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82" r:id="rId3"/>
    <p:sldMasterId id="2147483695" r:id="rId4"/>
    <p:sldMasterId id="2147483714" r:id="rId5"/>
    <p:sldMasterId id="2147483726" r:id="rId6"/>
  </p:sldMasterIdLst>
  <p:notesMasterIdLst>
    <p:notesMasterId r:id="rId49"/>
  </p:notesMasterIdLst>
  <p:handoutMasterIdLst>
    <p:handoutMasterId r:id="rId50"/>
  </p:handoutMasterIdLst>
  <p:sldIdLst>
    <p:sldId id="573" r:id="rId7"/>
    <p:sldId id="574" r:id="rId8"/>
    <p:sldId id="575" r:id="rId9"/>
    <p:sldId id="576" r:id="rId10"/>
    <p:sldId id="577" r:id="rId11"/>
    <p:sldId id="569" r:id="rId12"/>
    <p:sldId id="570" r:id="rId13"/>
    <p:sldId id="571" r:id="rId14"/>
    <p:sldId id="572" r:id="rId15"/>
    <p:sldId id="256" r:id="rId16"/>
    <p:sldId id="552" r:id="rId17"/>
    <p:sldId id="553" r:id="rId18"/>
    <p:sldId id="554" r:id="rId19"/>
    <p:sldId id="566" r:id="rId20"/>
    <p:sldId id="567" r:id="rId21"/>
    <p:sldId id="568" r:id="rId22"/>
    <p:sldId id="557" r:id="rId23"/>
    <p:sldId id="558" r:id="rId24"/>
    <p:sldId id="559" r:id="rId25"/>
    <p:sldId id="560" r:id="rId26"/>
    <p:sldId id="561" r:id="rId27"/>
    <p:sldId id="562" r:id="rId28"/>
    <p:sldId id="563" r:id="rId29"/>
    <p:sldId id="564" r:id="rId30"/>
    <p:sldId id="565" r:id="rId31"/>
    <p:sldId id="578" r:id="rId32"/>
    <p:sldId id="579" r:id="rId33"/>
    <p:sldId id="580" r:id="rId34"/>
    <p:sldId id="581" r:id="rId35"/>
    <p:sldId id="582" r:id="rId36"/>
    <p:sldId id="583" r:id="rId37"/>
    <p:sldId id="584" r:id="rId38"/>
    <p:sldId id="585" r:id="rId39"/>
    <p:sldId id="586" r:id="rId40"/>
    <p:sldId id="587" r:id="rId41"/>
    <p:sldId id="588" r:id="rId42"/>
    <p:sldId id="589" r:id="rId43"/>
    <p:sldId id="590" r:id="rId44"/>
    <p:sldId id="591" r:id="rId45"/>
    <p:sldId id="592" r:id="rId46"/>
    <p:sldId id="593" r:id="rId47"/>
    <p:sldId id="594" r:id="rId48"/>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guire, Mark" initials="M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CBC8"/>
    <a:srgbClr val="007C92"/>
    <a:srgbClr val="00395A"/>
    <a:srgbClr val="F58220"/>
    <a:srgbClr val="DC83A6"/>
    <a:srgbClr val="6052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9" autoAdjust="0"/>
    <p:restoredTop sz="88632" autoAdjust="0"/>
  </p:normalViewPr>
  <p:slideViewPr>
    <p:cSldViewPr>
      <p:cViewPr>
        <p:scale>
          <a:sx n="60" d="100"/>
          <a:sy n="60" d="100"/>
        </p:scale>
        <p:origin x="-498" y="-6"/>
      </p:cViewPr>
      <p:guideLst>
        <p:guide orient="horz" pos="2160"/>
        <p:guide pos="2880"/>
      </p:guideLst>
    </p:cSldViewPr>
  </p:slideViewPr>
  <p:outlineViewPr>
    <p:cViewPr>
      <p:scale>
        <a:sx n="33" d="100"/>
        <a:sy n="33" d="100"/>
      </p:scale>
      <p:origin x="48" y="25476"/>
    </p:cViewPr>
  </p:outlineViewPr>
  <p:notesTextViewPr>
    <p:cViewPr>
      <p:scale>
        <a:sx n="1" d="1"/>
        <a:sy n="1" d="1"/>
      </p:scale>
      <p:origin x="0" y="0"/>
    </p:cViewPr>
  </p:notesTextViewPr>
  <p:sorterViewPr>
    <p:cViewPr>
      <p:scale>
        <a:sx n="90" d="100"/>
        <a:sy n="90" d="100"/>
      </p:scale>
      <p:origin x="0" y="846"/>
    </p:cViewPr>
  </p:sorterViewPr>
  <p:notesViewPr>
    <p:cSldViewPr>
      <p:cViewPr varScale="1">
        <p:scale>
          <a:sx n="70" d="100"/>
          <a:sy n="70" d="100"/>
        </p:scale>
        <p:origin x="-2298"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commentAuthors" Target="commentAuthors.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1325C7-40A2-42DC-BA88-19E09148E390}" type="doc">
      <dgm:prSet loTypeId="urn:microsoft.com/office/officeart/2005/8/layout/default#2" loCatId="list" qsTypeId="urn:microsoft.com/office/officeart/2005/8/quickstyle/simple4" qsCatId="simple" csTypeId="urn:microsoft.com/office/officeart/2005/8/colors/accent1_2" csCatId="accent1" phldr="1"/>
      <dgm:spPr/>
      <dgm:t>
        <a:bodyPr/>
        <a:lstStyle/>
        <a:p>
          <a:endParaRPr lang="en-GB"/>
        </a:p>
      </dgm:t>
    </dgm:pt>
    <dgm:pt modelId="{E378A798-ADD9-47E4-BA97-DA24EB04CFE2}">
      <dgm:prSet phldrT="[Text]" custT="1"/>
      <dgm:spPr/>
      <dgm:t>
        <a:bodyPr/>
        <a:lstStyle/>
        <a:p>
          <a:r>
            <a:rPr lang="en-GB" sz="2000" dirty="0" smtClean="0"/>
            <a:t>Relationship and Sex Education (RSE)</a:t>
          </a:r>
          <a:endParaRPr lang="en-GB" sz="2000" dirty="0"/>
        </a:p>
      </dgm:t>
    </dgm:pt>
    <dgm:pt modelId="{4E92758D-1A57-4FDE-944A-D5E6638B01B1}" type="parTrans" cxnId="{C58E4D18-77D7-46B5-B69B-6F222BBC257E}">
      <dgm:prSet/>
      <dgm:spPr/>
      <dgm:t>
        <a:bodyPr/>
        <a:lstStyle/>
        <a:p>
          <a:endParaRPr lang="en-GB" sz="2000"/>
        </a:p>
      </dgm:t>
    </dgm:pt>
    <dgm:pt modelId="{F3BF610D-FB31-409F-B9BB-744409FE7D6E}" type="sibTrans" cxnId="{C58E4D18-77D7-46B5-B69B-6F222BBC257E}">
      <dgm:prSet/>
      <dgm:spPr/>
      <dgm:t>
        <a:bodyPr/>
        <a:lstStyle/>
        <a:p>
          <a:endParaRPr lang="en-GB" sz="2000"/>
        </a:p>
      </dgm:t>
    </dgm:pt>
    <dgm:pt modelId="{AC9CFF90-BBFB-4DAC-A99A-3EAD94844306}">
      <dgm:prSet phldrT="[Text]" custT="1"/>
      <dgm:spPr/>
      <dgm:t>
        <a:bodyPr/>
        <a:lstStyle/>
        <a:p>
          <a:r>
            <a:rPr lang="en-GB" sz="2000" dirty="0" smtClean="0"/>
            <a:t>School Nurse role</a:t>
          </a:r>
          <a:endParaRPr lang="en-GB" sz="2000" dirty="0"/>
        </a:p>
      </dgm:t>
    </dgm:pt>
    <dgm:pt modelId="{8AE74D8D-5F31-4538-809D-D1711D33074A}" type="parTrans" cxnId="{9CE5FFC4-0C46-454F-A8B2-4F01B6AEA969}">
      <dgm:prSet/>
      <dgm:spPr/>
      <dgm:t>
        <a:bodyPr/>
        <a:lstStyle/>
        <a:p>
          <a:endParaRPr lang="en-GB" sz="2000"/>
        </a:p>
      </dgm:t>
    </dgm:pt>
    <dgm:pt modelId="{28A00066-EE57-4656-BD62-525D2C0370D9}" type="sibTrans" cxnId="{9CE5FFC4-0C46-454F-A8B2-4F01B6AEA969}">
      <dgm:prSet/>
      <dgm:spPr/>
      <dgm:t>
        <a:bodyPr/>
        <a:lstStyle/>
        <a:p>
          <a:endParaRPr lang="en-GB" sz="2000"/>
        </a:p>
      </dgm:t>
    </dgm:pt>
    <dgm:pt modelId="{5306CA23-A77B-4F33-A839-24D89C4727F4}">
      <dgm:prSet phldrT="[Text]" custT="1"/>
      <dgm:spPr/>
      <dgm:t>
        <a:bodyPr/>
        <a:lstStyle/>
        <a:p>
          <a:r>
            <a:rPr lang="en-GB" sz="2000" dirty="0" smtClean="0"/>
            <a:t>Missing out on education</a:t>
          </a:r>
          <a:endParaRPr lang="en-GB" sz="2000" dirty="0"/>
        </a:p>
      </dgm:t>
    </dgm:pt>
    <dgm:pt modelId="{C3906448-D39E-448D-B26C-6B032E938BB0}" type="parTrans" cxnId="{4D100420-DF1E-4DF5-96A7-74F058977CEF}">
      <dgm:prSet/>
      <dgm:spPr/>
      <dgm:t>
        <a:bodyPr/>
        <a:lstStyle/>
        <a:p>
          <a:endParaRPr lang="en-GB" sz="2000"/>
        </a:p>
      </dgm:t>
    </dgm:pt>
    <dgm:pt modelId="{8829EA36-3A78-4F7D-B00C-49075577987F}" type="sibTrans" cxnId="{4D100420-DF1E-4DF5-96A7-74F058977CEF}">
      <dgm:prSet/>
      <dgm:spPr/>
      <dgm:t>
        <a:bodyPr/>
        <a:lstStyle/>
        <a:p>
          <a:endParaRPr lang="en-GB" sz="2000"/>
        </a:p>
      </dgm:t>
    </dgm:pt>
    <dgm:pt modelId="{D49D0F78-6DF7-41DE-A7BE-113F2CA21E66}">
      <dgm:prSet phldrT="[Text]" custT="1"/>
      <dgm:spPr/>
      <dgm:t>
        <a:bodyPr/>
        <a:lstStyle/>
        <a:p>
          <a:r>
            <a:rPr lang="en-GB" sz="2000" dirty="0" smtClean="0"/>
            <a:t>Positive relationships</a:t>
          </a:r>
          <a:endParaRPr lang="en-GB" sz="2000" dirty="0"/>
        </a:p>
      </dgm:t>
    </dgm:pt>
    <dgm:pt modelId="{A920002E-6DDA-4CA6-8D00-2D9131209D71}" type="parTrans" cxnId="{B99B1831-4C99-4365-8A3D-E435EE13D550}">
      <dgm:prSet/>
      <dgm:spPr/>
      <dgm:t>
        <a:bodyPr/>
        <a:lstStyle/>
        <a:p>
          <a:endParaRPr lang="en-GB" sz="2000"/>
        </a:p>
      </dgm:t>
    </dgm:pt>
    <dgm:pt modelId="{51EFA090-6C49-43DB-948A-03D542FDD66F}" type="sibTrans" cxnId="{B99B1831-4C99-4365-8A3D-E435EE13D550}">
      <dgm:prSet/>
      <dgm:spPr/>
      <dgm:t>
        <a:bodyPr/>
        <a:lstStyle/>
        <a:p>
          <a:endParaRPr lang="en-GB" sz="2000"/>
        </a:p>
      </dgm:t>
    </dgm:pt>
    <dgm:pt modelId="{CC814F45-1096-4C75-B904-E3410953A4F9}">
      <dgm:prSet phldrT="[Text]" custT="1"/>
      <dgm:spPr/>
      <dgm:t>
        <a:bodyPr/>
        <a:lstStyle/>
        <a:p>
          <a:r>
            <a:rPr lang="en-GB" sz="2000" dirty="0" smtClean="0"/>
            <a:t>Further education/ colleges/ universities</a:t>
          </a:r>
          <a:endParaRPr lang="en-GB" sz="2000" dirty="0"/>
        </a:p>
      </dgm:t>
    </dgm:pt>
    <dgm:pt modelId="{7C0831F1-9FF5-4FC3-A243-BB954E55EC1D}" type="parTrans" cxnId="{EE42D6D7-B197-43DF-8957-1EF1739D9C26}">
      <dgm:prSet/>
      <dgm:spPr/>
      <dgm:t>
        <a:bodyPr/>
        <a:lstStyle/>
        <a:p>
          <a:endParaRPr lang="en-GB" sz="2000"/>
        </a:p>
      </dgm:t>
    </dgm:pt>
    <dgm:pt modelId="{CC775822-0D07-4FF7-84EC-D1449168FA44}" type="sibTrans" cxnId="{EE42D6D7-B197-43DF-8957-1EF1739D9C26}">
      <dgm:prSet/>
      <dgm:spPr/>
      <dgm:t>
        <a:bodyPr/>
        <a:lstStyle/>
        <a:p>
          <a:endParaRPr lang="en-GB" sz="2000"/>
        </a:p>
      </dgm:t>
    </dgm:pt>
    <dgm:pt modelId="{DA794290-C71F-49F1-9CE6-EE969B7CD822}">
      <dgm:prSet custT="1"/>
      <dgm:spPr/>
      <dgm:t>
        <a:bodyPr/>
        <a:lstStyle/>
        <a:p>
          <a:r>
            <a:rPr lang="en-GB" sz="2000" dirty="0" smtClean="0"/>
            <a:t>Termination of Pregnancy</a:t>
          </a:r>
          <a:endParaRPr lang="en-GB" sz="2000" dirty="0"/>
        </a:p>
      </dgm:t>
    </dgm:pt>
    <dgm:pt modelId="{158BA2D9-939A-4643-A965-409F45726697}" type="parTrans" cxnId="{48E23406-1678-407E-B1A7-ECB60E2D8D5E}">
      <dgm:prSet/>
      <dgm:spPr/>
      <dgm:t>
        <a:bodyPr/>
        <a:lstStyle/>
        <a:p>
          <a:endParaRPr lang="en-GB" sz="2000"/>
        </a:p>
      </dgm:t>
    </dgm:pt>
    <dgm:pt modelId="{95E44EBC-6C08-479B-A523-CF08BF925059}" type="sibTrans" cxnId="{48E23406-1678-407E-B1A7-ECB60E2D8D5E}">
      <dgm:prSet/>
      <dgm:spPr/>
      <dgm:t>
        <a:bodyPr/>
        <a:lstStyle/>
        <a:p>
          <a:endParaRPr lang="en-GB" sz="2000"/>
        </a:p>
      </dgm:t>
    </dgm:pt>
    <dgm:pt modelId="{674D87DE-5836-4E81-87C7-7021E69C87B9}">
      <dgm:prSet custT="1"/>
      <dgm:spPr/>
      <dgm:t>
        <a:bodyPr/>
        <a:lstStyle/>
        <a:p>
          <a:r>
            <a:rPr lang="en-GB" sz="2000" dirty="0" smtClean="0"/>
            <a:t>Young Parents </a:t>
          </a:r>
          <a:endParaRPr lang="en-GB" sz="2000" dirty="0"/>
        </a:p>
      </dgm:t>
    </dgm:pt>
    <dgm:pt modelId="{299EED27-97F5-4592-868C-31B4910F9530}" type="parTrans" cxnId="{E96F7F3E-2739-4932-BD99-5153D5B1EF70}">
      <dgm:prSet/>
      <dgm:spPr/>
      <dgm:t>
        <a:bodyPr/>
        <a:lstStyle/>
        <a:p>
          <a:endParaRPr lang="en-GB" sz="2000"/>
        </a:p>
      </dgm:t>
    </dgm:pt>
    <dgm:pt modelId="{DC0F7598-259A-454A-A071-C7691B6DE175}" type="sibTrans" cxnId="{E96F7F3E-2739-4932-BD99-5153D5B1EF70}">
      <dgm:prSet/>
      <dgm:spPr/>
      <dgm:t>
        <a:bodyPr/>
        <a:lstStyle/>
        <a:p>
          <a:endParaRPr lang="en-GB" sz="2000"/>
        </a:p>
      </dgm:t>
    </dgm:pt>
    <dgm:pt modelId="{76903B28-A4E8-4658-B7D7-0E6BA9A53252}">
      <dgm:prSet custT="1"/>
      <dgm:spPr/>
      <dgm:t>
        <a:bodyPr/>
        <a:lstStyle/>
        <a:p>
          <a:r>
            <a:rPr lang="en-GB" sz="2000" dirty="0" smtClean="0"/>
            <a:t>Looked After Children</a:t>
          </a:r>
          <a:endParaRPr lang="en-GB" sz="2000" dirty="0"/>
        </a:p>
      </dgm:t>
    </dgm:pt>
    <dgm:pt modelId="{B707810C-13DD-44D4-B7FA-AB4A3F8C04F5}" type="parTrans" cxnId="{53FAB7A4-DF01-4553-96CF-847B7F7D3A8F}">
      <dgm:prSet/>
      <dgm:spPr/>
      <dgm:t>
        <a:bodyPr/>
        <a:lstStyle/>
        <a:p>
          <a:endParaRPr lang="en-GB" sz="2000"/>
        </a:p>
      </dgm:t>
    </dgm:pt>
    <dgm:pt modelId="{A0EDF1A0-65BE-4073-867E-69B86B26E9C4}" type="sibTrans" cxnId="{53FAB7A4-DF01-4553-96CF-847B7F7D3A8F}">
      <dgm:prSet/>
      <dgm:spPr/>
      <dgm:t>
        <a:bodyPr/>
        <a:lstStyle/>
        <a:p>
          <a:endParaRPr lang="en-GB" sz="2000"/>
        </a:p>
      </dgm:t>
    </dgm:pt>
    <dgm:pt modelId="{9D08CBBE-81C4-4377-B783-EC682B93714E}">
      <dgm:prSet custT="1"/>
      <dgm:spPr/>
      <dgm:t>
        <a:bodyPr/>
        <a:lstStyle/>
        <a:p>
          <a:r>
            <a:rPr lang="en-GB" sz="2000" dirty="0" smtClean="0"/>
            <a:t>Services for under 25s</a:t>
          </a:r>
          <a:endParaRPr lang="en-GB" sz="2000" dirty="0"/>
        </a:p>
      </dgm:t>
    </dgm:pt>
    <dgm:pt modelId="{DB18D3FB-7924-4525-8468-C248282FFE84}" type="parTrans" cxnId="{F10B51E6-EA31-431F-B217-0C5CA525D0D4}">
      <dgm:prSet/>
      <dgm:spPr/>
      <dgm:t>
        <a:bodyPr/>
        <a:lstStyle/>
        <a:p>
          <a:endParaRPr lang="en-GB" sz="2000"/>
        </a:p>
      </dgm:t>
    </dgm:pt>
    <dgm:pt modelId="{A8C8D783-BDAE-41DC-A83A-CBACFDB6EDC2}" type="sibTrans" cxnId="{F10B51E6-EA31-431F-B217-0C5CA525D0D4}">
      <dgm:prSet/>
      <dgm:spPr/>
      <dgm:t>
        <a:bodyPr/>
        <a:lstStyle/>
        <a:p>
          <a:endParaRPr lang="en-GB" sz="2000"/>
        </a:p>
      </dgm:t>
    </dgm:pt>
    <dgm:pt modelId="{B6587DA1-39CF-4C80-9DAC-F2182909AE9E}">
      <dgm:prSet custT="1"/>
      <dgm:spPr/>
      <dgm:t>
        <a:bodyPr/>
        <a:lstStyle/>
        <a:p>
          <a:r>
            <a:rPr lang="en-GB" sz="2000" smtClean="0"/>
            <a:t>Patient Choice</a:t>
          </a:r>
          <a:endParaRPr lang="en-GB" sz="2000" dirty="0"/>
        </a:p>
      </dgm:t>
    </dgm:pt>
    <dgm:pt modelId="{8A6C0B82-2881-4FAA-AF7B-7401A9F40719}" type="parTrans" cxnId="{005C03D7-1244-4583-9A5E-B311DA95C0F2}">
      <dgm:prSet/>
      <dgm:spPr/>
      <dgm:t>
        <a:bodyPr/>
        <a:lstStyle/>
        <a:p>
          <a:endParaRPr lang="en-GB" sz="2000"/>
        </a:p>
      </dgm:t>
    </dgm:pt>
    <dgm:pt modelId="{7C3E01F5-F966-4AD6-B2E9-E437071D5780}" type="sibTrans" cxnId="{005C03D7-1244-4583-9A5E-B311DA95C0F2}">
      <dgm:prSet/>
      <dgm:spPr/>
      <dgm:t>
        <a:bodyPr/>
        <a:lstStyle/>
        <a:p>
          <a:endParaRPr lang="en-GB" sz="2000"/>
        </a:p>
      </dgm:t>
    </dgm:pt>
    <dgm:pt modelId="{E884E0BB-DE7B-4ED5-8A3A-528D4FBE2DE0}">
      <dgm:prSet custT="1"/>
      <dgm:spPr/>
      <dgm:t>
        <a:bodyPr/>
        <a:lstStyle/>
        <a:p>
          <a:r>
            <a:rPr lang="en-GB" sz="1800" dirty="0" err="1" smtClean="0"/>
            <a:t>Pharmoutcomes</a:t>
          </a:r>
          <a:endParaRPr lang="en-GB" sz="1800" dirty="0"/>
        </a:p>
      </dgm:t>
    </dgm:pt>
    <dgm:pt modelId="{149D8252-6646-4964-B245-8FF5B703338F}" type="parTrans" cxnId="{5E74C4DD-4108-4F87-85EA-214273815F60}">
      <dgm:prSet/>
      <dgm:spPr/>
      <dgm:t>
        <a:bodyPr/>
        <a:lstStyle/>
        <a:p>
          <a:endParaRPr lang="en-GB" sz="2000"/>
        </a:p>
      </dgm:t>
    </dgm:pt>
    <dgm:pt modelId="{C4C6A5A5-6F13-4783-80DB-278FB3A936B9}" type="sibTrans" cxnId="{5E74C4DD-4108-4F87-85EA-214273815F60}">
      <dgm:prSet/>
      <dgm:spPr/>
      <dgm:t>
        <a:bodyPr/>
        <a:lstStyle/>
        <a:p>
          <a:endParaRPr lang="en-GB" sz="2000"/>
        </a:p>
      </dgm:t>
    </dgm:pt>
    <dgm:pt modelId="{C5AF2A75-F591-419D-B459-8133C775D0AF}">
      <dgm:prSet custT="1"/>
      <dgm:spPr/>
      <dgm:t>
        <a:bodyPr/>
        <a:lstStyle/>
        <a:p>
          <a:r>
            <a:rPr lang="en-GB" sz="2000" smtClean="0"/>
            <a:t>HIV</a:t>
          </a:r>
          <a:endParaRPr lang="en-GB" sz="2000" dirty="0"/>
        </a:p>
      </dgm:t>
    </dgm:pt>
    <dgm:pt modelId="{B4682C3D-1A98-4EB9-909B-17AF29A458AD}" type="parTrans" cxnId="{74B449F9-26E3-4133-AD56-BC77D846634E}">
      <dgm:prSet/>
      <dgm:spPr/>
      <dgm:t>
        <a:bodyPr/>
        <a:lstStyle/>
        <a:p>
          <a:endParaRPr lang="en-GB" sz="2000"/>
        </a:p>
      </dgm:t>
    </dgm:pt>
    <dgm:pt modelId="{8BF7D8D3-A504-4AEF-8FD1-5C1A1F47B7CA}" type="sibTrans" cxnId="{74B449F9-26E3-4133-AD56-BC77D846634E}">
      <dgm:prSet/>
      <dgm:spPr/>
      <dgm:t>
        <a:bodyPr/>
        <a:lstStyle/>
        <a:p>
          <a:endParaRPr lang="en-GB" sz="2000"/>
        </a:p>
      </dgm:t>
    </dgm:pt>
    <dgm:pt modelId="{C40FD348-0534-46C1-821E-1330DE8938E7}" type="pres">
      <dgm:prSet presAssocID="{861325C7-40A2-42DC-BA88-19E09148E390}" presName="diagram" presStyleCnt="0">
        <dgm:presLayoutVars>
          <dgm:dir/>
          <dgm:resizeHandles val="exact"/>
        </dgm:presLayoutVars>
      </dgm:prSet>
      <dgm:spPr/>
      <dgm:t>
        <a:bodyPr/>
        <a:lstStyle/>
        <a:p>
          <a:endParaRPr lang="en-GB"/>
        </a:p>
      </dgm:t>
    </dgm:pt>
    <dgm:pt modelId="{7FC4C94F-5224-4B6F-AD4F-2249EFF87D5C}" type="pres">
      <dgm:prSet presAssocID="{E378A798-ADD9-47E4-BA97-DA24EB04CFE2}" presName="node" presStyleLbl="node1" presStyleIdx="0" presStyleCnt="12">
        <dgm:presLayoutVars>
          <dgm:bulletEnabled val="1"/>
        </dgm:presLayoutVars>
      </dgm:prSet>
      <dgm:spPr>
        <a:prstGeom prst="roundRect">
          <a:avLst/>
        </a:prstGeom>
      </dgm:spPr>
      <dgm:t>
        <a:bodyPr/>
        <a:lstStyle/>
        <a:p>
          <a:endParaRPr lang="en-GB"/>
        </a:p>
      </dgm:t>
    </dgm:pt>
    <dgm:pt modelId="{EFC87EBA-FC56-4815-955F-37F202ABE01D}" type="pres">
      <dgm:prSet presAssocID="{F3BF610D-FB31-409F-B9BB-744409FE7D6E}" presName="sibTrans" presStyleCnt="0"/>
      <dgm:spPr/>
    </dgm:pt>
    <dgm:pt modelId="{ED8747B3-29AB-4D6D-AA2A-7A6C8160CB90}" type="pres">
      <dgm:prSet presAssocID="{AC9CFF90-BBFB-4DAC-A99A-3EAD94844306}" presName="node" presStyleLbl="node1" presStyleIdx="1" presStyleCnt="12">
        <dgm:presLayoutVars>
          <dgm:bulletEnabled val="1"/>
        </dgm:presLayoutVars>
      </dgm:prSet>
      <dgm:spPr>
        <a:prstGeom prst="roundRect">
          <a:avLst/>
        </a:prstGeom>
      </dgm:spPr>
      <dgm:t>
        <a:bodyPr/>
        <a:lstStyle/>
        <a:p>
          <a:endParaRPr lang="en-GB"/>
        </a:p>
      </dgm:t>
    </dgm:pt>
    <dgm:pt modelId="{FAD27A87-1A9B-41A0-9BAB-00456C436C18}" type="pres">
      <dgm:prSet presAssocID="{28A00066-EE57-4656-BD62-525D2C0370D9}" presName="sibTrans" presStyleCnt="0"/>
      <dgm:spPr/>
    </dgm:pt>
    <dgm:pt modelId="{ACD55520-C0D4-4C96-AF3D-0997543AC95A}" type="pres">
      <dgm:prSet presAssocID="{5306CA23-A77B-4F33-A839-24D89C4727F4}" presName="node" presStyleLbl="node1" presStyleIdx="2" presStyleCnt="12">
        <dgm:presLayoutVars>
          <dgm:bulletEnabled val="1"/>
        </dgm:presLayoutVars>
      </dgm:prSet>
      <dgm:spPr>
        <a:prstGeom prst="roundRect">
          <a:avLst/>
        </a:prstGeom>
      </dgm:spPr>
      <dgm:t>
        <a:bodyPr/>
        <a:lstStyle/>
        <a:p>
          <a:endParaRPr lang="en-GB"/>
        </a:p>
      </dgm:t>
    </dgm:pt>
    <dgm:pt modelId="{9E56E40D-D6E0-4297-A2D1-077ACE86B425}" type="pres">
      <dgm:prSet presAssocID="{8829EA36-3A78-4F7D-B00C-49075577987F}" presName="sibTrans" presStyleCnt="0"/>
      <dgm:spPr/>
    </dgm:pt>
    <dgm:pt modelId="{9F195F13-6B0A-4C91-828F-C2B2B3D682AB}" type="pres">
      <dgm:prSet presAssocID="{D49D0F78-6DF7-41DE-A7BE-113F2CA21E66}" presName="node" presStyleLbl="node1" presStyleIdx="3" presStyleCnt="12">
        <dgm:presLayoutVars>
          <dgm:bulletEnabled val="1"/>
        </dgm:presLayoutVars>
      </dgm:prSet>
      <dgm:spPr>
        <a:prstGeom prst="roundRect">
          <a:avLst/>
        </a:prstGeom>
      </dgm:spPr>
      <dgm:t>
        <a:bodyPr/>
        <a:lstStyle/>
        <a:p>
          <a:endParaRPr lang="en-GB"/>
        </a:p>
      </dgm:t>
    </dgm:pt>
    <dgm:pt modelId="{705BDD36-BA1A-43EC-BC0D-0A58C45D097E}" type="pres">
      <dgm:prSet presAssocID="{51EFA090-6C49-43DB-948A-03D542FDD66F}" presName="sibTrans" presStyleCnt="0"/>
      <dgm:spPr/>
    </dgm:pt>
    <dgm:pt modelId="{E7321FAF-4D20-4F1A-B1F8-EF0E5D615685}" type="pres">
      <dgm:prSet presAssocID="{CC814F45-1096-4C75-B904-E3410953A4F9}" presName="node" presStyleLbl="node1" presStyleIdx="4" presStyleCnt="12">
        <dgm:presLayoutVars>
          <dgm:bulletEnabled val="1"/>
        </dgm:presLayoutVars>
      </dgm:prSet>
      <dgm:spPr>
        <a:prstGeom prst="roundRect">
          <a:avLst/>
        </a:prstGeom>
      </dgm:spPr>
      <dgm:t>
        <a:bodyPr/>
        <a:lstStyle/>
        <a:p>
          <a:endParaRPr lang="en-GB"/>
        </a:p>
      </dgm:t>
    </dgm:pt>
    <dgm:pt modelId="{04EDF678-5967-4210-B43F-034A5D308990}" type="pres">
      <dgm:prSet presAssocID="{CC775822-0D07-4FF7-84EC-D1449168FA44}" presName="sibTrans" presStyleCnt="0"/>
      <dgm:spPr/>
    </dgm:pt>
    <dgm:pt modelId="{B72B32AB-5919-4664-8858-A7145FB1C8A7}" type="pres">
      <dgm:prSet presAssocID="{DA794290-C71F-49F1-9CE6-EE969B7CD822}" presName="node" presStyleLbl="node1" presStyleIdx="5" presStyleCnt="12">
        <dgm:presLayoutVars>
          <dgm:bulletEnabled val="1"/>
        </dgm:presLayoutVars>
      </dgm:prSet>
      <dgm:spPr>
        <a:prstGeom prst="roundRect">
          <a:avLst/>
        </a:prstGeom>
      </dgm:spPr>
      <dgm:t>
        <a:bodyPr/>
        <a:lstStyle/>
        <a:p>
          <a:endParaRPr lang="en-GB"/>
        </a:p>
      </dgm:t>
    </dgm:pt>
    <dgm:pt modelId="{899C9565-F9BE-4F93-B4D1-086FA0B60BE0}" type="pres">
      <dgm:prSet presAssocID="{95E44EBC-6C08-479B-A523-CF08BF925059}" presName="sibTrans" presStyleCnt="0"/>
      <dgm:spPr/>
    </dgm:pt>
    <dgm:pt modelId="{7D1CFF47-51B9-4F03-9B77-B25F0713BC36}" type="pres">
      <dgm:prSet presAssocID="{674D87DE-5836-4E81-87C7-7021E69C87B9}" presName="node" presStyleLbl="node1" presStyleIdx="6" presStyleCnt="12">
        <dgm:presLayoutVars>
          <dgm:bulletEnabled val="1"/>
        </dgm:presLayoutVars>
      </dgm:prSet>
      <dgm:spPr>
        <a:prstGeom prst="roundRect">
          <a:avLst/>
        </a:prstGeom>
      </dgm:spPr>
      <dgm:t>
        <a:bodyPr/>
        <a:lstStyle/>
        <a:p>
          <a:endParaRPr lang="en-GB"/>
        </a:p>
      </dgm:t>
    </dgm:pt>
    <dgm:pt modelId="{5F61016A-8C15-4F1C-8A35-4B8FD0F3937C}" type="pres">
      <dgm:prSet presAssocID="{DC0F7598-259A-454A-A071-C7691B6DE175}" presName="sibTrans" presStyleCnt="0"/>
      <dgm:spPr/>
    </dgm:pt>
    <dgm:pt modelId="{DFCF2E48-6A59-4EEA-A6E6-FE995E30CB7F}" type="pres">
      <dgm:prSet presAssocID="{C5AF2A75-F591-419D-B459-8133C775D0AF}" presName="node" presStyleLbl="node1" presStyleIdx="7" presStyleCnt="12">
        <dgm:presLayoutVars>
          <dgm:bulletEnabled val="1"/>
        </dgm:presLayoutVars>
      </dgm:prSet>
      <dgm:spPr>
        <a:prstGeom prst="roundRect">
          <a:avLst/>
        </a:prstGeom>
      </dgm:spPr>
      <dgm:t>
        <a:bodyPr/>
        <a:lstStyle/>
        <a:p>
          <a:endParaRPr lang="en-GB"/>
        </a:p>
      </dgm:t>
    </dgm:pt>
    <dgm:pt modelId="{D12982F4-3B5D-4B62-9B9B-D8432EAF6089}" type="pres">
      <dgm:prSet presAssocID="{8BF7D8D3-A504-4AEF-8FD1-5C1A1F47B7CA}" presName="sibTrans" presStyleCnt="0"/>
      <dgm:spPr/>
    </dgm:pt>
    <dgm:pt modelId="{C70C5EAA-BAEB-4C4D-AF97-149024BFE0EF}" type="pres">
      <dgm:prSet presAssocID="{E884E0BB-DE7B-4ED5-8A3A-528D4FBE2DE0}" presName="node" presStyleLbl="node1" presStyleIdx="8" presStyleCnt="12">
        <dgm:presLayoutVars>
          <dgm:bulletEnabled val="1"/>
        </dgm:presLayoutVars>
      </dgm:prSet>
      <dgm:spPr>
        <a:prstGeom prst="roundRect">
          <a:avLst/>
        </a:prstGeom>
      </dgm:spPr>
      <dgm:t>
        <a:bodyPr/>
        <a:lstStyle/>
        <a:p>
          <a:endParaRPr lang="en-GB"/>
        </a:p>
      </dgm:t>
    </dgm:pt>
    <dgm:pt modelId="{C7390BB4-02C9-4E92-BC02-A51A3992D5A4}" type="pres">
      <dgm:prSet presAssocID="{C4C6A5A5-6F13-4783-80DB-278FB3A936B9}" presName="sibTrans" presStyleCnt="0"/>
      <dgm:spPr/>
    </dgm:pt>
    <dgm:pt modelId="{CE9B4B06-69AB-4FBD-A1D7-3A61CC1DCF73}" type="pres">
      <dgm:prSet presAssocID="{B6587DA1-39CF-4C80-9DAC-F2182909AE9E}" presName="node" presStyleLbl="node1" presStyleIdx="9" presStyleCnt="12">
        <dgm:presLayoutVars>
          <dgm:bulletEnabled val="1"/>
        </dgm:presLayoutVars>
      </dgm:prSet>
      <dgm:spPr>
        <a:prstGeom prst="roundRect">
          <a:avLst/>
        </a:prstGeom>
      </dgm:spPr>
      <dgm:t>
        <a:bodyPr/>
        <a:lstStyle/>
        <a:p>
          <a:endParaRPr lang="en-GB"/>
        </a:p>
      </dgm:t>
    </dgm:pt>
    <dgm:pt modelId="{08971FA8-D219-4416-B68B-4FDD412681F7}" type="pres">
      <dgm:prSet presAssocID="{7C3E01F5-F966-4AD6-B2E9-E437071D5780}" presName="sibTrans" presStyleCnt="0"/>
      <dgm:spPr/>
    </dgm:pt>
    <dgm:pt modelId="{54874F7B-26E1-4988-86A4-FEE7A63E1FA4}" type="pres">
      <dgm:prSet presAssocID="{76903B28-A4E8-4658-B7D7-0E6BA9A53252}" presName="node" presStyleLbl="node1" presStyleIdx="10" presStyleCnt="12">
        <dgm:presLayoutVars>
          <dgm:bulletEnabled val="1"/>
        </dgm:presLayoutVars>
      </dgm:prSet>
      <dgm:spPr>
        <a:prstGeom prst="roundRect">
          <a:avLst/>
        </a:prstGeom>
      </dgm:spPr>
      <dgm:t>
        <a:bodyPr/>
        <a:lstStyle/>
        <a:p>
          <a:endParaRPr lang="en-GB"/>
        </a:p>
      </dgm:t>
    </dgm:pt>
    <dgm:pt modelId="{B7088389-37D6-4464-ADA4-7F526E5B41E1}" type="pres">
      <dgm:prSet presAssocID="{A0EDF1A0-65BE-4073-867E-69B86B26E9C4}" presName="sibTrans" presStyleCnt="0"/>
      <dgm:spPr/>
    </dgm:pt>
    <dgm:pt modelId="{8EED5CAF-A627-4832-880A-F372F6E7DCD8}" type="pres">
      <dgm:prSet presAssocID="{9D08CBBE-81C4-4377-B783-EC682B93714E}" presName="node" presStyleLbl="node1" presStyleIdx="11" presStyleCnt="12">
        <dgm:presLayoutVars>
          <dgm:bulletEnabled val="1"/>
        </dgm:presLayoutVars>
      </dgm:prSet>
      <dgm:spPr>
        <a:prstGeom prst="roundRect">
          <a:avLst/>
        </a:prstGeom>
      </dgm:spPr>
      <dgm:t>
        <a:bodyPr/>
        <a:lstStyle/>
        <a:p>
          <a:endParaRPr lang="en-GB"/>
        </a:p>
      </dgm:t>
    </dgm:pt>
  </dgm:ptLst>
  <dgm:cxnLst>
    <dgm:cxn modelId="{94A5B681-EABF-4F52-8A44-0E556E1F3AAF}" type="presOf" srcId="{C5AF2A75-F591-419D-B459-8133C775D0AF}" destId="{DFCF2E48-6A59-4EEA-A6E6-FE995E30CB7F}" srcOrd="0" destOrd="0" presId="urn:microsoft.com/office/officeart/2005/8/layout/default#2"/>
    <dgm:cxn modelId="{33BAFB47-5582-49F0-ABD6-BD957033E5AD}" type="presOf" srcId="{CC814F45-1096-4C75-B904-E3410953A4F9}" destId="{E7321FAF-4D20-4F1A-B1F8-EF0E5D615685}" srcOrd="0" destOrd="0" presId="urn:microsoft.com/office/officeart/2005/8/layout/default#2"/>
    <dgm:cxn modelId="{ECEFC172-8044-46AE-ACDE-349FF8AB376E}" type="presOf" srcId="{674D87DE-5836-4E81-87C7-7021E69C87B9}" destId="{7D1CFF47-51B9-4F03-9B77-B25F0713BC36}" srcOrd="0" destOrd="0" presId="urn:microsoft.com/office/officeart/2005/8/layout/default#2"/>
    <dgm:cxn modelId="{5FB2B067-373C-4661-AD43-406CED1AB9C6}" type="presOf" srcId="{AC9CFF90-BBFB-4DAC-A99A-3EAD94844306}" destId="{ED8747B3-29AB-4D6D-AA2A-7A6C8160CB90}" srcOrd="0" destOrd="0" presId="urn:microsoft.com/office/officeart/2005/8/layout/default#2"/>
    <dgm:cxn modelId="{BC0852B0-C0CE-4C69-ABF3-12CB66CD3352}" type="presOf" srcId="{5306CA23-A77B-4F33-A839-24D89C4727F4}" destId="{ACD55520-C0D4-4C96-AF3D-0997543AC95A}" srcOrd="0" destOrd="0" presId="urn:microsoft.com/office/officeart/2005/8/layout/default#2"/>
    <dgm:cxn modelId="{E96F7F3E-2739-4932-BD99-5153D5B1EF70}" srcId="{861325C7-40A2-42DC-BA88-19E09148E390}" destId="{674D87DE-5836-4E81-87C7-7021E69C87B9}" srcOrd="6" destOrd="0" parTransId="{299EED27-97F5-4592-868C-31B4910F9530}" sibTransId="{DC0F7598-259A-454A-A071-C7691B6DE175}"/>
    <dgm:cxn modelId="{91FA8DD4-F73A-4BAB-8625-19E92642C509}" type="presOf" srcId="{861325C7-40A2-42DC-BA88-19E09148E390}" destId="{C40FD348-0534-46C1-821E-1330DE8938E7}" srcOrd="0" destOrd="0" presId="urn:microsoft.com/office/officeart/2005/8/layout/default#2"/>
    <dgm:cxn modelId="{A8C81C72-5E8F-4A97-9931-85BFC0E2326D}" type="presOf" srcId="{B6587DA1-39CF-4C80-9DAC-F2182909AE9E}" destId="{CE9B4B06-69AB-4FBD-A1D7-3A61CC1DCF73}" srcOrd="0" destOrd="0" presId="urn:microsoft.com/office/officeart/2005/8/layout/default#2"/>
    <dgm:cxn modelId="{9D6D5580-0E00-433B-AC9A-7FD90B8B7427}" type="presOf" srcId="{9D08CBBE-81C4-4377-B783-EC682B93714E}" destId="{8EED5CAF-A627-4832-880A-F372F6E7DCD8}" srcOrd="0" destOrd="0" presId="urn:microsoft.com/office/officeart/2005/8/layout/default#2"/>
    <dgm:cxn modelId="{5E74C4DD-4108-4F87-85EA-214273815F60}" srcId="{861325C7-40A2-42DC-BA88-19E09148E390}" destId="{E884E0BB-DE7B-4ED5-8A3A-528D4FBE2DE0}" srcOrd="8" destOrd="0" parTransId="{149D8252-6646-4964-B245-8FF5B703338F}" sibTransId="{C4C6A5A5-6F13-4783-80DB-278FB3A936B9}"/>
    <dgm:cxn modelId="{55BB9EF4-C8DF-474A-9193-D69B3518E729}" type="presOf" srcId="{DA794290-C71F-49F1-9CE6-EE969B7CD822}" destId="{B72B32AB-5919-4664-8858-A7145FB1C8A7}" srcOrd="0" destOrd="0" presId="urn:microsoft.com/office/officeart/2005/8/layout/default#2"/>
    <dgm:cxn modelId="{48E23406-1678-407E-B1A7-ECB60E2D8D5E}" srcId="{861325C7-40A2-42DC-BA88-19E09148E390}" destId="{DA794290-C71F-49F1-9CE6-EE969B7CD822}" srcOrd="5" destOrd="0" parTransId="{158BA2D9-939A-4643-A965-409F45726697}" sibTransId="{95E44EBC-6C08-479B-A523-CF08BF925059}"/>
    <dgm:cxn modelId="{21273525-7B40-4058-89BE-32E18009B8B1}" type="presOf" srcId="{D49D0F78-6DF7-41DE-A7BE-113F2CA21E66}" destId="{9F195F13-6B0A-4C91-828F-C2B2B3D682AB}" srcOrd="0" destOrd="0" presId="urn:microsoft.com/office/officeart/2005/8/layout/default#2"/>
    <dgm:cxn modelId="{9CE5FFC4-0C46-454F-A8B2-4F01B6AEA969}" srcId="{861325C7-40A2-42DC-BA88-19E09148E390}" destId="{AC9CFF90-BBFB-4DAC-A99A-3EAD94844306}" srcOrd="1" destOrd="0" parTransId="{8AE74D8D-5F31-4538-809D-D1711D33074A}" sibTransId="{28A00066-EE57-4656-BD62-525D2C0370D9}"/>
    <dgm:cxn modelId="{EE42D6D7-B197-43DF-8957-1EF1739D9C26}" srcId="{861325C7-40A2-42DC-BA88-19E09148E390}" destId="{CC814F45-1096-4C75-B904-E3410953A4F9}" srcOrd="4" destOrd="0" parTransId="{7C0831F1-9FF5-4FC3-A243-BB954E55EC1D}" sibTransId="{CC775822-0D07-4FF7-84EC-D1449168FA44}"/>
    <dgm:cxn modelId="{74B449F9-26E3-4133-AD56-BC77D846634E}" srcId="{861325C7-40A2-42DC-BA88-19E09148E390}" destId="{C5AF2A75-F591-419D-B459-8133C775D0AF}" srcOrd="7" destOrd="0" parTransId="{B4682C3D-1A98-4EB9-909B-17AF29A458AD}" sibTransId="{8BF7D8D3-A504-4AEF-8FD1-5C1A1F47B7CA}"/>
    <dgm:cxn modelId="{53FAB7A4-DF01-4553-96CF-847B7F7D3A8F}" srcId="{861325C7-40A2-42DC-BA88-19E09148E390}" destId="{76903B28-A4E8-4658-B7D7-0E6BA9A53252}" srcOrd="10" destOrd="0" parTransId="{B707810C-13DD-44D4-B7FA-AB4A3F8C04F5}" sibTransId="{A0EDF1A0-65BE-4073-867E-69B86B26E9C4}"/>
    <dgm:cxn modelId="{C58E4D18-77D7-46B5-B69B-6F222BBC257E}" srcId="{861325C7-40A2-42DC-BA88-19E09148E390}" destId="{E378A798-ADD9-47E4-BA97-DA24EB04CFE2}" srcOrd="0" destOrd="0" parTransId="{4E92758D-1A57-4FDE-944A-D5E6638B01B1}" sibTransId="{F3BF610D-FB31-409F-B9BB-744409FE7D6E}"/>
    <dgm:cxn modelId="{4D100420-DF1E-4DF5-96A7-74F058977CEF}" srcId="{861325C7-40A2-42DC-BA88-19E09148E390}" destId="{5306CA23-A77B-4F33-A839-24D89C4727F4}" srcOrd="2" destOrd="0" parTransId="{C3906448-D39E-448D-B26C-6B032E938BB0}" sibTransId="{8829EA36-3A78-4F7D-B00C-49075577987F}"/>
    <dgm:cxn modelId="{005C03D7-1244-4583-9A5E-B311DA95C0F2}" srcId="{861325C7-40A2-42DC-BA88-19E09148E390}" destId="{B6587DA1-39CF-4C80-9DAC-F2182909AE9E}" srcOrd="9" destOrd="0" parTransId="{8A6C0B82-2881-4FAA-AF7B-7401A9F40719}" sibTransId="{7C3E01F5-F966-4AD6-B2E9-E437071D5780}"/>
    <dgm:cxn modelId="{785CAAE0-D81C-4397-83D6-A88D8DC04348}" type="presOf" srcId="{E378A798-ADD9-47E4-BA97-DA24EB04CFE2}" destId="{7FC4C94F-5224-4B6F-AD4F-2249EFF87D5C}" srcOrd="0" destOrd="0" presId="urn:microsoft.com/office/officeart/2005/8/layout/default#2"/>
    <dgm:cxn modelId="{B66E9FB1-3AA8-4027-ACA3-340203905B3A}" type="presOf" srcId="{E884E0BB-DE7B-4ED5-8A3A-528D4FBE2DE0}" destId="{C70C5EAA-BAEB-4C4D-AF97-149024BFE0EF}" srcOrd="0" destOrd="0" presId="urn:microsoft.com/office/officeart/2005/8/layout/default#2"/>
    <dgm:cxn modelId="{B99B1831-4C99-4365-8A3D-E435EE13D550}" srcId="{861325C7-40A2-42DC-BA88-19E09148E390}" destId="{D49D0F78-6DF7-41DE-A7BE-113F2CA21E66}" srcOrd="3" destOrd="0" parTransId="{A920002E-6DDA-4CA6-8D00-2D9131209D71}" sibTransId="{51EFA090-6C49-43DB-948A-03D542FDD66F}"/>
    <dgm:cxn modelId="{F10B51E6-EA31-431F-B217-0C5CA525D0D4}" srcId="{861325C7-40A2-42DC-BA88-19E09148E390}" destId="{9D08CBBE-81C4-4377-B783-EC682B93714E}" srcOrd="11" destOrd="0" parTransId="{DB18D3FB-7924-4525-8468-C248282FFE84}" sibTransId="{A8C8D783-BDAE-41DC-A83A-CBACFDB6EDC2}"/>
    <dgm:cxn modelId="{60B25E4E-A7DF-452F-BA59-ED49A12EA58C}" type="presOf" srcId="{76903B28-A4E8-4658-B7D7-0E6BA9A53252}" destId="{54874F7B-26E1-4988-86A4-FEE7A63E1FA4}" srcOrd="0" destOrd="0" presId="urn:microsoft.com/office/officeart/2005/8/layout/default#2"/>
    <dgm:cxn modelId="{D675BB70-126B-4A73-BE2E-4409F9D5D5BF}" type="presParOf" srcId="{C40FD348-0534-46C1-821E-1330DE8938E7}" destId="{7FC4C94F-5224-4B6F-AD4F-2249EFF87D5C}" srcOrd="0" destOrd="0" presId="urn:microsoft.com/office/officeart/2005/8/layout/default#2"/>
    <dgm:cxn modelId="{07EF41F8-1E83-4E76-8CA2-CBD5B63E8447}" type="presParOf" srcId="{C40FD348-0534-46C1-821E-1330DE8938E7}" destId="{EFC87EBA-FC56-4815-955F-37F202ABE01D}" srcOrd="1" destOrd="0" presId="urn:microsoft.com/office/officeart/2005/8/layout/default#2"/>
    <dgm:cxn modelId="{9B5D5036-AAC7-458C-BF1B-0A51D20385A5}" type="presParOf" srcId="{C40FD348-0534-46C1-821E-1330DE8938E7}" destId="{ED8747B3-29AB-4D6D-AA2A-7A6C8160CB90}" srcOrd="2" destOrd="0" presId="urn:microsoft.com/office/officeart/2005/8/layout/default#2"/>
    <dgm:cxn modelId="{612A811B-2D71-4D00-9E6C-522E44188185}" type="presParOf" srcId="{C40FD348-0534-46C1-821E-1330DE8938E7}" destId="{FAD27A87-1A9B-41A0-9BAB-00456C436C18}" srcOrd="3" destOrd="0" presId="urn:microsoft.com/office/officeart/2005/8/layout/default#2"/>
    <dgm:cxn modelId="{DAF729AB-F0D3-445B-BED5-0FA85CC58418}" type="presParOf" srcId="{C40FD348-0534-46C1-821E-1330DE8938E7}" destId="{ACD55520-C0D4-4C96-AF3D-0997543AC95A}" srcOrd="4" destOrd="0" presId="urn:microsoft.com/office/officeart/2005/8/layout/default#2"/>
    <dgm:cxn modelId="{0AAF1C8A-C1AD-454C-86AB-8A6526BA5DF8}" type="presParOf" srcId="{C40FD348-0534-46C1-821E-1330DE8938E7}" destId="{9E56E40D-D6E0-4297-A2D1-077ACE86B425}" srcOrd="5" destOrd="0" presId="urn:microsoft.com/office/officeart/2005/8/layout/default#2"/>
    <dgm:cxn modelId="{355D3E8E-E46C-4727-ADBE-034F240916C4}" type="presParOf" srcId="{C40FD348-0534-46C1-821E-1330DE8938E7}" destId="{9F195F13-6B0A-4C91-828F-C2B2B3D682AB}" srcOrd="6" destOrd="0" presId="urn:microsoft.com/office/officeart/2005/8/layout/default#2"/>
    <dgm:cxn modelId="{41E21986-A2CA-4845-9B95-71C5A2AABCB2}" type="presParOf" srcId="{C40FD348-0534-46C1-821E-1330DE8938E7}" destId="{705BDD36-BA1A-43EC-BC0D-0A58C45D097E}" srcOrd="7" destOrd="0" presId="urn:microsoft.com/office/officeart/2005/8/layout/default#2"/>
    <dgm:cxn modelId="{94FA9707-F19E-481A-AA24-47F16E510433}" type="presParOf" srcId="{C40FD348-0534-46C1-821E-1330DE8938E7}" destId="{E7321FAF-4D20-4F1A-B1F8-EF0E5D615685}" srcOrd="8" destOrd="0" presId="urn:microsoft.com/office/officeart/2005/8/layout/default#2"/>
    <dgm:cxn modelId="{E6F2F717-115C-46D9-A9D4-C08AB7697A56}" type="presParOf" srcId="{C40FD348-0534-46C1-821E-1330DE8938E7}" destId="{04EDF678-5967-4210-B43F-034A5D308990}" srcOrd="9" destOrd="0" presId="urn:microsoft.com/office/officeart/2005/8/layout/default#2"/>
    <dgm:cxn modelId="{74A3B7C9-DED5-43C9-8A05-277503FD1A2A}" type="presParOf" srcId="{C40FD348-0534-46C1-821E-1330DE8938E7}" destId="{B72B32AB-5919-4664-8858-A7145FB1C8A7}" srcOrd="10" destOrd="0" presId="urn:microsoft.com/office/officeart/2005/8/layout/default#2"/>
    <dgm:cxn modelId="{6B711551-6B44-4661-8CED-E53B1272D4D8}" type="presParOf" srcId="{C40FD348-0534-46C1-821E-1330DE8938E7}" destId="{899C9565-F9BE-4F93-B4D1-086FA0B60BE0}" srcOrd="11" destOrd="0" presId="urn:microsoft.com/office/officeart/2005/8/layout/default#2"/>
    <dgm:cxn modelId="{23736BFC-37AB-43FC-9000-0D18332B2BDD}" type="presParOf" srcId="{C40FD348-0534-46C1-821E-1330DE8938E7}" destId="{7D1CFF47-51B9-4F03-9B77-B25F0713BC36}" srcOrd="12" destOrd="0" presId="urn:microsoft.com/office/officeart/2005/8/layout/default#2"/>
    <dgm:cxn modelId="{F25EEEC7-F5A6-456F-892F-80946ECC3EAA}" type="presParOf" srcId="{C40FD348-0534-46C1-821E-1330DE8938E7}" destId="{5F61016A-8C15-4F1C-8A35-4B8FD0F3937C}" srcOrd="13" destOrd="0" presId="urn:microsoft.com/office/officeart/2005/8/layout/default#2"/>
    <dgm:cxn modelId="{6594940B-20AE-4D10-BE54-8AF904D29DDB}" type="presParOf" srcId="{C40FD348-0534-46C1-821E-1330DE8938E7}" destId="{DFCF2E48-6A59-4EEA-A6E6-FE995E30CB7F}" srcOrd="14" destOrd="0" presId="urn:microsoft.com/office/officeart/2005/8/layout/default#2"/>
    <dgm:cxn modelId="{F6098BBB-C8F7-4575-80A3-CCACE1D337F2}" type="presParOf" srcId="{C40FD348-0534-46C1-821E-1330DE8938E7}" destId="{D12982F4-3B5D-4B62-9B9B-D8432EAF6089}" srcOrd="15" destOrd="0" presId="urn:microsoft.com/office/officeart/2005/8/layout/default#2"/>
    <dgm:cxn modelId="{05F3130E-306E-4253-9E31-18784C091C8A}" type="presParOf" srcId="{C40FD348-0534-46C1-821E-1330DE8938E7}" destId="{C70C5EAA-BAEB-4C4D-AF97-149024BFE0EF}" srcOrd="16" destOrd="0" presId="urn:microsoft.com/office/officeart/2005/8/layout/default#2"/>
    <dgm:cxn modelId="{7F4C1523-C45B-4AC8-9858-73EB9FCDF1EA}" type="presParOf" srcId="{C40FD348-0534-46C1-821E-1330DE8938E7}" destId="{C7390BB4-02C9-4E92-BC02-A51A3992D5A4}" srcOrd="17" destOrd="0" presId="urn:microsoft.com/office/officeart/2005/8/layout/default#2"/>
    <dgm:cxn modelId="{63BD8752-D3F0-4394-A3CD-935245B62C31}" type="presParOf" srcId="{C40FD348-0534-46C1-821E-1330DE8938E7}" destId="{CE9B4B06-69AB-4FBD-A1D7-3A61CC1DCF73}" srcOrd="18" destOrd="0" presId="urn:microsoft.com/office/officeart/2005/8/layout/default#2"/>
    <dgm:cxn modelId="{BF2E18A2-D6B9-4321-9609-90C5A2FF5BF6}" type="presParOf" srcId="{C40FD348-0534-46C1-821E-1330DE8938E7}" destId="{08971FA8-D219-4416-B68B-4FDD412681F7}" srcOrd="19" destOrd="0" presId="urn:microsoft.com/office/officeart/2005/8/layout/default#2"/>
    <dgm:cxn modelId="{728C5020-0A7E-4BAE-8177-8454D2B77DED}" type="presParOf" srcId="{C40FD348-0534-46C1-821E-1330DE8938E7}" destId="{54874F7B-26E1-4988-86A4-FEE7A63E1FA4}" srcOrd="20" destOrd="0" presId="urn:microsoft.com/office/officeart/2005/8/layout/default#2"/>
    <dgm:cxn modelId="{145E2604-70C7-46A5-AAAB-C05172AB6E01}" type="presParOf" srcId="{C40FD348-0534-46C1-821E-1330DE8938E7}" destId="{B7088389-37D6-4464-ADA4-7F526E5B41E1}" srcOrd="21" destOrd="0" presId="urn:microsoft.com/office/officeart/2005/8/layout/default#2"/>
    <dgm:cxn modelId="{A26C9B49-64CE-4106-82A5-89DC54CDA6E4}" type="presParOf" srcId="{C40FD348-0534-46C1-821E-1330DE8938E7}" destId="{8EED5CAF-A627-4832-880A-F372F6E7DCD8}" srcOrd="22"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4C94F-5224-4B6F-AD4F-2249EFF87D5C}">
      <dsp:nvSpPr>
        <dsp:cNvPr id="0" name=""/>
        <dsp:cNvSpPr/>
      </dsp:nvSpPr>
      <dsp:spPr>
        <a:xfrm>
          <a:off x="2489" y="689214"/>
          <a:ext cx="1975081" cy="118504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Relationship and Sex Education (RSE)</a:t>
          </a:r>
          <a:endParaRPr lang="en-GB" sz="2000" kern="1200" dirty="0"/>
        </a:p>
      </dsp:txBody>
      <dsp:txXfrm>
        <a:off x="60338" y="747063"/>
        <a:ext cx="1859383" cy="1069350"/>
      </dsp:txXfrm>
    </dsp:sp>
    <dsp:sp modelId="{ED8747B3-29AB-4D6D-AA2A-7A6C8160CB90}">
      <dsp:nvSpPr>
        <dsp:cNvPr id="0" name=""/>
        <dsp:cNvSpPr/>
      </dsp:nvSpPr>
      <dsp:spPr>
        <a:xfrm>
          <a:off x="2175079" y="689214"/>
          <a:ext cx="1975081" cy="118504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School Nurse role</a:t>
          </a:r>
          <a:endParaRPr lang="en-GB" sz="2000" kern="1200" dirty="0"/>
        </a:p>
      </dsp:txBody>
      <dsp:txXfrm>
        <a:off x="2232928" y="747063"/>
        <a:ext cx="1859383" cy="1069350"/>
      </dsp:txXfrm>
    </dsp:sp>
    <dsp:sp modelId="{ACD55520-C0D4-4C96-AF3D-0997543AC95A}">
      <dsp:nvSpPr>
        <dsp:cNvPr id="0" name=""/>
        <dsp:cNvSpPr/>
      </dsp:nvSpPr>
      <dsp:spPr>
        <a:xfrm>
          <a:off x="4347669" y="689214"/>
          <a:ext cx="1975081" cy="118504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Missing out on education</a:t>
          </a:r>
          <a:endParaRPr lang="en-GB" sz="2000" kern="1200" dirty="0"/>
        </a:p>
      </dsp:txBody>
      <dsp:txXfrm>
        <a:off x="4405518" y="747063"/>
        <a:ext cx="1859383" cy="1069350"/>
      </dsp:txXfrm>
    </dsp:sp>
    <dsp:sp modelId="{9F195F13-6B0A-4C91-828F-C2B2B3D682AB}">
      <dsp:nvSpPr>
        <dsp:cNvPr id="0" name=""/>
        <dsp:cNvSpPr/>
      </dsp:nvSpPr>
      <dsp:spPr>
        <a:xfrm>
          <a:off x="6520258" y="689214"/>
          <a:ext cx="1975081" cy="118504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Positive relationships</a:t>
          </a:r>
          <a:endParaRPr lang="en-GB" sz="2000" kern="1200" dirty="0"/>
        </a:p>
      </dsp:txBody>
      <dsp:txXfrm>
        <a:off x="6578107" y="747063"/>
        <a:ext cx="1859383" cy="1069350"/>
      </dsp:txXfrm>
    </dsp:sp>
    <dsp:sp modelId="{E7321FAF-4D20-4F1A-B1F8-EF0E5D615685}">
      <dsp:nvSpPr>
        <dsp:cNvPr id="0" name=""/>
        <dsp:cNvSpPr/>
      </dsp:nvSpPr>
      <dsp:spPr>
        <a:xfrm>
          <a:off x="2489" y="2071771"/>
          <a:ext cx="1975081" cy="118504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Further education/ colleges/ universities</a:t>
          </a:r>
          <a:endParaRPr lang="en-GB" sz="2000" kern="1200" dirty="0"/>
        </a:p>
      </dsp:txBody>
      <dsp:txXfrm>
        <a:off x="60338" y="2129620"/>
        <a:ext cx="1859383" cy="1069350"/>
      </dsp:txXfrm>
    </dsp:sp>
    <dsp:sp modelId="{B72B32AB-5919-4664-8858-A7145FB1C8A7}">
      <dsp:nvSpPr>
        <dsp:cNvPr id="0" name=""/>
        <dsp:cNvSpPr/>
      </dsp:nvSpPr>
      <dsp:spPr>
        <a:xfrm>
          <a:off x="2175079" y="2071771"/>
          <a:ext cx="1975081" cy="118504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Termination of Pregnancy</a:t>
          </a:r>
          <a:endParaRPr lang="en-GB" sz="2000" kern="1200" dirty="0"/>
        </a:p>
      </dsp:txBody>
      <dsp:txXfrm>
        <a:off x="2232928" y="2129620"/>
        <a:ext cx="1859383" cy="1069350"/>
      </dsp:txXfrm>
    </dsp:sp>
    <dsp:sp modelId="{7D1CFF47-51B9-4F03-9B77-B25F0713BC36}">
      <dsp:nvSpPr>
        <dsp:cNvPr id="0" name=""/>
        <dsp:cNvSpPr/>
      </dsp:nvSpPr>
      <dsp:spPr>
        <a:xfrm>
          <a:off x="4347669" y="2071771"/>
          <a:ext cx="1975081" cy="118504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Young Parents </a:t>
          </a:r>
          <a:endParaRPr lang="en-GB" sz="2000" kern="1200" dirty="0"/>
        </a:p>
      </dsp:txBody>
      <dsp:txXfrm>
        <a:off x="4405518" y="2129620"/>
        <a:ext cx="1859383" cy="1069350"/>
      </dsp:txXfrm>
    </dsp:sp>
    <dsp:sp modelId="{DFCF2E48-6A59-4EEA-A6E6-FE995E30CB7F}">
      <dsp:nvSpPr>
        <dsp:cNvPr id="0" name=""/>
        <dsp:cNvSpPr/>
      </dsp:nvSpPr>
      <dsp:spPr>
        <a:xfrm>
          <a:off x="6520258" y="2071771"/>
          <a:ext cx="1975081" cy="118504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smtClean="0"/>
            <a:t>HIV</a:t>
          </a:r>
          <a:endParaRPr lang="en-GB" sz="2000" kern="1200" dirty="0"/>
        </a:p>
      </dsp:txBody>
      <dsp:txXfrm>
        <a:off x="6578107" y="2129620"/>
        <a:ext cx="1859383" cy="1069350"/>
      </dsp:txXfrm>
    </dsp:sp>
    <dsp:sp modelId="{C70C5EAA-BAEB-4C4D-AF97-149024BFE0EF}">
      <dsp:nvSpPr>
        <dsp:cNvPr id="0" name=""/>
        <dsp:cNvSpPr/>
      </dsp:nvSpPr>
      <dsp:spPr>
        <a:xfrm>
          <a:off x="2489" y="3454328"/>
          <a:ext cx="1975081" cy="118504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err="1" smtClean="0"/>
            <a:t>Pharmoutcomes</a:t>
          </a:r>
          <a:endParaRPr lang="en-GB" sz="1800" kern="1200" dirty="0"/>
        </a:p>
      </dsp:txBody>
      <dsp:txXfrm>
        <a:off x="60338" y="3512177"/>
        <a:ext cx="1859383" cy="1069350"/>
      </dsp:txXfrm>
    </dsp:sp>
    <dsp:sp modelId="{CE9B4B06-69AB-4FBD-A1D7-3A61CC1DCF73}">
      <dsp:nvSpPr>
        <dsp:cNvPr id="0" name=""/>
        <dsp:cNvSpPr/>
      </dsp:nvSpPr>
      <dsp:spPr>
        <a:xfrm>
          <a:off x="2175079" y="3454328"/>
          <a:ext cx="1975081" cy="118504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smtClean="0"/>
            <a:t>Patient Choice</a:t>
          </a:r>
          <a:endParaRPr lang="en-GB" sz="2000" kern="1200" dirty="0"/>
        </a:p>
      </dsp:txBody>
      <dsp:txXfrm>
        <a:off x="2232928" y="3512177"/>
        <a:ext cx="1859383" cy="1069350"/>
      </dsp:txXfrm>
    </dsp:sp>
    <dsp:sp modelId="{54874F7B-26E1-4988-86A4-FEE7A63E1FA4}">
      <dsp:nvSpPr>
        <dsp:cNvPr id="0" name=""/>
        <dsp:cNvSpPr/>
      </dsp:nvSpPr>
      <dsp:spPr>
        <a:xfrm>
          <a:off x="4347669" y="3454328"/>
          <a:ext cx="1975081" cy="118504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Looked After Children</a:t>
          </a:r>
          <a:endParaRPr lang="en-GB" sz="2000" kern="1200" dirty="0"/>
        </a:p>
      </dsp:txBody>
      <dsp:txXfrm>
        <a:off x="4405518" y="3512177"/>
        <a:ext cx="1859383" cy="1069350"/>
      </dsp:txXfrm>
    </dsp:sp>
    <dsp:sp modelId="{8EED5CAF-A627-4832-880A-F372F6E7DCD8}">
      <dsp:nvSpPr>
        <dsp:cNvPr id="0" name=""/>
        <dsp:cNvSpPr/>
      </dsp:nvSpPr>
      <dsp:spPr>
        <a:xfrm>
          <a:off x="6520258" y="3454328"/>
          <a:ext cx="1975081" cy="118504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Services for under 25s</a:t>
          </a:r>
          <a:endParaRPr lang="en-GB" sz="2000" kern="1200" dirty="0"/>
        </a:p>
      </dsp:txBody>
      <dsp:txXfrm>
        <a:off x="6578107" y="3512177"/>
        <a:ext cx="1859383" cy="10693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958" cy="496412"/>
          </a:xfrm>
          <a:prstGeom prst="rect">
            <a:avLst/>
          </a:prstGeom>
        </p:spPr>
        <p:txBody>
          <a:bodyPr vert="horz" lIns="92446" tIns="46223" rIns="92446" bIns="46223" rtlCol="0"/>
          <a:lstStyle>
            <a:lvl1pPr algn="l">
              <a:defRPr sz="1200"/>
            </a:lvl1pPr>
          </a:lstStyle>
          <a:p>
            <a:pPr>
              <a:defRPr/>
            </a:pPr>
            <a:endParaRPr lang="en-GB" dirty="0"/>
          </a:p>
        </p:txBody>
      </p:sp>
      <p:sp>
        <p:nvSpPr>
          <p:cNvPr id="3" name="Date Placeholder 2"/>
          <p:cNvSpPr>
            <a:spLocks noGrp="1"/>
          </p:cNvSpPr>
          <p:nvPr>
            <p:ph type="dt" sz="quarter" idx="1"/>
          </p:nvPr>
        </p:nvSpPr>
        <p:spPr>
          <a:xfrm>
            <a:off x="3851098" y="1"/>
            <a:ext cx="2944958" cy="496412"/>
          </a:xfrm>
          <a:prstGeom prst="rect">
            <a:avLst/>
          </a:prstGeom>
        </p:spPr>
        <p:txBody>
          <a:bodyPr vert="horz" lIns="92446" tIns="46223" rIns="92446" bIns="46223" rtlCol="0"/>
          <a:lstStyle>
            <a:lvl1pPr algn="r">
              <a:defRPr sz="1200"/>
            </a:lvl1pPr>
          </a:lstStyle>
          <a:p>
            <a:pPr>
              <a:defRPr/>
            </a:pPr>
            <a:fld id="{D440D428-A6A4-4755-BEE9-BE0485C8C32B}" type="datetimeFigureOut">
              <a:rPr lang="en-GB"/>
              <a:pPr>
                <a:defRPr/>
              </a:pPr>
              <a:t>09/09/2017</a:t>
            </a:fld>
            <a:endParaRPr lang="en-GB" dirty="0"/>
          </a:p>
        </p:txBody>
      </p:sp>
      <p:sp>
        <p:nvSpPr>
          <p:cNvPr id="4" name="Footer Placeholder 3"/>
          <p:cNvSpPr>
            <a:spLocks noGrp="1"/>
          </p:cNvSpPr>
          <p:nvPr>
            <p:ph type="ftr" sz="quarter" idx="2"/>
          </p:nvPr>
        </p:nvSpPr>
        <p:spPr>
          <a:xfrm>
            <a:off x="0" y="9428630"/>
            <a:ext cx="2944958" cy="496411"/>
          </a:xfrm>
          <a:prstGeom prst="rect">
            <a:avLst/>
          </a:prstGeom>
        </p:spPr>
        <p:txBody>
          <a:bodyPr vert="horz" lIns="92446" tIns="46223" rIns="92446" bIns="46223" rtlCol="0" anchor="b"/>
          <a:lstStyle>
            <a:lvl1pPr algn="l">
              <a:defRPr sz="1200"/>
            </a:lvl1pPr>
          </a:lstStyle>
          <a:p>
            <a:pPr>
              <a:defRPr/>
            </a:pPr>
            <a:endParaRPr lang="en-GB" dirty="0"/>
          </a:p>
        </p:txBody>
      </p:sp>
      <p:sp>
        <p:nvSpPr>
          <p:cNvPr id="5" name="Slide Number Placeholder 4"/>
          <p:cNvSpPr>
            <a:spLocks noGrp="1"/>
          </p:cNvSpPr>
          <p:nvPr>
            <p:ph type="sldNum" sz="quarter" idx="3"/>
          </p:nvPr>
        </p:nvSpPr>
        <p:spPr>
          <a:xfrm>
            <a:off x="3851098" y="9428630"/>
            <a:ext cx="2944958" cy="496411"/>
          </a:xfrm>
          <a:prstGeom prst="rect">
            <a:avLst/>
          </a:prstGeom>
        </p:spPr>
        <p:txBody>
          <a:bodyPr vert="horz" lIns="92446" tIns="46223" rIns="92446" bIns="46223" rtlCol="0" anchor="b"/>
          <a:lstStyle>
            <a:lvl1pPr algn="r">
              <a:defRPr sz="1200"/>
            </a:lvl1pPr>
          </a:lstStyle>
          <a:p>
            <a:pPr>
              <a:defRPr/>
            </a:pPr>
            <a:fld id="{44338DCA-F68C-4845-9C94-549C29C7D464}" type="slidenum">
              <a:rPr lang="en-GB"/>
              <a:pPr>
                <a:defRPr/>
              </a:pPr>
              <a:t>‹#›</a:t>
            </a:fld>
            <a:endParaRPr lang="en-GB" dirty="0"/>
          </a:p>
        </p:txBody>
      </p:sp>
    </p:spTree>
    <p:extLst>
      <p:ext uri="{BB962C8B-B14F-4D97-AF65-F5344CB8AC3E}">
        <p14:creationId xmlns:p14="http://schemas.microsoft.com/office/powerpoint/2010/main" val="3982782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576" cy="496412"/>
          </a:xfrm>
          <a:prstGeom prst="rect">
            <a:avLst/>
          </a:prstGeom>
        </p:spPr>
        <p:txBody>
          <a:bodyPr vert="horz" lIns="91807" tIns="45903" rIns="91807" bIns="45903" rtlCol="0"/>
          <a:lstStyle>
            <a:lvl1pPr algn="l">
              <a:defRPr sz="1200"/>
            </a:lvl1pPr>
          </a:lstStyle>
          <a:p>
            <a:pPr>
              <a:defRPr/>
            </a:pPr>
            <a:endParaRPr lang="en-GB" dirty="0"/>
          </a:p>
        </p:txBody>
      </p:sp>
      <p:sp>
        <p:nvSpPr>
          <p:cNvPr id="3" name="Date Placeholder 2"/>
          <p:cNvSpPr>
            <a:spLocks noGrp="1"/>
          </p:cNvSpPr>
          <p:nvPr>
            <p:ph type="dt" idx="1"/>
          </p:nvPr>
        </p:nvSpPr>
        <p:spPr>
          <a:xfrm>
            <a:off x="3849483" y="1"/>
            <a:ext cx="2946575" cy="496412"/>
          </a:xfrm>
          <a:prstGeom prst="rect">
            <a:avLst/>
          </a:prstGeom>
        </p:spPr>
        <p:txBody>
          <a:bodyPr vert="horz" lIns="91807" tIns="45903" rIns="91807" bIns="45903" rtlCol="0"/>
          <a:lstStyle>
            <a:lvl1pPr algn="r">
              <a:defRPr sz="1200"/>
            </a:lvl1pPr>
          </a:lstStyle>
          <a:p>
            <a:pPr>
              <a:defRPr/>
            </a:pPr>
            <a:fld id="{84F79341-852C-4577-913F-22DEB357F6DD}" type="datetimeFigureOut">
              <a:rPr lang="en-GB"/>
              <a:pPr>
                <a:defRPr/>
              </a:pPr>
              <a:t>09/09/2017</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807" tIns="45903" rIns="91807" bIns="45903" rtlCol="0" anchor="ctr"/>
          <a:lstStyle/>
          <a:p>
            <a:pPr lvl="0"/>
            <a:endParaRPr lang="en-GB" noProof="0" dirty="0"/>
          </a:p>
        </p:txBody>
      </p:sp>
      <p:sp>
        <p:nvSpPr>
          <p:cNvPr id="5" name="Notes Placeholder 4"/>
          <p:cNvSpPr>
            <a:spLocks noGrp="1"/>
          </p:cNvSpPr>
          <p:nvPr>
            <p:ph type="body" sz="quarter" idx="3"/>
          </p:nvPr>
        </p:nvSpPr>
        <p:spPr>
          <a:xfrm>
            <a:off x="679606" y="4715113"/>
            <a:ext cx="5438464" cy="4467706"/>
          </a:xfrm>
          <a:prstGeom prst="rect">
            <a:avLst/>
          </a:prstGeom>
        </p:spPr>
        <p:txBody>
          <a:bodyPr vert="horz" lIns="91807" tIns="45903" rIns="91807" bIns="4590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28630"/>
            <a:ext cx="2946576" cy="496411"/>
          </a:xfrm>
          <a:prstGeom prst="rect">
            <a:avLst/>
          </a:prstGeom>
        </p:spPr>
        <p:txBody>
          <a:bodyPr vert="horz" lIns="91807" tIns="45903" rIns="91807" bIns="45903" rtlCol="0" anchor="b"/>
          <a:lstStyle>
            <a:lvl1pPr algn="l">
              <a:defRPr sz="1200"/>
            </a:lvl1pPr>
          </a:lstStyle>
          <a:p>
            <a:pPr>
              <a:defRPr/>
            </a:pPr>
            <a:endParaRPr lang="en-GB" dirty="0"/>
          </a:p>
        </p:txBody>
      </p:sp>
      <p:sp>
        <p:nvSpPr>
          <p:cNvPr id="7" name="Slide Number Placeholder 6"/>
          <p:cNvSpPr>
            <a:spLocks noGrp="1"/>
          </p:cNvSpPr>
          <p:nvPr>
            <p:ph type="sldNum" sz="quarter" idx="5"/>
          </p:nvPr>
        </p:nvSpPr>
        <p:spPr>
          <a:xfrm>
            <a:off x="3849483" y="9428630"/>
            <a:ext cx="2946575" cy="496411"/>
          </a:xfrm>
          <a:prstGeom prst="rect">
            <a:avLst/>
          </a:prstGeom>
        </p:spPr>
        <p:txBody>
          <a:bodyPr vert="horz" lIns="91807" tIns="45903" rIns="91807" bIns="45903" rtlCol="0" anchor="b"/>
          <a:lstStyle>
            <a:lvl1pPr algn="r">
              <a:defRPr sz="1200"/>
            </a:lvl1pPr>
          </a:lstStyle>
          <a:p>
            <a:pPr>
              <a:defRPr/>
            </a:pPr>
            <a:fld id="{122100B7-CD72-48D6-B344-3687794AEC38}" type="slidenum">
              <a:rPr lang="en-GB"/>
              <a:pPr>
                <a:defRPr/>
              </a:pPr>
              <a:t>‹#›</a:t>
            </a:fld>
            <a:endParaRPr lang="en-GB" dirty="0"/>
          </a:p>
        </p:txBody>
      </p:sp>
    </p:spTree>
    <p:extLst>
      <p:ext uri="{BB962C8B-B14F-4D97-AF65-F5344CB8AC3E}">
        <p14:creationId xmlns:p14="http://schemas.microsoft.com/office/powerpoint/2010/main" val="3183555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810730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1" name="Shape 91"/>
          <p:cNvSpPr txBox="1">
            <a:spLocks noGrp="1"/>
          </p:cNvSpPr>
          <p:nvPr>
            <p:ph type="body" idx="1"/>
          </p:nvPr>
        </p:nvSpPr>
        <p:spPr>
          <a:xfrm>
            <a:off x="679606" y="4715112"/>
            <a:ext cx="5438464" cy="4467705"/>
          </a:xfrm>
          <a:prstGeom prst="rect">
            <a:avLst/>
          </a:prstGeom>
          <a:noFill/>
          <a:ln>
            <a:noFill/>
          </a:ln>
        </p:spPr>
        <p:txBody>
          <a:bodyPr lIns="91800" tIns="45900" rIns="91800" bIns="459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92" name="Shape 92"/>
          <p:cNvSpPr txBox="1">
            <a:spLocks noGrp="1"/>
          </p:cNvSpPr>
          <p:nvPr>
            <p:ph type="sldNum" idx="12"/>
          </p:nvPr>
        </p:nvSpPr>
        <p:spPr>
          <a:xfrm>
            <a:off x="3849482" y="9428629"/>
            <a:ext cx="2946575" cy="496410"/>
          </a:xfrm>
          <a:prstGeom prst="rect">
            <a:avLst/>
          </a:prstGeom>
          <a:noFill/>
          <a:ln>
            <a:noFill/>
          </a:ln>
        </p:spPr>
        <p:txBody>
          <a:bodyPr lIns="91800" tIns="45900" rIns="91800" bIns="45900" anchor="b" anchorCtr="0">
            <a:noAutofit/>
          </a:bodyPr>
          <a:lstStyle/>
          <a:p>
            <a:pPr marL="0" marR="0" lvl="0" indent="0" algn="r" rtl="0">
              <a:spcBef>
                <a:spcPts val="0"/>
              </a:spcBef>
              <a:spcAft>
                <a:spcPts val="0"/>
              </a:spcAft>
              <a:buSzPct val="25000"/>
              <a:buNone/>
            </a:pPr>
            <a:fld id="{00000000-1234-1234-1234-123412341234}" type="slidenum">
              <a:rPr lang="en-GB" sz="1200">
                <a:solidFill>
                  <a:schemeClr val="dk1"/>
                </a:solidFill>
                <a:latin typeface="Calibri"/>
                <a:ea typeface="Calibri"/>
                <a:cs typeface="Calibri"/>
                <a:sym typeface="Calibri"/>
              </a:rPr>
              <a:t>18</a:t>
            </a:fld>
            <a:endParaRPr lang="en-GB"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917575" y="744537"/>
            <a:ext cx="4962525" cy="3722686"/>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79606" y="4715112"/>
            <a:ext cx="5438464" cy="4467705"/>
          </a:xfrm>
          <a:prstGeom prst="rect">
            <a:avLst/>
          </a:prstGeom>
          <a:noFill/>
          <a:ln>
            <a:noFill/>
          </a:ln>
        </p:spPr>
        <p:txBody>
          <a:bodyPr lIns="91800" tIns="45900" rIns="91800" bIns="459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100" name="Shape 100"/>
          <p:cNvSpPr txBox="1">
            <a:spLocks noGrp="1"/>
          </p:cNvSpPr>
          <p:nvPr>
            <p:ph type="sldNum" idx="12"/>
          </p:nvPr>
        </p:nvSpPr>
        <p:spPr>
          <a:xfrm>
            <a:off x="3849482" y="9428629"/>
            <a:ext cx="2946575" cy="496410"/>
          </a:xfrm>
          <a:prstGeom prst="rect">
            <a:avLst/>
          </a:prstGeom>
          <a:noFill/>
          <a:ln>
            <a:noFill/>
          </a:ln>
        </p:spPr>
        <p:txBody>
          <a:bodyPr lIns="91800" tIns="45900" rIns="91800" bIns="45900" anchor="b" anchorCtr="0">
            <a:noAutofit/>
          </a:bodyPr>
          <a:lstStyle/>
          <a:p>
            <a:pPr marL="0" marR="0" lvl="0" indent="0" algn="r" rtl="0">
              <a:spcBef>
                <a:spcPts val="0"/>
              </a:spcBef>
              <a:spcAft>
                <a:spcPts val="0"/>
              </a:spcAft>
              <a:buSzPct val="25000"/>
              <a:buNone/>
            </a:pPr>
            <a:fld id="{00000000-1234-1234-1234-123412341234}" type="slidenum">
              <a:rPr lang="en-GB" sz="1200">
                <a:solidFill>
                  <a:schemeClr val="dk1"/>
                </a:solidFill>
                <a:latin typeface="Calibri"/>
                <a:ea typeface="Calibri"/>
                <a:cs typeface="Calibri"/>
                <a:sym typeface="Calibri"/>
              </a:rPr>
              <a:t>19</a:t>
            </a:fld>
            <a:endParaRPr lang="en-GB"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917575" y="744537"/>
            <a:ext cx="4962525" cy="3722686"/>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7" name="Shape 107"/>
          <p:cNvSpPr txBox="1">
            <a:spLocks noGrp="1"/>
          </p:cNvSpPr>
          <p:nvPr>
            <p:ph type="body" idx="1"/>
          </p:nvPr>
        </p:nvSpPr>
        <p:spPr>
          <a:xfrm>
            <a:off x="679606" y="4715112"/>
            <a:ext cx="5438464" cy="4467705"/>
          </a:xfrm>
          <a:prstGeom prst="rect">
            <a:avLst/>
          </a:prstGeom>
          <a:noFill/>
          <a:ln>
            <a:noFill/>
          </a:ln>
        </p:spPr>
        <p:txBody>
          <a:bodyPr lIns="91800" tIns="45900" rIns="91800" bIns="45900" anchor="t" anchorCtr="0">
            <a:noAutofit/>
          </a:bodyPr>
          <a:lstStyle/>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p:txBody>
      </p:sp>
      <p:sp>
        <p:nvSpPr>
          <p:cNvPr id="108" name="Shape 108"/>
          <p:cNvSpPr txBox="1">
            <a:spLocks noGrp="1"/>
          </p:cNvSpPr>
          <p:nvPr>
            <p:ph type="sldNum" idx="12"/>
          </p:nvPr>
        </p:nvSpPr>
        <p:spPr>
          <a:xfrm>
            <a:off x="3849482" y="9428629"/>
            <a:ext cx="2946575" cy="496410"/>
          </a:xfrm>
          <a:prstGeom prst="rect">
            <a:avLst/>
          </a:prstGeom>
          <a:noFill/>
          <a:ln>
            <a:noFill/>
          </a:ln>
        </p:spPr>
        <p:txBody>
          <a:bodyPr lIns="91800" tIns="45900" rIns="91800" bIns="45900" anchor="b" anchorCtr="0">
            <a:noAutofit/>
          </a:bodyPr>
          <a:lstStyle/>
          <a:p>
            <a:pPr marL="0" marR="0" lvl="0" indent="0" algn="r" rtl="0">
              <a:spcBef>
                <a:spcPts val="0"/>
              </a:spcBef>
              <a:spcAft>
                <a:spcPts val="0"/>
              </a:spcAft>
              <a:buSzPct val="25000"/>
              <a:buNone/>
            </a:pPr>
            <a:fld id="{00000000-1234-1234-1234-123412341234}" type="slidenum">
              <a:rPr lang="en-GB" sz="1200">
                <a:solidFill>
                  <a:schemeClr val="dk1"/>
                </a:solidFill>
                <a:latin typeface="Calibri"/>
                <a:ea typeface="Calibri"/>
                <a:cs typeface="Calibri"/>
                <a:sym typeface="Calibri"/>
              </a:rPr>
              <a:t>20</a:t>
            </a:fld>
            <a:endParaRPr lang="en-GB"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4" name="Shape 114"/>
          <p:cNvSpPr txBox="1">
            <a:spLocks noGrp="1"/>
          </p:cNvSpPr>
          <p:nvPr>
            <p:ph type="body" idx="1"/>
          </p:nvPr>
        </p:nvSpPr>
        <p:spPr>
          <a:xfrm>
            <a:off x="679606" y="4715112"/>
            <a:ext cx="5438464" cy="4467705"/>
          </a:xfrm>
          <a:prstGeom prst="rect">
            <a:avLst/>
          </a:prstGeom>
          <a:noFill/>
          <a:ln>
            <a:noFill/>
          </a:ln>
        </p:spPr>
        <p:txBody>
          <a:bodyPr lIns="91800" tIns="45900" rIns="91800" bIns="45900" anchor="t" anchorCtr="0">
            <a:noAutofit/>
          </a:bodyPr>
          <a:lstStyle/>
          <a:p>
            <a:pPr marL="0" marR="0" lvl="0" indent="0" algn="l" rtl="0">
              <a:spcBef>
                <a:spcPts val="0"/>
              </a:spcBef>
              <a:spcAft>
                <a:spcPts val="0"/>
              </a:spcAft>
              <a:buSzPct val="25000"/>
              <a:buNone/>
            </a:pPr>
            <a:r>
              <a:rPr lang="en-GB" sz="1200" b="0" i="0" u="none" strike="noStrike" cap="none">
                <a:solidFill>
                  <a:schemeClr val="dk1"/>
                </a:solidFill>
                <a:latin typeface="Calibri"/>
                <a:ea typeface="Calibri"/>
                <a:cs typeface="Calibri"/>
                <a:sym typeface="Calibri"/>
              </a:rPr>
              <a:t>Surrey Prisons:</a:t>
            </a:r>
          </a:p>
          <a:p>
            <a:pPr marL="171450" marR="0" lvl="0" indent="-171450" algn="l" rtl="0">
              <a:spcBef>
                <a:spcPts val="360"/>
              </a:spcBef>
              <a:spcAft>
                <a:spcPts val="0"/>
              </a:spcAft>
              <a:buClr>
                <a:schemeClr val="dk1"/>
              </a:buClr>
              <a:buSzPct val="100000"/>
              <a:buFont typeface="Arial"/>
              <a:buChar char="•"/>
            </a:pPr>
            <a:r>
              <a:rPr lang="en-GB" sz="1200" b="0" i="0" u="none" strike="noStrike" cap="none">
                <a:solidFill>
                  <a:schemeClr val="dk1"/>
                </a:solidFill>
                <a:latin typeface="Calibri"/>
                <a:ea typeface="Calibri"/>
                <a:cs typeface="Calibri"/>
                <a:sym typeface="Calibri"/>
              </a:rPr>
              <a:t>HMP Bronzefield – female (527)</a:t>
            </a:r>
          </a:p>
          <a:p>
            <a:pPr marL="171450" marR="0" lvl="0" indent="-171450" algn="l" rtl="0">
              <a:spcBef>
                <a:spcPts val="360"/>
              </a:spcBef>
              <a:spcAft>
                <a:spcPts val="0"/>
              </a:spcAft>
              <a:buClr>
                <a:schemeClr val="dk1"/>
              </a:buClr>
              <a:buSzPct val="100000"/>
              <a:buFont typeface="Arial"/>
              <a:buChar char="•"/>
            </a:pPr>
            <a:r>
              <a:rPr lang="en-GB" sz="1200" b="0" i="0" u="none" strike="noStrike" cap="none">
                <a:solidFill>
                  <a:schemeClr val="dk1"/>
                </a:solidFill>
                <a:latin typeface="Calibri"/>
                <a:ea typeface="Calibri"/>
                <a:cs typeface="Calibri"/>
                <a:sym typeface="Calibri"/>
              </a:rPr>
              <a:t>HMP Coldingley – male (513)</a:t>
            </a:r>
          </a:p>
          <a:p>
            <a:pPr marL="171450" marR="0" lvl="0" indent="-171450" algn="l" rtl="0">
              <a:spcBef>
                <a:spcPts val="360"/>
              </a:spcBef>
              <a:spcAft>
                <a:spcPts val="0"/>
              </a:spcAft>
              <a:buClr>
                <a:schemeClr val="dk1"/>
              </a:buClr>
              <a:buSzPct val="100000"/>
              <a:buFont typeface="Arial"/>
              <a:buChar char="•"/>
            </a:pPr>
            <a:r>
              <a:rPr lang="en-GB" sz="1200" b="0" i="0" u="none" strike="noStrike" cap="none">
                <a:solidFill>
                  <a:schemeClr val="dk1"/>
                </a:solidFill>
                <a:latin typeface="Calibri"/>
                <a:ea typeface="Calibri"/>
                <a:cs typeface="Calibri"/>
                <a:sym typeface="Calibri"/>
              </a:rPr>
              <a:t>HMP Downview – female (355, potentially increasing to 455)</a:t>
            </a:r>
          </a:p>
          <a:p>
            <a:pPr marL="171450" marR="0" lvl="0" indent="-171450" algn="l" rtl="0">
              <a:spcBef>
                <a:spcPts val="360"/>
              </a:spcBef>
              <a:spcAft>
                <a:spcPts val="0"/>
              </a:spcAft>
              <a:buClr>
                <a:schemeClr val="dk1"/>
              </a:buClr>
              <a:buSzPct val="100000"/>
              <a:buFont typeface="Arial"/>
              <a:buChar char="•"/>
            </a:pPr>
            <a:r>
              <a:rPr lang="en-GB" sz="1200" b="0" i="0" u="none" strike="noStrike" cap="none">
                <a:solidFill>
                  <a:schemeClr val="dk1"/>
                </a:solidFill>
                <a:latin typeface="Calibri"/>
                <a:ea typeface="Calibri"/>
                <a:cs typeface="Calibri"/>
                <a:sym typeface="Calibri"/>
              </a:rPr>
              <a:t>HMP High Down – male (1,200)</a:t>
            </a:r>
          </a:p>
          <a:p>
            <a:pPr marL="171450" marR="0" lvl="0" indent="-171450" algn="l" rtl="0">
              <a:spcBef>
                <a:spcPts val="360"/>
              </a:spcBef>
              <a:spcAft>
                <a:spcPts val="0"/>
              </a:spcAft>
              <a:buClr>
                <a:schemeClr val="dk1"/>
              </a:buClr>
              <a:buSzPct val="100000"/>
              <a:buFont typeface="Arial"/>
              <a:buChar char="•"/>
            </a:pPr>
            <a:r>
              <a:rPr lang="en-GB" sz="1200" b="0" i="0" u="none" strike="noStrike" cap="none">
                <a:solidFill>
                  <a:schemeClr val="dk1"/>
                </a:solidFill>
                <a:latin typeface="Calibri"/>
                <a:ea typeface="Calibri"/>
                <a:cs typeface="Calibri"/>
                <a:sym typeface="Calibri"/>
              </a:rPr>
              <a:t>HMP Send – female (282)</a:t>
            </a:r>
          </a:p>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115" name="Shape 115"/>
          <p:cNvSpPr txBox="1">
            <a:spLocks noGrp="1"/>
          </p:cNvSpPr>
          <p:nvPr>
            <p:ph type="sldNum" idx="12"/>
          </p:nvPr>
        </p:nvSpPr>
        <p:spPr>
          <a:xfrm>
            <a:off x="3849482" y="9428629"/>
            <a:ext cx="2946575" cy="496410"/>
          </a:xfrm>
          <a:prstGeom prst="rect">
            <a:avLst/>
          </a:prstGeom>
          <a:noFill/>
          <a:ln>
            <a:noFill/>
          </a:ln>
        </p:spPr>
        <p:txBody>
          <a:bodyPr lIns="91800" tIns="45900" rIns="91800" bIns="45900" anchor="b" anchorCtr="0">
            <a:noAutofit/>
          </a:bodyPr>
          <a:lstStyle/>
          <a:p>
            <a:pPr marL="0" marR="0" lvl="0" indent="0" algn="r" rtl="0">
              <a:spcBef>
                <a:spcPts val="0"/>
              </a:spcBef>
              <a:spcAft>
                <a:spcPts val="0"/>
              </a:spcAft>
              <a:buSzPct val="25000"/>
              <a:buNone/>
            </a:pPr>
            <a:fld id="{00000000-1234-1234-1234-123412341234}" type="slidenum">
              <a:rPr lang="en-GB" sz="1200">
                <a:solidFill>
                  <a:schemeClr val="dk1"/>
                </a:solidFill>
                <a:latin typeface="Calibri"/>
                <a:ea typeface="Calibri"/>
                <a:cs typeface="Calibri"/>
                <a:sym typeface="Calibri"/>
              </a:rPr>
              <a:t>21</a:t>
            </a:fld>
            <a:endParaRPr lang="en-GB"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79606" y="4715112"/>
            <a:ext cx="5438464" cy="4467705"/>
          </a:xfrm>
          <a:prstGeom prst="rect">
            <a:avLst/>
          </a:prstGeom>
        </p:spPr>
        <p:txBody>
          <a:bodyPr lIns="91425" tIns="91425" rIns="91425" bIns="91425" anchor="t" anchorCtr="0">
            <a:noAutofit/>
          </a:bodyPr>
          <a:lstStyle/>
          <a:p>
            <a:pPr lvl="0">
              <a:spcBef>
                <a:spcPts val="0"/>
              </a:spcBef>
              <a:buNone/>
            </a:pPr>
            <a:endParaRPr/>
          </a:p>
        </p:txBody>
      </p:sp>
      <p:sp>
        <p:nvSpPr>
          <p:cNvPr id="121" name="Shape 121"/>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79606" y="4715112"/>
            <a:ext cx="5438464" cy="4467705"/>
          </a:xfrm>
          <a:prstGeom prst="rect">
            <a:avLst/>
          </a:prstGeom>
          <a:noFill/>
          <a:ln>
            <a:noFill/>
          </a:ln>
        </p:spPr>
        <p:txBody>
          <a:bodyPr lIns="91800" tIns="45900" rIns="91800" bIns="459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128" name="Shape 128"/>
          <p:cNvSpPr txBox="1">
            <a:spLocks noGrp="1"/>
          </p:cNvSpPr>
          <p:nvPr>
            <p:ph type="sldNum" idx="12"/>
          </p:nvPr>
        </p:nvSpPr>
        <p:spPr>
          <a:xfrm>
            <a:off x="3849482" y="9428629"/>
            <a:ext cx="2946575" cy="496410"/>
          </a:xfrm>
          <a:prstGeom prst="rect">
            <a:avLst/>
          </a:prstGeom>
          <a:noFill/>
          <a:ln>
            <a:noFill/>
          </a:ln>
        </p:spPr>
        <p:txBody>
          <a:bodyPr lIns="91800" tIns="45900" rIns="91800" bIns="45900" anchor="b" anchorCtr="0">
            <a:noAutofit/>
          </a:bodyPr>
          <a:lstStyle/>
          <a:p>
            <a:pPr marL="0" marR="0" lvl="0" indent="0" algn="r" rtl="0">
              <a:spcBef>
                <a:spcPts val="0"/>
              </a:spcBef>
              <a:spcAft>
                <a:spcPts val="0"/>
              </a:spcAft>
              <a:buSzPct val="25000"/>
              <a:buNone/>
            </a:pPr>
            <a:fld id="{00000000-1234-1234-1234-123412341234}" type="slidenum">
              <a:rPr lang="en-GB" sz="1200">
                <a:solidFill>
                  <a:schemeClr val="dk1"/>
                </a:solidFill>
                <a:latin typeface="Calibri"/>
                <a:ea typeface="Calibri"/>
                <a:cs typeface="Calibri"/>
                <a:sym typeface="Calibri"/>
              </a:rPr>
              <a:t>23</a:t>
            </a:fld>
            <a:endParaRPr lang="en-GB"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4" name="Shape 134"/>
          <p:cNvSpPr txBox="1">
            <a:spLocks noGrp="1"/>
          </p:cNvSpPr>
          <p:nvPr>
            <p:ph type="body" idx="1"/>
          </p:nvPr>
        </p:nvSpPr>
        <p:spPr>
          <a:xfrm>
            <a:off x="679606" y="4715112"/>
            <a:ext cx="5438464" cy="4467705"/>
          </a:xfrm>
          <a:prstGeom prst="rect">
            <a:avLst/>
          </a:prstGeom>
          <a:noFill/>
          <a:ln>
            <a:noFill/>
          </a:ln>
        </p:spPr>
        <p:txBody>
          <a:bodyPr lIns="91800" tIns="45900" rIns="91800" bIns="459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135" name="Shape 135"/>
          <p:cNvSpPr txBox="1">
            <a:spLocks noGrp="1"/>
          </p:cNvSpPr>
          <p:nvPr>
            <p:ph type="sldNum" idx="12"/>
          </p:nvPr>
        </p:nvSpPr>
        <p:spPr>
          <a:xfrm>
            <a:off x="3849482" y="9428629"/>
            <a:ext cx="2946575" cy="496410"/>
          </a:xfrm>
          <a:prstGeom prst="rect">
            <a:avLst/>
          </a:prstGeom>
          <a:noFill/>
          <a:ln>
            <a:noFill/>
          </a:ln>
        </p:spPr>
        <p:txBody>
          <a:bodyPr lIns="91800" tIns="45900" rIns="91800" bIns="45900" anchor="b" anchorCtr="0">
            <a:noAutofit/>
          </a:bodyPr>
          <a:lstStyle/>
          <a:p>
            <a:pPr marL="0" marR="0" lvl="0" indent="0" algn="r" rtl="0">
              <a:spcBef>
                <a:spcPts val="0"/>
              </a:spcBef>
              <a:spcAft>
                <a:spcPts val="0"/>
              </a:spcAft>
              <a:buSzPct val="25000"/>
              <a:buNone/>
            </a:pPr>
            <a:fld id="{00000000-1234-1234-1234-123412341234}" type="slidenum">
              <a:rPr lang="en-GB" sz="1200">
                <a:solidFill>
                  <a:schemeClr val="dk1"/>
                </a:solidFill>
                <a:latin typeface="Calibri"/>
                <a:ea typeface="Calibri"/>
                <a:cs typeface="Calibri"/>
                <a:sym typeface="Calibri"/>
              </a:rPr>
              <a:t>24</a:t>
            </a:fld>
            <a:endParaRPr lang="en-GB"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917575" y="744537"/>
            <a:ext cx="4962525" cy="3722686"/>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0" name="Shape 140"/>
          <p:cNvSpPr txBox="1">
            <a:spLocks noGrp="1"/>
          </p:cNvSpPr>
          <p:nvPr>
            <p:ph type="body" idx="1"/>
          </p:nvPr>
        </p:nvSpPr>
        <p:spPr>
          <a:xfrm>
            <a:off x="679606" y="4715112"/>
            <a:ext cx="5438464" cy="4467705"/>
          </a:xfrm>
          <a:prstGeom prst="rect">
            <a:avLst/>
          </a:prstGeom>
          <a:noFill/>
          <a:ln>
            <a:noFill/>
          </a:ln>
        </p:spPr>
        <p:txBody>
          <a:bodyPr lIns="91800" tIns="45900" rIns="91800" bIns="459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141" name="Shape 141"/>
          <p:cNvSpPr txBox="1">
            <a:spLocks noGrp="1"/>
          </p:cNvSpPr>
          <p:nvPr>
            <p:ph type="sldNum" idx="12"/>
          </p:nvPr>
        </p:nvSpPr>
        <p:spPr>
          <a:xfrm>
            <a:off x="3849482" y="9428629"/>
            <a:ext cx="2946575" cy="496410"/>
          </a:xfrm>
          <a:prstGeom prst="rect">
            <a:avLst/>
          </a:prstGeom>
          <a:noFill/>
          <a:ln>
            <a:noFill/>
          </a:ln>
        </p:spPr>
        <p:txBody>
          <a:bodyPr lIns="91800" tIns="45900" rIns="91800" bIns="45900" anchor="b" anchorCtr="0">
            <a:noAutofit/>
          </a:bodyPr>
          <a:lstStyle/>
          <a:p>
            <a:pPr marL="0" marR="0" lvl="0" indent="0" algn="r" rtl="0">
              <a:spcBef>
                <a:spcPts val="0"/>
              </a:spcBef>
              <a:spcAft>
                <a:spcPts val="0"/>
              </a:spcAft>
              <a:buSzPct val="25000"/>
              <a:buNone/>
            </a:pPr>
            <a:fld id="{00000000-1234-1234-1234-123412341234}" type="slidenum">
              <a:rPr lang="en-GB" sz="1200">
                <a:solidFill>
                  <a:schemeClr val="dk1"/>
                </a:solidFill>
                <a:latin typeface="Calibri"/>
                <a:ea typeface="Calibri"/>
                <a:cs typeface="Calibri"/>
                <a:sym typeface="Calibri"/>
              </a:rPr>
              <a:t>25</a:t>
            </a:fld>
            <a:endParaRPr lang="en-GB"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DFA1E-15BE-491B-8069-3649E36E807B}"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1026789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3DFA1E-15BE-491B-8069-3649E36E807B}"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1856095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22100B7-CD72-48D6-B344-3687794AEC38}" type="slidenum">
              <a:rPr lang="en-GB" smtClean="0"/>
              <a:pPr>
                <a:defRPr/>
              </a:pPr>
              <a:t>10</a:t>
            </a:fld>
            <a:endParaRPr lang="en-GB" dirty="0"/>
          </a:p>
        </p:txBody>
      </p:sp>
    </p:spTree>
    <p:extLst>
      <p:ext uri="{BB962C8B-B14F-4D97-AF65-F5344CB8AC3E}">
        <p14:creationId xmlns:p14="http://schemas.microsoft.com/office/powerpoint/2010/main" val="2291522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Specifically, linkages will be maintained with, GPs, community pharmacy, wider Local Authority services, Health Promotion, other sexual health and secondary health service providers for use when relevant.</a:t>
            </a:r>
          </a:p>
          <a:p>
            <a:r>
              <a:rPr lang="en-GB" dirty="0"/>
              <a:t> </a:t>
            </a:r>
          </a:p>
          <a:p>
            <a:r>
              <a:rPr lang="en-GB" dirty="0"/>
              <a:t>The Service cannot work in isolation and is required to work with partners to address the needs of service users and increase the opportunity for service users to achieve optimum sexual health outcomes.</a:t>
            </a:r>
          </a:p>
        </p:txBody>
      </p:sp>
      <p:sp>
        <p:nvSpPr>
          <p:cNvPr id="4" name="Slide Number Placeholder 3"/>
          <p:cNvSpPr>
            <a:spLocks noGrp="1"/>
          </p:cNvSpPr>
          <p:nvPr>
            <p:ph type="sldNum" sz="quarter" idx="10"/>
          </p:nvPr>
        </p:nvSpPr>
        <p:spPr/>
        <p:txBody>
          <a:bodyPr/>
          <a:lstStyle/>
          <a:p>
            <a:fld id="{823DFA1E-15BE-491B-8069-3649E36E807B}"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2771380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005">
              <a:defRPr/>
            </a:pPr>
            <a:r>
              <a:rPr lang="en-GB" dirty="0"/>
              <a:t>CNWL will perform against the service specification and the information detailed in the Sexual Health Needs Assessment. They have clear performance metrics in the contract and we have an obligation to deliver on the Public Health Outcomes Framework. </a:t>
            </a:r>
          </a:p>
          <a:p>
            <a:pPr defTabSz="909005">
              <a:defRPr/>
            </a:pPr>
            <a:r>
              <a:rPr lang="en-GB" dirty="0"/>
              <a:t>Joint quarterly contract meetings with NHSE and CNWL.</a:t>
            </a:r>
          </a:p>
          <a:p>
            <a:pPr defTabSz="909005">
              <a:defRPr/>
            </a:pPr>
            <a:endParaRPr lang="en-GB" dirty="0"/>
          </a:p>
          <a:p>
            <a:pPr defTabSz="909005">
              <a:defRPr/>
            </a:pPr>
            <a:r>
              <a:rPr lang="en-GB" dirty="0"/>
              <a:t>Performance of the contract will be monitored through a series of key performance indicators (KPIs) as detailed in the specification and reviewed at quarterly </a:t>
            </a:r>
            <a:r>
              <a:rPr lang="en-GB" dirty="0" err="1"/>
              <a:t>meeetings</a:t>
            </a:r>
            <a:r>
              <a:rPr lang="en-GB" dirty="0"/>
              <a:t>. </a:t>
            </a:r>
          </a:p>
          <a:p>
            <a:pPr defTabSz="909005">
              <a:defRPr/>
            </a:pPr>
            <a:r>
              <a:rPr lang="en-GB" dirty="0"/>
              <a:t>A number of KPIs are set nationally by the department of health and these are in line with the public health outcome framework and others are set locally to </a:t>
            </a:r>
            <a:r>
              <a:rPr lang="en-GB" dirty="0" err="1"/>
              <a:t>relect</a:t>
            </a:r>
            <a:r>
              <a:rPr lang="en-GB" dirty="0"/>
              <a:t> local </a:t>
            </a:r>
            <a:r>
              <a:rPr lang="en-GB" dirty="0" err="1"/>
              <a:t>prioties</a:t>
            </a:r>
            <a:r>
              <a:rPr lang="en-GB" dirty="0"/>
              <a:t> as determined by the needs </a:t>
            </a:r>
            <a:r>
              <a:rPr lang="en-GB" dirty="0" err="1"/>
              <a:t>asessment</a:t>
            </a:r>
            <a:r>
              <a:rPr lang="en-GB" dirty="0"/>
              <a:t>. </a:t>
            </a:r>
          </a:p>
          <a:p>
            <a:endParaRPr lang="en-GB" dirty="0"/>
          </a:p>
        </p:txBody>
      </p:sp>
      <p:sp>
        <p:nvSpPr>
          <p:cNvPr id="4" name="Slide Number Placeholder 3"/>
          <p:cNvSpPr>
            <a:spLocks noGrp="1"/>
          </p:cNvSpPr>
          <p:nvPr>
            <p:ph type="sldNum" sz="quarter" idx="10"/>
          </p:nvPr>
        </p:nvSpPr>
        <p:spPr/>
        <p:txBody>
          <a:bodyPr/>
          <a:lstStyle/>
          <a:p>
            <a:fld id="{823DFA1E-15BE-491B-8069-3649E36E807B}" type="slidenum">
              <a:rPr lang="en-GB" smtClean="0">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1054706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DFA1E-15BE-491B-8069-3649E36E807B}" type="slidenum">
              <a:rPr lang="en-GB" smtClean="0">
                <a:solidFill>
                  <a:prstClr val="black"/>
                </a:solidFill>
              </a:rPr>
              <a:pPr/>
              <a:t>33</a:t>
            </a:fld>
            <a:endParaRPr lang="en-GB">
              <a:solidFill>
                <a:prstClr val="black"/>
              </a:solidFill>
            </a:endParaRPr>
          </a:p>
        </p:txBody>
      </p:sp>
    </p:spTree>
    <p:extLst>
      <p:ext uri="{BB962C8B-B14F-4D97-AF65-F5344CB8AC3E}">
        <p14:creationId xmlns:p14="http://schemas.microsoft.com/office/powerpoint/2010/main" val="710456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3DFA1E-15BE-491B-8069-3649E36E807B}" type="slidenum">
              <a:rPr lang="en-GB" smtClean="0">
                <a:solidFill>
                  <a:prstClr val="black"/>
                </a:solidFill>
              </a:rPr>
              <a:pPr/>
              <a:t>34</a:t>
            </a:fld>
            <a:endParaRPr lang="en-GB">
              <a:solidFill>
                <a:prstClr val="black"/>
              </a:solidFill>
            </a:endParaRPr>
          </a:p>
        </p:txBody>
      </p:sp>
    </p:spTree>
    <p:extLst>
      <p:ext uri="{BB962C8B-B14F-4D97-AF65-F5344CB8AC3E}">
        <p14:creationId xmlns:p14="http://schemas.microsoft.com/office/powerpoint/2010/main" val="595994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dirty="0"/>
              <a:t>In 2013, the responsibility for arranging the provision of certain sexual health services transferred to Local Authorities. This includes:</a:t>
            </a:r>
          </a:p>
          <a:p>
            <a:r>
              <a:rPr lang="en-GB" dirty="0"/>
              <a:t> </a:t>
            </a:r>
          </a:p>
          <a:p>
            <a:pPr lvl="0"/>
            <a:r>
              <a:rPr lang="en-GB" dirty="0"/>
              <a:t>Contraception (including the costs of Long Acting Reversible Contraceptive devices and prescription or supply of other methods including condoms) and advice on preventing unintended pregnancy, in specialist services and those commissioned from primary care (GP and community pharmacy) under local public health contracts (PHAs)</a:t>
            </a:r>
          </a:p>
          <a:p>
            <a:pPr lvl="0"/>
            <a:r>
              <a:rPr lang="en-GB" dirty="0"/>
              <a:t>Sexually transmitted infection (STI) testing and treatment in specialist services and those commissioned from primary care under local public health contracts, chlamydia screening as part of the National Chlamydia Screening Programme (NCSP), HIV testing including population screening in primary care and general medical settings, partner notification for STIs and HIV.</a:t>
            </a:r>
          </a:p>
          <a:p>
            <a:pPr lvl="0"/>
            <a:r>
              <a:rPr lang="en-GB" dirty="0"/>
              <a:t>Sexual health aspects of psychosexual counselling</a:t>
            </a:r>
          </a:p>
          <a:p>
            <a:pPr lvl="0"/>
            <a:r>
              <a:rPr lang="en-GB" dirty="0"/>
              <a:t>Any sexual health specialist services, including young people’s sexual health services, outreach,</a:t>
            </a:r>
          </a:p>
          <a:p>
            <a:pPr lvl="0"/>
            <a:r>
              <a:rPr lang="en-GB" dirty="0"/>
              <a:t>HIV prevention and sexual health promotion, service publicity, services in schools, colleges and pharmacies</a:t>
            </a:r>
          </a:p>
          <a:p>
            <a:r>
              <a:rPr lang="en-GB" dirty="0"/>
              <a:t> </a:t>
            </a:r>
          </a:p>
          <a:p>
            <a:r>
              <a:rPr lang="en-GB" dirty="0"/>
              <a:t>NHS England (NHSE) hold responsibility for commissioning: </a:t>
            </a:r>
          </a:p>
          <a:p>
            <a:pPr lvl="0"/>
            <a:r>
              <a:rPr lang="en-GB" dirty="0"/>
              <a:t>Contraceptive services provided as an ”additional service” under the GP contract</a:t>
            </a:r>
          </a:p>
          <a:p>
            <a:pPr lvl="0"/>
            <a:r>
              <a:rPr lang="en-GB" dirty="0"/>
              <a:t>HIV treatment and care services for adults and children, and cost of all antiretroviral treatment. CNWL are contracted to provide HIV care for Adults. Paediatrics are served by London providers.</a:t>
            </a:r>
          </a:p>
          <a:p>
            <a:pPr lvl="0"/>
            <a:r>
              <a:rPr lang="en-GB" dirty="0"/>
              <a:t>Testing and treatment for STIs (including HIV testing) in general practice when clinically indicated or requested by individual patients, where provided as part of “essential services” under the GP contract (</a:t>
            </a:r>
            <a:r>
              <a:rPr lang="en-GB" dirty="0" err="1"/>
              <a:t>ie</a:t>
            </a:r>
            <a:r>
              <a:rPr lang="en-GB" dirty="0"/>
              <a:t> not part of public health commissioned services, but relating to the individual’s care)</a:t>
            </a:r>
          </a:p>
          <a:p>
            <a:pPr lvl="0"/>
            <a:r>
              <a:rPr lang="en-GB" dirty="0"/>
              <a:t>HIV testing when clinically indicated in other NHS England-commissioned services</a:t>
            </a:r>
          </a:p>
          <a:p>
            <a:pPr lvl="0"/>
            <a:r>
              <a:rPr lang="en-GB" dirty="0"/>
              <a:t>All sexual health elements of healthcare in secure and detained settings</a:t>
            </a:r>
          </a:p>
          <a:p>
            <a:pPr lvl="0"/>
            <a:r>
              <a:rPr lang="en-GB" dirty="0"/>
              <a:t>Sexual assault referral centres</a:t>
            </a:r>
          </a:p>
          <a:p>
            <a:pPr lvl="0"/>
            <a:r>
              <a:rPr lang="en-GB" dirty="0"/>
              <a:t>Cervical screening in a range of settings</a:t>
            </a:r>
          </a:p>
          <a:p>
            <a:pPr lvl="0"/>
            <a:r>
              <a:rPr lang="en-GB" dirty="0"/>
              <a:t>HPV immunisation programme</a:t>
            </a:r>
          </a:p>
          <a:p>
            <a:pPr lvl="0"/>
            <a:r>
              <a:rPr lang="en-GB" dirty="0"/>
              <a:t>Specialist </a:t>
            </a:r>
            <a:r>
              <a:rPr lang="en-GB" dirty="0" err="1"/>
              <a:t>fetal</a:t>
            </a:r>
            <a:r>
              <a:rPr lang="en-GB" dirty="0"/>
              <a:t> medicine services, including late surgical termination of pregnancy for </a:t>
            </a:r>
            <a:r>
              <a:rPr lang="en-GB" dirty="0" err="1"/>
              <a:t>fetal</a:t>
            </a:r>
            <a:r>
              <a:rPr lang="en-GB" dirty="0"/>
              <a:t> anomaly </a:t>
            </a:r>
          </a:p>
          <a:p>
            <a:pPr lvl="0"/>
            <a:r>
              <a:rPr lang="en-GB" dirty="0"/>
              <a:t>NHS Infectious Diseases in Pregnancy Screening </a:t>
            </a:r>
          </a:p>
          <a:p>
            <a:pPr lvl="0"/>
            <a:endParaRPr lang="en-GB" dirty="0"/>
          </a:p>
          <a:p>
            <a:r>
              <a:rPr lang="en-GB" dirty="0"/>
              <a:t>Commissioning Groups are responsible for commissioning:</a:t>
            </a:r>
          </a:p>
          <a:p>
            <a:pPr lvl="0"/>
            <a:r>
              <a:rPr lang="en-GB" dirty="0"/>
              <a:t>Abortion services, including STI and HIV testing and contraception provided as part of the abortion pathway </a:t>
            </a:r>
          </a:p>
          <a:p>
            <a:pPr lvl="0"/>
            <a:r>
              <a:rPr lang="en-GB" dirty="0"/>
              <a:t>Female and male sterilisation</a:t>
            </a:r>
          </a:p>
          <a:p>
            <a:pPr lvl="0"/>
            <a:r>
              <a:rPr lang="en-GB" dirty="0"/>
              <a:t>Non-sexual health elements of psychosexual health services</a:t>
            </a:r>
          </a:p>
          <a:p>
            <a:pPr lvl="0"/>
            <a:r>
              <a:rPr lang="en-GB" dirty="0"/>
              <a:t>Contraception primarily for gynaecological (non-contraceptive) purposes</a:t>
            </a:r>
          </a:p>
          <a:p>
            <a:pPr lvl="0"/>
            <a:r>
              <a:rPr lang="en-GB" dirty="0"/>
              <a:t>HIV testing when clinically indicated in CCG-commissioned services (including A&amp;E and other hospital departments)</a:t>
            </a:r>
          </a:p>
          <a:p>
            <a:r>
              <a:rPr lang="en-GB" dirty="0"/>
              <a:t> </a:t>
            </a:r>
          </a:p>
        </p:txBody>
      </p:sp>
      <p:sp>
        <p:nvSpPr>
          <p:cNvPr id="4" name="Slide Number Placeholder 3"/>
          <p:cNvSpPr>
            <a:spLocks noGrp="1"/>
          </p:cNvSpPr>
          <p:nvPr>
            <p:ph type="sldNum" sz="quarter" idx="10"/>
          </p:nvPr>
        </p:nvSpPr>
        <p:spPr/>
        <p:txBody>
          <a:bodyPr/>
          <a:lstStyle/>
          <a:p>
            <a:fld id="{823DFA1E-15BE-491B-8069-3649E36E807B}" type="slidenum">
              <a:rPr lang="en-GB" smtClean="0">
                <a:solidFill>
                  <a:prstClr val="black"/>
                </a:solidFill>
              </a:rPr>
              <a:pPr/>
              <a:t>35</a:t>
            </a:fld>
            <a:endParaRPr lang="en-GB">
              <a:solidFill>
                <a:prstClr val="black"/>
              </a:solidFill>
            </a:endParaRPr>
          </a:p>
        </p:txBody>
      </p:sp>
    </p:spTree>
    <p:extLst>
      <p:ext uri="{BB962C8B-B14F-4D97-AF65-F5344CB8AC3E}">
        <p14:creationId xmlns:p14="http://schemas.microsoft.com/office/powerpoint/2010/main" val="19705352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Previous service provision- </a:t>
            </a:r>
          </a:p>
          <a:p>
            <a:pPr marL="170438" indent="-170438">
              <a:buFont typeface="Arial" charset="0"/>
              <a:buChar char="•"/>
            </a:pPr>
            <a:r>
              <a:rPr lang="en-GB" dirty="0"/>
              <a:t>Virgin Care Ltd</a:t>
            </a:r>
          </a:p>
          <a:p>
            <a:pPr marL="170438" indent="-170438">
              <a:buFont typeface="Arial" charset="0"/>
              <a:buChar char="•"/>
            </a:pPr>
            <a:r>
              <a:rPr lang="en-GB" dirty="0"/>
              <a:t>Frimley Park Hospital</a:t>
            </a:r>
          </a:p>
          <a:p>
            <a:pPr marL="170438" indent="-170438">
              <a:buFont typeface="Arial" charset="0"/>
              <a:buChar char="•"/>
            </a:pPr>
            <a:r>
              <a:rPr lang="en-GB" dirty="0"/>
              <a:t>Ashford St Peters Hospital</a:t>
            </a:r>
          </a:p>
          <a:p>
            <a:pPr lvl="0"/>
            <a:endParaRPr lang="en-GB" b="1" dirty="0"/>
          </a:p>
          <a:p>
            <a:pPr lvl="0"/>
            <a:endParaRPr lang="en-GB" b="1" dirty="0"/>
          </a:p>
          <a:p>
            <a:pPr lvl="0"/>
            <a:r>
              <a:rPr lang="en-GB" b="1" dirty="0"/>
              <a:t>Decision to go to tender</a:t>
            </a:r>
            <a:endParaRPr lang="en-GB" dirty="0"/>
          </a:p>
          <a:p>
            <a:r>
              <a:rPr lang="en-GB" b="1" dirty="0"/>
              <a:t> </a:t>
            </a:r>
            <a:endParaRPr lang="en-GB" dirty="0"/>
          </a:p>
          <a:p>
            <a:r>
              <a:rPr lang="en-GB" dirty="0"/>
              <a:t>With the ending of the Virgin Care Community contract in March 2017, Surrey County Council was legally bound to carry out a full tender process, compliant with EU Public Contract Regulations and the Council’s Procurement Standing Orders. This included advertising the contract opportunity in the Official Journal of the European Union.</a:t>
            </a:r>
          </a:p>
          <a:p>
            <a:endParaRPr lang="en-US" dirty="0"/>
          </a:p>
        </p:txBody>
      </p:sp>
      <p:sp>
        <p:nvSpPr>
          <p:cNvPr id="4" name="Slide Number Placeholder 3"/>
          <p:cNvSpPr>
            <a:spLocks noGrp="1"/>
          </p:cNvSpPr>
          <p:nvPr>
            <p:ph type="sldNum" sz="quarter" idx="10"/>
          </p:nvPr>
        </p:nvSpPr>
        <p:spPr/>
        <p:txBody>
          <a:bodyPr/>
          <a:lstStyle/>
          <a:p>
            <a:fld id="{823DFA1E-15BE-491B-8069-3649E36E807B}" type="slidenum">
              <a:rPr lang="en-GB" smtClean="0">
                <a:solidFill>
                  <a:prstClr val="black"/>
                </a:solidFill>
              </a:rPr>
              <a:pPr/>
              <a:t>36</a:t>
            </a:fld>
            <a:endParaRPr lang="en-GB">
              <a:solidFill>
                <a:prstClr val="black"/>
              </a:solidFill>
            </a:endParaRPr>
          </a:p>
        </p:txBody>
      </p:sp>
    </p:spTree>
    <p:extLst>
      <p:ext uri="{BB962C8B-B14F-4D97-AF65-F5344CB8AC3E}">
        <p14:creationId xmlns:p14="http://schemas.microsoft.com/office/powerpoint/2010/main" val="42500541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3DFA1E-15BE-491B-8069-3649E36E807B}" type="slidenum">
              <a:rPr lang="en-GB" smtClean="0">
                <a:solidFill>
                  <a:prstClr val="black"/>
                </a:solidFill>
              </a:rPr>
              <a:pPr/>
              <a:t>37</a:t>
            </a:fld>
            <a:endParaRPr lang="en-GB">
              <a:solidFill>
                <a:prstClr val="black"/>
              </a:solidFill>
            </a:endParaRPr>
          </a:p>
        </p:txBody>
      </p:sp>
    </p:spTree>
    <p:extLst>
      <p:ext uri="{BB962C8B-B14F-4D97-AF65-F5344CB8AC3E}">
        <p14:creationId xmlns:p14="http://schemas.microsoft.com/office/powerpoint/2010/main" val="41212541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contract value is £4,333,000 per year. Total of £21.7 for the lifetime of the contract (5 years including a 2 year extension)</a:t>
            </a:r>
          </a:p>
          <a:p>
            <a:r>
              <a:rPr lang="en-US" baseline="0" dirty="0" smtClean="0"/>
              <a:t>4 million is the sexual health tariff and 333 per year for the outreach element on a block basis</a:t>
            </a:r>
            <a:endParaRPr lang="en-US" dirty="0"/>
          </a:p>
        </p:txBody>
      </p:sp>
      <p:sp>
        <p:nvSpPr>
          <p:cNvPr id="4" name="Slide Number Placeholder 3"/>
          <p:cNvSpPr>
            <a:spLocks noGrp="1"/>
          </p:cNvSpPr>
          <p:nvPr>
            <p:ph type="sldNum" sz="quarter" idx="10"/>
          </p:nvPr>
        </p:nvSpPr>
        <p:spPr/>
        <p:txBody>
          <a:bodyPr/>
          <a:lstStyle/>
          <a:p>
            <a:fld id="{823DFA1E-15BE-491B-8069-3649E36E807B}" type="slidenum">
              <a:rPr lang="en-GB" smtClean="0">
                <a:solidFill>
                  <a:prstClr val="black"/>
                </a:solidFill>
              </a:rPr>
              <a:pPr/>
              <a:t>38</a:t>
            </a:fld>
            <a:endParaRPr lang="en-GB">
              <a:solidFill>
                <a:prstClr val="black"/>
              </a:solidFill>
            </a:endParaRPr>
          </a:p>
        </p:txBody>
      </p:sp>
    </p:spTree>
    <p:extLst>
      <p:ext uri="{BB962C8B-B14F-4D97-AF65-F5344CB8AC3E}">
        <p14:creationId xmlns:p14="http://schemas.microsoft.com/office/powerpoint/2010/main" val="39106065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contract value is £4,333,000 per year. Total of £21.7 for the lifetime of the contract (5 years including a 2 year extension)</a:t>
            </a:r>
          </a:p>
          <a:p>
            <a:r>
              <a:rPr lang="en-US" baseline="0" dirty="0" smtClean="0"/>
              <a:t>4 million is the sexual health tariff and 333 per year for the outreach element on a block basis</a:t>
            </a:r>
          </a:p>
          <a:p>
            <a:endParaRPr lang="en-US" baseline="0" dirty="0" smtClean="0"/>
          </a:p>
          <a:p>
            <a:r>
              <a:rPr lang="en-US" baseline="0" dirty="0" smtClean="0"/>
              <a:t>HIV details? </a:t>
            </a:r>
            <a:endParaRPr lang="en-US" dirty="0"/>
          </a:p>
        </p:txBody>
      </p:sp>
      <p:sp>
        <p:nvSpPr>
          <p:cNvPr id="4" name="Slide Number Placeholder 3"/>
          <p:cNvSpPr>
            <a:spLocks noGrp="1"/>
          </p:cNvSpPr>
          <p:nvPr>
            <p:ph type="sldNum" sz="quarter" idx="10"/>
          </p:nvPr>
        </p:nvSpPr>
        <p:spPr/>
        <p:txBody>
          <a:bodyPr/>
          <a:lstStyle/>
          <a:p>
            <a:fld id="{823DFA1E-15BE-491B-8069-3649E36E807B}" type="slidenum">
              <a:rPr lang="en-GB" smtClean="0">
                <a:solidFill>
                  <a:prstClr val="black"/>
                </a:solidFill>
              </a:rPr>
              <a:pPr/>
              <a:t>39</a:t>
            </a:fld>
            <a:endParaRPr lang="en-GB">
              <a:solidFill>
                <a:prstClr val="black"/>
              </a:solidFill>
            </a:endParaRPr>
          </a:p>
        </p:txBody>
      </p:sp>
    </p:spTree>
    <p:extLst>
      <p:ext uri="{BB962C8B-B14F-4D97-AF65-F5344CB8AC3E}">
        <p14:creationId xmlns:p14="http://schemas.microsoft.com/office/powerpoint/2010/main" val="14332013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The provision of integrated sexual health services is</a:t>
            </a:r>
            <a:r>
              <a:rPr lang="en-GB" baseline="0" dirty="0" smtClean="0"/>
              <a:t> supported by current accredited training programmes and guidance from relevant professional bodies including FSRH, BASHH, BHIVA, MEDFASH, RCOG and NICE</a:t>
            </a:r>
          </a:p>
          <a:p>
            <a:r>
              <a:rPr lang="en-GB" dirty="0" smtClean="0"/>
              <a:t>al</a:t>
            </a:r>
            <a:r>
              <a:rPr lang="en-GB" baseline="0" dirty="0" smtClean="0"/>
              <a:t> service specification for integrated sexual health services. We have used this as the template for our local service specification and added in local need.</a:t>
            </a:r>
            <a:endParaRPr lang="en-GB" dirty="0"/>
          </a:p>
        </p:txBody>
      </p:sp>
      <p:sp>
        <p:nvSpPr>
          <p:cNvPr id="4" name="Slide Number Placeholder 3"/>
          <p:cNvSpPr>
            <a:spLocks noGrp="1"/>
          </p:cNvSpPr>
          <p:nvPr>
            <p:ph type="sldNum" sz="quarter" idx="10"/>
          </p:nvPr>
        </p:nvSpPr>
        <p:spPr/>
        <p:txBody>
          <a:bodyPr/>
          <a:lstStyle/>
          <a:p>
            <a:fld id="{823DFA1E-15BE-491B-8069-3649E36E807B}" type="slidenum">
              <a:rPr lang="en-GB" smtClean="0">
                <a:solidFill>
                  <a:prstClr val="black"/>
                </a:solidFill>
              </a:rPr>
              <a:pPr/>
              <a:t>40</a:t>
            </a:fld>
            <a:endParaRPr lang="en-GB">
              <a:solidFill>
                <a:prstClr val="black"/>
              </a:solidFill>
            </a:endParaRPr>
          </a:p>
        </p:txBody>
      </p:sp>
    </p:spTree>
    <p:extLst>
      <p:ext uri="{BB962C8B-B14F-4D97-AF65-F5344CB8AC3E}">
        <p14:creationId xmlns:p14="http://schemas.microsoft.com/office/powerpoint/2010/main" val="4036228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 name="Shape 51"/>
          <p:cNvSpPr txBox="1">
            <a:spLocks noGrp="1"/>
          </p:cNvSpPr>
          <p:nvPr>
            <p:ph type="body" idx="1"/>
          </p:nvPr>
        </p:nvSpPr>
        <p:spPr>
          <a:xfrm>
            <a:off x="679606" y="4715112"/>
            <a:ext cx="5438464" cy="4467705"/>
          </a:xfrm>
          <a:prstGeom prst="rect">
            <a:avLst/>
          </a:prstGeom>
          <a:noFill/>
          <a:ln>
            <a:noFill/>
          </a:ln>
        </p:spPr>
        <p:txBody>
          <a:bodyPr lIns="91800" tIns="45900" rIns="91800" bIns="459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52" name="Shape 52"/>
          <p:cNvSpPr txBox="1">
            <a:spLocks noGrp="1"/>
          </p:cNvSpPr>
          <p:nvPr>
            <p:ph type="sldNum" idx="12"/>
          </p:nvPr>
        </p:nvSpPr>
        <p:spPr>
          <a:xfrm>
            <a:off x="3849482" y="9428629"/>
            <a:ext cx="2946575" cy="496410"/>
          </a:xfrm>
          <a:prstGeom prst="rect">
            <a:avLst/>
          </a:prstGeom>
          <a:noFill/>
          <a:ln>
            <a:noFill/>
          </a:ln>
        </p:spPr>
        <p:txBody>
          <a:bodyPr lIns="91800" tIns="45900" rIns="91800" bIns="45900" anchor="b" anchorCtr="0">
            <a:noAutofit/>
          </a:bodyPr>
          <a:lstStyle/>
          <a:p>
            <a:pPr marL="0" marR="0" lvl="0" indent="0" algn="r" rtl="0">
              <a:spcBef>
                <a:spcPts val="0"/>
              </a:spcBef>
              <a:spcAft>
                <a:spcPts val="0"/>
              </a:spcAft>
              <a:buSzPct val="25000"/>
              <a:buNone/>
            </a:pPr>
            <a:fld id="{00000000-1234-1234-1234-123412341234}" type="slidenum">
              <a:rPr lang="en-GB" sz="1200">
                <a:solidFill>
                  <a:schemeClr val="dk1"/>
                </a:solidFill>
                <a:latin typeface="Calibri"/>
                <a:ea typeface="Calibri"/>
                <a:cs typeface="Calibri"/>
                <a:sym typeface="Calibri"/>
              </a:rPr>
              <a:t>11</a:t>
            </a:fld>
            <a:endParaRPr lang="en-GB"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917575" y="744537"/>
            <a:ext cx="4962525" cy="3722686"/>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 name="Shape 57"/>
          <p:cNvSpPr txBox="1">
            <a:spLocks noGrp="1"/>
          </p:cNvSpPr>
          <p:nvPr>
            <p:ph type="body" idx="1"/>
          </p:nvPr>
        </p:nvSpPr>
        <p:spPr>
          <a:xfrm>
            <a:off x="679606" y="4715112"/>
            <a:ext cx="5438464" cy="4467705"/>
          </a:xfrm>
          <a:prstGeom prst="rect">
            <a:avLst/>
          </a:prstGeom>
          <a:noFill/>
          <a:ln>
            <a:noFill/>
          </a:ln>
        </p:spPr>
        <p:txBody>
          <a:bodyPr lIns="91800" tIns="45900" rIns="91800" bIns="459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58" name="Shape 58"/>
          <p:cNvSpPr txBox="1">
            <a:spLocks noGrp="1"/>
          </p:cNvSpPr>
          <p:nvPr>
            <p:ph type="sldNum" idx="12"/>
          </p:nvPr>
        </p:nvSpPr>
        <p:spPr>
          <a:xfrm>
            <a:off x="3849482" y="9428629"/>
            <a:ext cx="2946575" cy="496410"/>
          </a:xfrm>
          <a:prstGeom prst="rect">
            <a:avLst/>
          </a:prstGeom>
          <a:noFill/>
          <a:ln>
            <a:noFill/>
          </a:ln>
        </p:spPr>
        <p:txBody>
          <a:bodyPr lIns="91800" tIns="45900" rIns="91800" bIns="45900" anchor="b" anchorCtr="0">
            <a:noAutofit/>
          </a:bodyPr>
          <a:lstStyle/>
          <a:p>
            <a:pPr marL="0" marR="0" lvl="0" indent="0" algn="r" rtl="0">
              <a:spcBef>
                <a:spcPts val="0"/>
              </a:spcBef>
              <a:spcAft>
                <a:spcPts val="0"/>
              </a:spcAft>
              <a:buSzPct val="25000"/>
              <a:buNone/>
            </a:pPr>
            <a:fld id="{00000000-1234-1234-1234-123412341234}" type="slidenum">
              <a:rPr lang="en-GB" sz="1200">
                <a:solidFill>
                  <a:schemeClr val="dk1"/>
                </a:solidFill>
                <a:latin typeface="Calibri"/>
                <a:ea typeface="Calibri"/>
                <a:cs typeface="Calibri"/>
                <a:sym typeface="Calibri"/>
              </a:rPr>
              <a:t>12</a:t>
            </a:fld>
            <a:endParaRPr lang="en-GB"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4" name="Shape 64"/>
          <p:cNvSpPr txBox="1">
            <a:spLocks noGrp="1"/>
          </p:cNvSpPr>
          <p:nvPr>
            <p:ph type="body" idx="1"/>
          </p:nvPr>
        </p:nvSpPr>
        <p:spPr>
          <a:xfrm>
            <a:off x="679606" y="4715112"/>
            <a:ext cx="5438464" cy="4467705"/>
          </a:xfrm>
          <a:prstGeom prst="rect">
            <a:avLst/>
          </a:prstGeom>
          <a:noFill/>
          <a:ln>
            <a:noFill/>
          </a:ln>
        </p:spPr>
        <p:txBody>
          <a:bodyPr lIns="91800" tIns="45900" rIns="91800" bIns="45900" anchor="t" anchorCtr="0">
            <a:noAutofit/>
          </a:bodyPr>
          <a:lstStyle/>
          <a:p>
            <a:pPr marL="0" marR="0" lvl="0" indent="0" algn="l" rtl="0">
              <a:spcBef>
                <a:spcPts val="0"/>
              </a:spcBef>
              <a:spcAft>
                <a:spcPts val="0"/>
              </a:spcAft>
              <a:buSzPct val="25000"/>
              <a:buNone/>
            </a:pPr>
            <a:r>
              <a:rPr lang="en-GB" sz="1200" b="0" i="0" u="none" strike="noStrike" cap="none" dirty="0">
                <a:solidFill>
                  <a:schemeClr val="dk1"/>
                </a:solidFill>
                <a:latin typeface="Calibri"/>
                <a:ea typeface="Calibri"/>
                <a:cs typeface="Calibri"/>
                <a:sym typeface="Calibri"/>
              </a:rPr>
              <a:t>Public Health Outcomes Framework:</a:t>
            </a:r>
          </a:p>
          <a:p>
            <a:pPr marL="171450" marR="0" lvl="0" indent="-171450" algn="l" rtl="0">
              <a:spcBef>
                <a:spcPts val="360"/>
              </a:spcBef>
              <a:spcAft>
                <a:spcPts val="0"/>
              </a:spcAft>
              <a:buClr>
                <a:schemeClr val="dk1"/>
              </a:buClr>
              <a:buSzPct val="100000"/>
              <a:buFont typeface="Arial"/>
              <a:buChar char="•"/>
            </a:pPr>
            <a:r>
              <a:rPr lang="en-GB" sz="1200" b="0" i="0" u="none" strike="noStrike" cap="none" dirty="0">
                <a:solidFill>
                  <a:schemeClr val="dk1"/>
                </a:solidFill>
                <a:latin typeface="Calibri"/>
                <a:ea typeface="Calibri"/>
                <a:cs typeface="Calibri"/>
                <a:sym typeface="Calibri"/>
              </a:rPr>
              <a:t>Under 18 conceptions</a:t>
            </a:r>
          </a:p>
          <a:p>
            <a:pPr marL="171450" marR="0" lvl="0" indent="-171450" algn="l" rtl="0">
              <a:spcBef>
                <a:spcPts val="360"/>
              </a:spcBef>
              <a:spcAft>
                <a:spcPts val="0"/>
              </a:spcAft>
              <a:buClr>
                <a:schemeClr val="dk1"/>
              </a:buClr>
              <a:buSzPct val="100000"/>
              <a:buFont typeface="Arial"/>
              <a:buChar char="•"/>
            </a:pPr>
            <a:r>
              <a:rPr lang="en-GB" sz="1200" b="0" i="0" u="none" strike="noStrike" cap="none" dirty="0">
                <a:solidFill>
                  <a:schemeClr val="dk1"/>
                </a:solidFill>
                <a:latin typeface="Calibri"/>
                <a:ea typeface="Calibri"/>
                <a:cs typeface="Calibri"/>
                <a:sym typeface="Calibri"/>
              </a:rPr>
              <a:t>Chlamydia diagnoses (15-24 year olds) </a:t>
            </a:r>
          </a:p>
          <a:p>
            <a:pPr marL="171450" marR="0" lvl="0" indent="-171450" algn="l" rtl="0">
              <a:spcBef>
                <a:spcPts val="360"/>
              </a:spcBef>
              <a:spcAft>
                <a:spcPts val="0"/>
              </a:spcAft>
              <a:buClr>
                <a:schemeClr val="dk1"/>
              </a:buClr>
              <a:buSzPct val="100000"/>
              <a:buFont typeface="Arial"/>
              <a:buChar char="•"/>
            </a:pPr>
            <a:r>
              <a:rPr lang="en-GB" sz="1200" b="0" i="0" u="none" strike="noStrike" cap="none" dirty="0">
                <a:solidFill>
                  <a:schemeClr val="dk1"/>
                </a:solidFill>
                <a:latin typeface="Calibri"/>
                <a:ea typeface="Calibri"/>
                <a:cs typeface="Calibri"/>
                <a:sym typeface="Calibri"/>
              </a:rPr>
              <a:t>People presenting with HIV at a late stage of infection</a:t>
            </a:r>
          </a:p>
          <a:p>
            <a:pPr marL="0" marR="0" lvl="0" indent="0" algn="l" rtl="0">
              <a:spcBef>
                <a:spcPts val="360"/>
              </a:spcBef>
              <a:spcAft>
                <a:spcPts val="0"/>
              </a:spcAft>
              <a:buSzPct val="25000"/>
              <a:buNone/>
            </a:pPr>
            <a:r>
              <a:rPr lang="en-GB" sz="1200" b="0" i="0" u="none" strike="noStrike" cap="none" dirty="0">
                <a:solidFill>
                  <a:schemeClr val="dk1"/>
                </a:solidFill>
                <a:latin typeface="Calibri"/>
                <a:ea typeface="Calibri"/>
                <a:cs typeface="Calibri"/>
                <a:sym typeface="Calibri"/>
              </a:rPr>
              <a:t> </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p:txBody>
      </p:sp>
      <p:sp>
        <p:nvSpPr>
          <p:cNvPr id="65" name="Shape 65"/>
          <p:cNvSpPr txBox="1">
            <a:spLocks noGrp="1"/>
          </p:cNvSpPr>
          <p:nvPr>
            <p:ph type="sldNum" idx="12"/>
          </p:nvPr>
        </p:nvSpPr>
        <p:spPr>
          <a:xfrm>
            <a:off x="3849482" y="9428629"/>
            <a:ext cx="2946575" cy="496410"/>
          </a:xfrm>
          <a:prstGeom prst="rect">
            <a:avLst/>
          </a:prstGeom>
          <a:noFill/>
          <a:ln>
            <a:noFill/>
          </a:ln>
        </p:spPr>
        <p:txBody>
          <a:bodyPr lIns="91800" tIns="45900" rIns="91800" bIns="45900" anchor="b" anchorCtr="0">
            <a:noAutofit/>
          </a:bodyPr>
          <a:lstStyle/>
          <a:p>
            <a:pPr marL="0" marR="0" lvl="0" indent="0" algn="r" rtl="0">
              <a:spcBef>
                <a:spcPts val="0"/>
              </a:spcBef>
              <a:spcAft>
                <a:spcPts val="0"/>
              </a:spcAft>
              <a:buSzPct val="25000"/>
              <a:buNone/>
            </a:pPr>
            <a:fld id="{00000000-1234-1234-1234-123412341234}" type="slidenum">
              <a:rPr lang="en-GB" sz="1200">
                <a:solidFill>
                  <a:schemeClr val="dk1"/>
                </a:solidFill>
                <a:latin typeface="Calibri"/>
                <a:ea typeface="Calibri"/>
                <a:cs typeface="Calibri"/>
                <a:sym typeface="Calibri"/>
              </a:rPr>
              <a:t>13</a:t>
            </a:fld>
            <a:endParaRPr lang="en-GB"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917575" y="744537"/>
            <a:ext cx="4962525" cy="3722686"/>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1" name="Shape 71"/>
          <p:cNvSpPr txBox="1">
            <a:spLocks noGrp="1"/>
          </p:cNvSpPr>
          <p:nvPr>
            <p:ph type="body" idx="1"/>
          </p:nvPr>
        </p:nvSpPr>
        <p:spPr>
          <a:xfrm>
            <a:off x="679606" y="4715112"/>
            <a:ext cx="5438464" cy="4467705"/>
          </a:xfrm>
          <a:prstGeom prst="rect">
            <a:avLst/>
          </a:prstGeom>
          <a:noFill/>
          <a:ln>
            <a:noFill/>
          </a:ln>
        </p:spPr>
        <p:txBody>
          <a:bodyPr lIns="91800" tIns="45900" rIns="91800" bIns="45900" anchor="t" anchorCtr="0">
            <a:noAutofit/>
          </a:bodyPr>
          <a:lstStyle/>
          <a:p>
            <a:pPr marL="0" marR="0" lvl="0" indent="0" algn="l" rtl="0">
              <a:spcBef>
                <a:spcPts val="0"/>
              </a:spcBef>
              <a:spcAft>
                <a:spcPts val="0"/>
              </a:spcAft>
              <a:buClr>
                <a:schemeClr val="dk1"/>
              </a:buClr>
              <a:buSzPct val="25000"/>
              <a:buFont typeface="Calibri"/>
              <a:buNone/>
            </a:pPr>
            <a:r>
              <a:rPr lang="en-GB" sz="1200" b="1" i="0" u="none" strike="noStrike" cap="none" dirty="0">
                <a:solidFill>
                  <a:schemeClr val="dk1"/>
                </a:solidFill>
                <a:latin typeface="Calibri"/>
                <a:ea typeface="Calibri"/>
                <a:cs typeface="Calibri"/>
                <a:sym typeface="Calibri"/>
              </a:rPr>
              <a:t>Spoke Clinical Outreach Sessions</a:t>
            </a:r>
          </a:p>
          <a:p>
            <a:pPr marL="171450" marR="0" lvl="0" indent="-171450" algn="l" rtl="0">
              <a:spcBef>
                <a:spcPts val="360"/>
              </a:spcBef>
              <a:spcAft>
                <a:spcPts val="0"/>
              </a:spcAft>
              <a:buClr>
                <a:schemeClr val="dk1"/>
              </a:buClr>
              <a:buSzPct val="100000"/>
              <a:buFont typeface="Arial"/>
              <a:buChar char="•"/>
            </a:pPr>
            <a:r>
              <a:rPr lang="en-GB" sz="1200" b="0" i="0" u="none" strike="noStrike" cap="none" dirty="0">
                <a:solidFill>
                  <a:schemeClr val="dk1"/>
                </a:solidFill>
                <a:latin typeface="Calibri"/>
                <a:ea typeface="Calibri"/>
                <a:cs typeface="Calibri"/>
                <a:sym typeface="Calibri"/>
              </a:rPr>
              <a:t>‘Clinic in a Box’</a:t>
            </a:r>
          </a:p>
          <a:p>
            <a:pPr marL="171450" marR="0" lvl="0" indent="-171450" algn="l" rtl="0">
              <a:spcBef>
                <a:spcPts val="360"/>
              </a:spcBef>
              <a:spcAft>
                <a:spcPts val="0"/>
              </a:spcAft>
              <a:buClr>
                <a:schemeClr val="dk1"/>
              </a:buClr>
              <a:buSzPct val="100000"/>
              <a:buFont typeface="Arial"/>
              <a:buChar char="•"/>
            </a:pPr>
            <a:r>
              <a:rPr lang="en-GB" sz="1200" b="0" i="0" u="none" strike="noStrike" cap="none" dirty="0">
                <a:solidFill>
                  <a:schemeClr val="dk1"/>
                </a:solidFill>
                <a:latin typeface="Calibri"/>
                <a:ea typeface="Calibri"/>
                <a:cs typeface="Calibri"/>
                <a:sym typeface="Calibri"/>
              </a:rPr>
              <a:t>Education and support</a:t>
            </a:r>
          </a:p>
          <a:p>
            <a:pPr marL="171450" marR="0" lvl="0" indent="-171450" algn="l" rtl="0">
              <a:spcBef>
                <a:spcPts val="360"/>
              </a:spcBef>
              <a:spcAft>
                <a:spcPts val="0"/>
              </a:spcAft>
              <a:buClr>
                <a:schemeClr val="dk1"/>
              </a:buClr>
              <a:buSzPct val="100000"/>
              <a:buFont typeface="Arial"/>
              <a:buChar char="•"/>
            </a:pPr>
            <a:r>
              <a:rPr lang="en-GB" sz="1200" b="0" i="0" u="none" strike="noStrike" cap="none" dirty="0">
                <a:solidFill>
                  <a:schemeClr val="dk1"/>
                </a:solidFill>
                <a:latin typeface="Calibri"/>
                <a:ea typeface="Calibri"/>
                <a:cs typeface="Calibri"/>
                <a:sym typeface="Calibri"/>
              </a:rPr>
              <a:t>Non-complex contraception (implants, pills, Emergency Contraception)</a:t>
            </a:r>
          </a:p>
          <a:p>
            <a:pPr marL="171450" marR="0" lvl="0" indent="-171450" algn="l" rtl="0">
              <a:spcBef>
                <a:spcPts val="360"/>
              </a:spcBef>
              <a:spcAft>
                <a:spcPts val="0"/>
              </a:spcAft>
              <a:buClr>
                <a:schemeClr val="dk1"/>
              </a:buClr>
              <a:buSzPct val="100000"/>
              <a:buFont typeface="Arial"/>
              <a:buChar char="•"/>
            </a:pPr>
            <a:r>
              <a:rPr lang="en-GB" sz="1200" b="0" i="0" u="none" strike="noStrike" cap="none" dirty="0">
                <a:solidFill>
                  <a:schemeClr val="dk1"/>
                </a:solidFill>
                <a:latin typeface="Calibri"/>
                <a:ea typeface="Calibri"/>
                <a:cs typeface="Calibri"/>
                <a:sym typeface="Calibri"/>
              </a:rPr>
              <a:t>Pregnancy Testing</a:t>
            </a:r>
          </a:p>
          <a:p>
            <a:pPr marL="171450" marR="0" lvl="0" indent="-171450" algn="l" rtl="0">
              <a:spcBef>
                <a:spcPts val="360"/>
              </a:spcBef>
              <a:spcAft>
                <a:spcPts val="0"/>
              </a:spcAft>
              <a:buClr>
                <a:schemeClr val="dk1"/>
              </a:buClr>
              <a:buSzPct val="100000"/>
              <a:buFont typeface="Arial"/>
              <a:buChar char="•"/>
            </a:pPr>
            <a:r>
              <a:rPr lang="en-GB" sz="1200" b="0" i="0" u="none" strike="noStrike" cap="none" dirty="0">
                <a:solidFill>
                  <a:schemeClr val="dk1"/>
                </a:solidFill>
                <a:latin typeface="Calibri"/>
                <a:ea typeface="Calibri"/>
                <a:cs typeface="Calibri"/>
                <a:sym typeface="Calibri"/>
              </a:rPr>
              <a:t>Chlamydia/Gonorrhoea screening</a:t>
            </a:r>
          </a:p>
          <a:p>
            <a:pPr marL="171450" marR="0" lvl="0" indent="-171450" algn="l" rtl="0">
              <a:spcBef>
                <a:spcPts val="360"/>
              </a:spcBef>
              <a:spcAft>
                <a:spcPts val="0"/>
              </a:spcAft>
              <a:buClr>
                <a:schemeClr val="dk1"/>
              </a:buClr>
              <a:buSzPct val="100000"/>
              <a:buFont typeface="Arial"/>
              <a:buChar char="•"/>
            </a:pPr>
            <a:r>
              <a:rPr lang="en-GB" sz="1200" b="0" i="0" u="none" strike="noStrike" cap="none" dirty="0">
                <a:solidFill>
                  <a:schemeClr val="dk1"/>
                </a:solidFill>
                <a:latin typeface="Calibri"/>
                <a:ea typeface="Calibri"/>
                <a:cs typeface="Calibri"/>
                <a:sym typeface="Calibri"/>
              </a:rPr>
              <a:t>HIV testing  - available in September</a:t>
            </a:r>
          </a:p>
          <a:p>
            <a:pPr marL="171450" marR="0" lvl="0" indent="-171450" algn="l" rtl="0">
              <a:spcBef>
                <a:spcPts val="360"/>
              </a:spcBef>
              <a:spcAft>
                <a:spcPts val="0"/>
              </a:spcAft>
              <a:buClr>
                <a:schemeClr val="dk1"/>
              </a:buClr>
              <a:buSzPct val="100000"/>
              <a:buFont typeface="Arial"/>
              <a:buChar char="•"/>
            </a:pPr>
            <a:r>
              <a:rPr lang="en-GB" sz="1200" b="0" i="0" u="none" strike="noStrike" cap="none" dirty="0">
                <a:solidFill>
                  <a:schemeClr val="dk1"/>
                </a:solidFill>
                <a:latin typeface="Calibri"/>
                <a:ea typeface="Calibri"/>
                <a:cs typeface="Calibri"/>
                <a:sym typeface="Calibri"/>
              </a:rPr>
              <a:t>C-Card Condom Distribution</a:t>
            </a:r>
          </a:p>
          <a:p>
            <a:pPr marL="171450" marR="0" lvl="0" indent="-171450" algn="l" rtl="0">
              <a:spcBef>
                <a:spcPts val="360"/>
              </a:spcBef>
              <a:spcAft>
                <a:spcPts val="0"/>
              </a:spcAft>
              <a:buClr>
                <a:schemeClr val="dk1"/>
              </a:buClr>
              <a:buSzPct val="100000"/>
              <a:buFont typeface="Arial"/>
              <a:buChar char="•"/>
            </a:pPr>
            <a:r>
              <a:rPr lang="en-GB" sz="1200" b="0" i="0" u="none" strike="noStrike" cap="none" dirty="0">
                <a:solidFill>
                  <a:schemeClr val="dk1"/>
                </a:solidFill>
                <a:latin typeface="Calibri"/>
                <a:ea typeface="Calibri"/>
                <a:cs typeface="Calibri"/>
                <a:sym typeface="Calibri"/>
              </a:rPr>
              <a:t>Bookings for LARC and full STI screening in Hubs</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p:txBody>
      </p:sp>
      <p:sp>
        <p:nvSpPr>
          <p:cNvPr id="72" name="Shape 72"/>
          <p:cNvSpPr txBox="1">
            <a:spLocks noGrp="1"/>
          </p:cNvSpPr>
          <p:nvPr>
            <p:ph type="sldNum" idx="12"/>
          </p:nvPr>
        </p:nvSpPr>
        <p:spPr>
          <a:xfrm>
            <a:off x="3849482" y="9428629"/>
            <a:ext cx="2946575" cy="496410"/>
          </a:xfrm>
          <a:prstGeom prst="rect">
            <a:avLst/>
          </a:prstGeom>
          <a:noFill/>
          <a:ln>
            <a:noFill/>
          </a:ln>
        </p:spPr>
        <p:txBody>
          <a:bodyPr lIns="91800" tIns="45900" rIns="91800" bIns="45900" anchor="b" anchorCtr="0">
            <a:noAutofit/>
          </a:bodyPr>
          <a:lstStyle/>
          <a:p>
            <a:pPr marL="0" marR="0" lvl="0" indent="0" algn="r" rtl="0">
              <a:spcBef>
                <a:spcPts val="0"/>
              </a:spcBef>
              <a:spcAft>
                <a:spcPts val="0"/>
              </a:spcAft>
              <a:buSzPct val="25000"/>
              <a:buNone/>
            </a:pPr>
            <a:fld id="{00000000-1234-1234-1234-123412341234}" type="slidenum">
              <a:rPr lang="en-GB" sz="1200">
                <a:solidFill>
                  <a:schemeClr val="dk1"/>
                </a:solidFill>
                <a:latin typeface="Calibri"/>
                <a:ea typeface="Calibri"/>
                <a:cs typeface="Calibri"/>
                <a:sym typeface="Calibri"/>
              </a:rPr>
              <a:t>14</a:t>
            </a:fld>
            <a:endParaRPr lang="en-GB" sz="1200" dirty="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8" name="Shape 78"/>
          <p:cNvSpPr txBox="1">
            <a:spLocks noGrp="1"/>
          </p:cNvSpPr>
          <p:nvPr>
            <p:ph type="body" idx="1"/>
          </p:nvPr>
        </p:nvSpPr>
        <p:spPr>
          <a:xfrm>
            <a:off x="679606" y="4715112"/>
            <a:ext cx="5438464" cy="4467705"/>
          </a:xfrm>
          <a:prstGeom prst="rect">
            <a:avLst/>
          </a:prstGeom>
          <a:noFill/>
          <a:ln>
            <a:noFill/>
          </a:ln>
        </p:spPr>
        <p:txBody>
          <a:bodyPr lIns="91800" tIns="45900" rIns="91800" bIns="45900" anchor="t" anchorCtr="0">
            <a:noAutofit/>
          </a:bodyPr>
          <a:lstStyle/>
          <a:p>
            <a:pPr marL="0" marR="0" lvl="0" indent="0" algn="l" rtl="0">
              <a:spcBef>
                <a:spcPts val="0"/>
              </a:spcBef>
              <a:spcAft>
                <a:spcPts val="0"/>
              </a:spcAft>
              <a:buSzPct val="25000"/>
              <a:buNone/>
            </a:pPr>
            <a:r>
              <a:rPr lang="en-GB" sz="1200" b="1" i="0" u="none" strike="noStrike" cap="none" dirty="0">
                <a:solidFill>
                  <a:schemeClr val="dk1"/>
                </a:solidFill>
                <a:latin typeface="Calibri"/>
                <a:ea typeface="Calibri"/>
                <a:cs typeface="Calibri"/>
                <a:sym typeface="Calibri"/>
              </a:rPr>
              <a:t>Target Clinical Outreach and ‘at risk’ </a:t>
            </a:r>
            <a:r>
              <a:rPr lang="en-GB" sz="1200" b="1" i="0" u="none" strike="noStrike" cap="none" dirty="0" smtClean="0">
                <a:solidFill>
                  <a:schemeClr val="dk1"/>
                </a:solidFill>
                <a:latin typeface="Calibri"/>
                <a:ea typeface="Calibri"/>
                <a:cs typeface="Calibri"/>
                <a:sym typeface="Calibri"/>
              </a:rPr>
              <a:t>groups</a:t>
            </a:r>
            <a:endParaRPr lang="en-GB" sz="1200" b="1" i="0" u="none" strike="noStrike" cap="none" dirty="0">
              <a:solidFill>
                <a:schemeClr val="dk1"/>
              </a:solidFill>
              <a:latin typeface="Calibri"/>
              <a:ea typeface="Calibri"/>
              <a:cs typeface="Calibri"/>
              <a:sym typeface="Calibri"/>
            </a:endParaRPr>
          </a:p>
          <a:p>
            <a:pPr marL="171450" marR="0" lvl="0" indent="-171450" algn="l" rtl="0">
              <a:spcBef>
                <a:spcPts val="360"/>
              </a:spcBef>
              <a:spcAft>
                <a:spcPts val="0"/>
              </a:spcAft>
              <a:buClr>
                <a:schemeClr val="dk1"/>
              </a:buClr>
              <a:buSzPct val="100000"/>
              <a:buFont typeface="Arial"/>
              <a:buChar char="•"/>
            </a:pPr>
            <a:r>
              <a:rPr lang="en-GB" sz="1200" b="0" i="0" u="none" strike="noStrike" cap="none" dirty="0">
                <a:solidFill>
                  <a:schemeClr val="dk1"/>
                </a:solidFill>
                <a:latin typeface="Calibri"/>
                <a:ea typeface="Calibri"/>
                <a:cs typeface="Calibri"/>
                <a:sym typeface="Calibri"/>
              </a:rPr>
              <a:t>Young people under 25</a:t>
            </a:r>
          </a:p>
          <a:p>
            <a:pPr marL="171450" marR="0" lvl="0" indent="-171450" algn="l" rtl="0">
              <a:spcBef>
                <a:spcPts val="360"/>
              </a:spcBef>
              <a:spcAft>
                <a:spcPts val="0"/>
              </a:spcAft>
              <a:buClr>
                <a:schemeClr val="dk1"/>
              </a:buClr>
              <a:buSzPct val="100000"/>
              <a:buFont typeface="Arial"/>
              <a:buChar char="•"/>
            </a:pPr>
            <a:r>
              <a:rPr lang="en-GB" sz="1200" b="0" i="0" u="none" strike="noStrike" cap="none" dirty="0">
                <a:solidFill>
                  <a:schemeClr val="dk1"/>
                </a:solidFill>
                <a:latin typeface="Calibri"/>
                <a:ea typeface="Calibri"/>
                <a:cs typeface="Calibri"/>
                <a:sym typeface="Calibri"/>
              </a:rPr>
              <a:t>BME communities</a:t>
            </a:r>
          </a:p>
          <a:p>
            <a:pPr marL="171450" marR="0" lvl="0" indent="-171450" algn="l" rtl="0">
              <a:spcBef>
                <a:spcPts val="360"/>
              </a:spcBef>
              <a:spcAft>
                <a:spcPts val="0"/>
              </a:spcAft>
              <a:buClr>
                <a:schemeClr val="dk1"/>
              </a:buClr>
              <a:buSzPct val="100000"/>
              <a:buFont typeface="Arial"/>
              <a:buChar char="•"/>
            </a:pPr>
            <a:r>
              <a:rPr lang="en-GB" sz="1200" b="0" i="0" u="none" strike="noStrike" cap="none" dirty="0">
                <a:solidFill>
                  <a:schemeClr val="dk1"/>
                </a:solidFill>
                <a:latin typeface="Calibri"/>
                <a:ea typeface="Calibri"/>
                <a:cs typeface="Calibri"/>
                <a:sym typeface="Calibri"/>
              </a:rPr>
              <a:t>Sex Workers</a:t>
            </a:r>
          </a:p>
          <a:p>
            <a:pPr marL="171450" marR="0" lvl="0" indent="-171450" algn="l" rtl="0">
              <a:spcBef>
                <a:spcPts val="360"/>
              </a:spcBef>
              <a:spcAft>
                <a:spcPts val="0"/>
              </a:spcAft>
              <a:buClr>
                <a:schemeClr val="dk1"/>
              </a:buClr>
              <a:buSzPct val="100000"/>
              <a:buFont typeface="Arial"/>
              <a:buChar char="•"/>
            </a:pPr>
            <a:r>
              <a:rPr lang="en-GB" sz="1200" b="0" i="0" u="none" strike="noStrike" cap="none" dirty="0">
                <a:solidFill>
                  <a:schemeClr val="dk1"/>
                </a:solidFill>
                <a:latin typeface="Calibri"/>
                <a:ea typeface="Calibri"/>
                <a:cs typeface="Calibri"/>
                <a:sym typeface="Calibri"/>
              </a:rPr>
              <a:t>MSM / ChemSex</a:t>
            </a:r>
          </a:p>
          <a:p>
            <a:pPr marL="171450" marR="0" lvl="0" indent="-171450" algn="l" rtl="0">
              <a:spcBef>
                <a:spcPts val="360"/>
              </a:spcBef>
              <a:spcAft>
                <a:spcPts val="0"/>
              </a:spcAft>
              <a:buClr>
                <a:schemeClr val="dk1"/>
              </a:buClr>
              <a:buSzPct val="100000"/>
              <a:buFont typeface="Arial"/>
              <a:buChar char="•"/>
            </a:pPr>
            <a:r>
              <a:rPr lang="en-GB" sz="1200" b="0" i="0" u="none" strike="noStrike" cap="none" dirty="0">
                <a:solidFill>
                  <a:schemeClr val="dk1"/>
                </a:solidFill>
                <a:latin typeface="Calibri"/>
                <a:ea typeface="Calibri"/>
                <a:cs typeface="Calibri"/>
                <a:sym typeface="Calibri"/>
              </a:rPr>
              <a:t>People with disabilities</a:t>
            </a:r>
          </a:p>
          <a:p>
            <a:pPr marL="171450" marR="0" lvl="0" indent="-171450" algn="l" rtl="0">
              <a:spcBef>
                <a:spcPts val="360"/>
              </a:spcBef>
              <a:spcAft>
                <a:spcPts val="0"/>
              </a:spcAft>
              <a:buClr>
                <a:schemeClr val="dk1"/>
              </a:buClr>
              <a:buSzPct val="100000"/>
              <a:buFont typeface="Arial"/>
              <a:buChar char="•"/>
            </a:pPr>
            <a:r>
              <a:rPr lang="en-GB" sz="1200" b="0" i="0" u="none" strike="noStrike" cap="none" dirty="0">
                <a:solidFill>
                  <a:schemeClr val="dk1"/>
                </a:solidFill>
                <a:latin typeface="Calibri"/>
                <a:ea typeface="Calibri"/>
                <a:cs typeface="Calibri"/>
                <a:sym typeface="Calibri"/>
              </a:rPr>
              <a:t>Trans communities</a:t>
            </a:r>
          </a:p>
        </p:txBody>
      </p:sp>
      <p:sp>
        <p:nvSpPr>
          <p:cNvPr id="79" name="Shape 79"/>
          <p:cNvSpPr txBox="1">
            <a:spLocks noGrp="1"/>
          </p:cNvSpPr>
          <p:nvPr>
            <p:ph type="sldNum" idx="12"/>
          </p:nvPr>
        </p:nvSpPr>
        <p:spPr>
          <a:xfrm>
            <a:off x="3849482" y="9428629"/>
            <a:ext cx="2946575" cy="496410"/>
          </a:xfrm>
          <a:prstGeom prst="rect">
            <a:avLst/>
          </a:prstGeom>
          <a:noFill/>
          <a:ln>
            <a:noFill/>
          </a:ln>
        </p:spPr>
        <p:txBody>
          <a:bodyPr lIns="91800" tIns="45900" rIns="91800" bIns="45900" anchor="b" anchorCtr="0">
            <a:noAutofit/>
          </a:bodyPr>
          <a:lstStyle/>
          <a:p>
            <a:pPr marL="0" marR="0" lvl="0" indent="0" algn="r" rtl="0">
              <a:spcBef>
                <a:spcPts val="0"/>
              </a:spcBef>
              <a:spcAft>
                <a:spcPts val="0"/>
              </a:spcAft>
              <a:buSzPct val="25000"/>
              <a:buNone/>
            </a:pPr>
            <a:fld id="{00000000-1234-1234-1234-123412341234}" type="slidenum">
              <a:rPr lang="en-GB" sz="1200">
                <a:solidFill>
                  <a:schemeClr val="dk1"/>
                </a:solidFill>
                <a:latin typeface="Calibri"/>
                <a:ea typeface="Calibri"/>
                <a:cs typeface="Calibri"/>
                <a:sym typeface="Calibri"/>
              </a:rPr>
              <a:t>15</a:t>
            </a:fld>
            <a:endParaRPr lang="en-GB" sz="1200" dirty="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22100B7-CD72-48D6-B344-3687794AEC38}" type="slidenum">
              <a:rPr lang="en-GB" smtClean="0"/>
              <a:pPr>
                <a:defRPr/>
              </a:pPr>
              <a:t>16</a:t>
            </a:fld>
            <a:endParaRPr lang="en-GB" dirty="0"/>
          </a:p>
        </p:txBody>
      </p:sp>
    </p:spTree>
    <p:extLst>
      <p:ext uri="{BB962C8B-B14F-4D97-AF65-F5344CB8AC3E}">
        <p14:creationId xmlns:p14="http://schemas.microsoft.com/office/powerpoint/2010/main" val="471356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679606" y="4715112"/>
            <a:ext cx="5438464" cy="4467705"/>
          </a:xfrm>
          <a:prstGeom prst="rect">
            <a:avLst/>
          </a:prstGeom>
        </p:spPr>
        <p:txBody>
          <a:bodyPr lIns="91425" tIns="91425" rIns="91425" bIns="91425" anchor="t" anchorCtr="0">
            <a:noAutofit/>
          </a:bodyPr>
          <a:lstStyle/>
          <a:p>
            <a:pPr lvl="0">
              <a:spcBef>
                <a:spcPts val="0"/>
              </a:spcBef>
              <a:buNone/>
            </a:pPr>
            <a:endParaRPr/>
          </a:p>
        </p:txBody>
      </p:sp>
      <p:sp>
        <p:nvSpPr>
          <p:cNvPr id="85" name="Shape 85"/>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6.xml"/><Relationship Id="rId4" Type="http://schemas.openxmlformats.org/officeDocument/2006/relationships/image" Target="../media/image2.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1">
                <a:solidFill>
                  <a:srgbClr val="00395A"/>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1">
                <a:solidFill>
                  <a:srgbClr val="007C9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304" y="1196752"/>
            <a:ext cx="1378496" cy="4929411"/>
          </a:xfrm>
          <a:prstGeom prst="rect">
            <a:avLst/>
          </a:prstGeom>
        </p:spPr>
        <p:txBody>
          <a:bodyPr vert="eaVert"/>
          <a:lstStyle>
            <a:lvl1pPr>
              <a:defRPr sz="3600">
                <a:solidFill>
                  <a:srgbClr val="00395A"/>
                </a:solidFill>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457200" y="1196752"/>
            <a:ext cx="6563072" cy="4929411"/>
          </a:xfrm>
          <a:prstGeom prst="rect">
            <a:avLst/>
          </a:prstGeom>
        </p:spPr>
        <p:txBody>
          <a:bodyPr vert="eaVert"/>
          <a:lstStyle>
            <a:lvl1pPr>
              <a:defRPr sz="2400">
                <a:solidFill>
                  <a:srgbClr val="007C92"/>
                </a:solidFill>
              </a:defRPr>
            </a:lvl1pPr>
            <a:lvl2pPr>
              <a:defRPr sz="2000">
                <a:solidFill>
                  <a:srgbClr val="007C92"/>
                </a:solidFill>
              </a:defRPr>
            </a:lvl2pPr>
            <a:lvl3pPr>
              <a:defRPr sz="2000">
                <a:solidFill>
                  <a:srgbClr val="007C92"/>
                </a:solidFill>
              </a:defRPr>
            </a:lvl3pPr>
            <a:lvl4pPr>
              <a:defRPr sz="1800">
                <a:solidFill>
                  <a:srgbClr val="007C92"/>
                </a:solidFill>
              </a:defRPr>
            </a:lvl4pPr>
            <a:lvl5pPr>
              <a:defRPr sz="1800">
                <a:solidFill>
                  <a:srgbClr val="007C9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474826" y="1402939"/>
            <a:ext cx="8286174" cy="3622520"/>
          </a:xfrm>
        </p:spPr>
        <p:txBody>
          <a:bodyPr anchor="t">
            <a:noAutofit/>
          </a:bodyPr>
          <a:lstStyle>
            <a:lvl1pPr>
              <a:defRPr sz="8000"/>
            </a:lvl1pPr>
          </a:lstStyle>
          <a:p>
            <a:r>
              <a:rPr lang="en-GB" dirty="0" smtClean="0"/>
              <a:t>Click to edit Master title style</a:t>
            </a:r>
            <a:endParaRPr lang="en-US" dirty="0"/>
          </a:p>
        </p:txBody>
      </p:sp>
      <p:sp>
        <p:nvSpPr>
          <p:cNvPr id="20"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rgbClr val="00ADC6"/>
                </a:solidFill>
              </a:defRPr>
            </a:lvl1pPr>
          </a:lstStyle>
          <a:p>
            <a:pPr lvl="0"/>
            <a:r>
              <a:rPr lang="en-US" dirty="0" smtClean="0"/>
              <a:t>Sub heading</a:t>
            </a:r>
            <a:endParaRPr lang="en-US" dirty="0"/>
          </a:p>
        </p:txBody>
      </p:sp>
      <p:sp>
        <p:nvSpPr>
          <p:cNvPr id="21" name="Rectangle 20"/>
          <p:cNvSpPr/>
          <p:nvPr userDrawn="1"/>
        </p:nvSpPr>
        <p:spPr>
          <a:xfrm>
            <a:off x="457200" y="6459741"/>
            <a:ext cx="1819905"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auto">
              <a:spcBef>
                <a:spcPts val="0"/>
              </a:spcBef>
              <a:spcAft>
                <a:spcPts val="0"/>
              </a:spcAft>
            </a:pPr>
            <a:endParaRPr lang="en-US">
              <a:solidFill>
                <a:srgbClr val="000000"/>
              </a:solidFill>
            </a:endParaRPr>
          </a:p>
        </p:txBody>
      </p:sp>
      <p:sp>
        <p:nvSpPr>
          <p:cNvPr id="7"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8077" y="5517237"/>
            <a:ext cx="1222923" cy="956325"/>
          </a:xfrm>
          <a:prstGeom prst="rect">
            <a:avLst/>
          </a:prstGeom>
        </p:spPr>
      </p:pic>
    </p:spTree>
    <p:extLst>
      <p:ext uri="{BB962C8B-B14F-4D97-AF65-F5344CB8AC3E}">
        <p14:creationId xmlns:p14="http://schemas.microsoft.com/office/powerpoint/2010/main" val="215994889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5"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chemeClr val="bg1"/>
                </a:solidFill>
              </a:defRPr>
            </a:lvl1pPr>
          </a:lstStyle>
          <a:p>
            <a:pPr lvl="0"/>
            <a:r>
              <a:rPr lang="en-US" dirty="0" smtClean="0"/>
              <a:t>Sub heading</a:t>
            </a:r>
            <a:endParaRPr lang="en-US" dirty="0"/>
          </a:p>
        </p:txBody>
      </p:sp>
      <p:sp>
        <p:nvSpPr>
          <p:cNvPr id="18" name="Title 1"/>
          <p:cNvSpPr>
            <a:spLocks noGrp="1"/>
          </p:cNvSpPr>
          <p:nvPr>
            <p:ph type="title"/>
          </p:nvPr>
        </p:nvSpPr>
        <p:spPr>
          <a:xfrm>
            <a:off x="474826" y="1402939"/>
            <a:ext cx="8286174" cy="3622520"/>
          </a:xfrm>
        </p:spPr>
        <p:txBody>
          <a:bodyPr anchor="t">
            <a:noAutofit/>
          </a:bodyPr>
          <a:lstStyle>
            <a:lvl1pPr>
              <a:defRPr sz="8000">
                <a:solidFill>
                  <a:schemeClr val="bg1"/>
                </a:solidFill>
              </a:defRPr>
            </a:lvl1pPr>
          </a:lstStyle>
          <a:p>
            <a:r>
              <a:rPr lang="en-GB" dirty="0" smtClean="0"/>
              <a:t>Click to edit Master title style</a:t>
            </a:r>
            <a:endParaRPr lang="en-US" dirty="0"/>
          </a:p>
        </p:txBody>
      </p:sp>
      <p:sp>
        <p:nvSpPr>
          <p:cNvPr id="19" name="Date Placeholder 3"/>
          <p:cNvSpPr txBox="1">
            <a:spLocks/>
          </p:cNvSpPr>
          <p:nvPr userDrawn="1"/>
        </p:nvSpPr>
        <p:spPr>
          <a:xfrm>
            <a:off x="457200" y="5985384"/>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dirty="0">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38077" y="5517237"/>
            <a:ext cx="1222923" cy="956325"/>
          </a:xfrm>
          <a:prstGeom prst="rect">
            <a:avLst/>
          </a:prstGeom>
        </p:spPr>
      </p:pic>
      <p:sp>
        <p:nvSpPr>
          <p:cNvPr id="10"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chemeClr val="bg1"/>
                </a:solidFill>
              </a:defRPr>
            </a:lvl1pPr>
          </a:lstStyle>
          <a:p>
            <a:pPr lvl="0"/>
            <a:r>
              <a:rPr lang="en-US" dirty="0" smtClean="0"/>
              <a:t>Insert date</a:t>
            </a:r>
            <a:endParaRPr lang="en-US" dirty="0"/>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43032" y="288437"/>
            <a:ext cx="1110549" cy="878400"/>
          </a:xfrm>
          <a:prstGeom prst="rect">
            <a:avLst/>
          </a:prstGeom>
        </p:spPr>
      </p:pic>
    </p:spTree>
    <p:extLst>
      <p:ext uri="{BB962C8B-B14F-4D97-AF65-F5344CB8AC3E}">
        <p14:creationId xmlns:p14="http://schemas.microsoft.com/office/powerpoint/2010/main" val="213993456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4"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pPr fontAlgn="auto">
              <a:spcAft>
                <a:spcPts val="0"/>
              </a:spcAft>
            </a:pPr>
            <a:endParaRPr dirty="0">
              <a:solidFill>
                <a:srgbClr val="005EB8"/>
              </a:solidFill>
            </a:endParaRPr>
          </a:p>
        </p:txBody>
      </p:sp>
      <p:sp>
        <p:nvSpPr>
          <p:cNvPr id="7" name="Content Placeholder 19"/>
          <p:cNvSpPr>
            <a:spLocks noGrp="1"/>
          </p:cNvSpPr>
          <p:nvPr>
            <p:ph sz="quarter" idx="11" hasCustomPrompt="1"/>
          </p:nvPr>
        </p:nvSpPr>
        <p:spPr>
          <a:xfrm>
            <a:off x="5382762" y="3641305"/>
            <a:ext cx="3383340" cy="991523"/>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8" name="Title 1"/>
          <p:cNvSpPr>
            <a:spLocks noGrp="1"/>
          </p:cNvSpPr>
          <p:nvPr>
            <p:ph type="title"/>
          </p:nvPr>
        </p:nvSpPr>
        <p:spPr>
          <a:xfrm>
            <a:off x="5382764" y="1463660"/>
            <a:ext cx="3535738" cy="2160734"/>
          </a:xfrm>
        </p:spPr>
        <p:txBody>
          <a:bodyPr anchor="t">
            <a:noAutofit/>
          </a:bodyPr>
          <a:lstStyle>
            <a:lvl1pPr>
              <a:defRPr sz="4800"/>
            </a:lvl1pPr>
          </a:lstStyle>
          <a:p>
            <a:r>
              <a:rPr lang="en-GB" dirty="0" smtClean="0"/>
              <a:t>Click to edit Master 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79088073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4"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pPr fontAlgn="auto">
              <a:spcAft>
                <a:spcPts val="0"/>
              </a:spcAft>
            </a:pPr>
            <a:endParaRPr dirty="0">
              <a:solidFill>
                <a:srgbClr val="005EB8"/>
              </a:solidFill>
            </a:endParaRPr>
          </a:p>
        </p:txBody>
      </p:sp>
      <p:sp>
        <p:nvSpPr>
          <p:cNvPr id="7" name="Content Placeholder 19"/>
          <p:cNvSpPr>
            <a:spLocks noGrp="1"/>
          </p:cNvSpPr>
          <p:nvPr>
            <p:ph sz="quarter" idx="11" hasCustomPrompt="1"/>
          </p:nvPr>
        </p:nvSpPr>
        <p:spPr>
          <a:xfrm>
            <a:off x="5777803" y="4585850"/>
            <a:ext cx="3257412" cy="991523"/>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8" name="Title 1"/>
          <p:cNvSpPr>
            <a:spLocks noGrp="1"/>
          </p:cNvSpPr>
          <p:nvPr>
            <p:ph type="title"/>
          </p:nvPr>
        </p:nvSpPr>
        <p:spPr>
          <a:xfrm>
            <a:off x="5777802" y="1463660"/>
            <a:ext cx="3396587" cy="3007856"/>
          </a:xfrm>
        </p:spPr>
        <p:txBody>
          <a:bodyPr anchor="t">
            <a:noAutofit/>
          </a:bodyPr>
          <a:lstStyle>
            <a:lvl1pPr>
              <a:defRPr sz="4800"/>
            </a:lvl1pPr>
          </a:lstStyle>
          <a:p>
            <a:r>
              <a:rPr lang="en-GB" dirty="0" smtClean="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21205112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pic>
        <p:nvPicPr>
          <p:cNvPr id="5" name="Picture 4" title="black and white close up image of young lad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457202" y="467945"/>
            <a:ext cx="3746684" cy="2160734"/>
          </a:xfrm>
        </p:spPr>
        <p:txBody>
          <a:bodyPr anchor="t">
            <a:noAutofit/>
          </a:bodyPr>
          <a:lstStyle>
            <a:lvl1pPr>
              <a:defRPr sz="4800"/>
            </a:lvl1pPr>
          </a:lstStyle>
          <a:p>
            <a:r>
              <a:rPr lang="en-GB" dirty="0" smtClean="0"/>
              <a:t>Click to edit Master title style</a:t>
            </a:r>
            <a:endParaRPr lang="en-US" dirty="0"/>
          </a:p>
        </p:txBody>
      </p:sp>
      <p:sp>
        <p:nvSpPr>
          <p:cNvPr id="8" name="Content Placeholder 19"/>
          <p:cNvSpPr>
            <a:spLocks noGrp="1"/>
          </p:cNvSpPr>
          <p:nvPr>
            <p:ph sz="quarter" idx="11" hasCustomPrompt="1"/>
          </p:nvPr>
        </p:nvSpPr>
        <p:spPr>
          <a:xfrm>
            <a:off x="457200" y="2812808"/>
            <a:ext cx="3675271" cy="901385"/>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sp>
        <p:nvSpPr>
          <p:cNvPr id="11"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19894456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title="black and white close-up image of male toddler/young bo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457202" y="2480567"/>
            <a:ext cx="3746684" cy="2160734"/>
          </a:xfrm>
        </p:spPr>
        <p:txBody>
          <a:bodyPr anchor="t">
            <a:noAutofit/>
          </a:bodyPr>
          <a:lstStyle>
            <a:lvl1pPr>
              <a:defRPr sz="48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sp>
        <p:nvSpPr>
          <p:cNvPr id="8"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410866964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4"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pPr fontAlgn="auto">
              <a:spcAft>
                <a:spcPts val="0"/>
              </a:spcAft>
            </a:pPr>
            <a:endParaRPr dirty="0">
              <a:solidFill>
                <a:srgbClr val="005EB8"/>
              </a:solidFill>
            </a:endParaRPr>
          </a:p>
        </p:txBody>
      </p:sp>
      <p:sp>
        <p:nvSpPr>
          <p:cNvPr id="7" name="Content Placeholder 19"/>
          <p:cNvSpPr>
            <a:spLocks noGrp="1"/>
          </p:cNvSpPr>
          <p:nvPr>
            <p:ph sz="quarter" idx="11" hasCustomPrompt="1"/>
          </p:nvPr>
        </p:nvSpPr>
        <p:spPr>
          <a:xfrm>
            <a:off x="5382762" y="3641305"/>
            <a:ext cx="3383340" cy="991523"/>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8" name="Title 1"/>
          <p:cNvSpPr>
            <a:spLocks noGrp="1"/>
          </p:cNvSpPr>
          <p:nvPr>
            <p:ph type="title"/>
          </p:nvPr>
        </p:nvSpPr>
        <p:spPr>
          <a:xfrm>
            <a:off x="5382764" y="1463660"/>
            <a:ext cx="3535738" cy="2160734"/>
          </a:xfrm>
        </p:spPr>
        <p:txBody>
          <a:bodyPr anchor="t">
            <a:noAutofit/>
          </a:bodyPr>
          <a:lstStyle>
            <a:lvl1pPr>
              <a:defRPr sz="4800"/>
            </a:lvl1pPr>
          </a:lstStyle>
          <a:p>
            <a:r>
              <a:rPr lang="en-GB" dirty="0" smtClean="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89840939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0" name="Picture 9" title="black and white close-up image of female nurs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457202" y="2480567"/>
            <a:ext cx="3746684" cy="2160734"/>
          </a:xfrm>
        </p:spPr>
        <p:txBody>
          <a:bodyPr anchor="t">
            <a:noAutofit/>
          </a:bodyPr>
          <a:lstStyle>
            <a:lvl1pPr>
              <a:defRPr sz="48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sp>
        <p:nvSpPr>
          <p:cNvPr id="8"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96841200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3"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p:cNvSpPr>
            <a:spLocks noGrp="1"/>
          </p:cNvSpPr>
          <p:nvPr>
            <p:ph type="title"/>
          </p:nvPr>
        </p:nvSpPr>
        <p:spPr>
          <a:xfrm>
            <a:off x="5230364" y="1311260"/>
            <a:ext cx="3535738" cy="2160734"/>
          </a:xfrm>
        </p:spPr>
        <p:txBody>
          <a:bodyPr anchor="t">
            <a:noAutofit/>
          </a:bodyPr>
          <a:lstStyle>
            <a:lvl1pPr>
              <a:defRPr sz="4800"/>
            </a:lvl1pPr>
          </a:lstStyle>
          <a:p>
            <a:r>
              <a:rPr lang="en-GB" dirty="0" smtClean="0"/>
              <a:t>Click to edit Master title style</a:t>
            </a:r>
            <a:endParaRPr lang="en-US" dirty="0"/>
          </a:p>
        </p:txBody>
      </p:sp>
      <p:sp>
        <p:nvSpPr>
          <p:cNvPr id="12" name="Content Placeholder 19"/>
          <p:cNvSpPr>
            <a:spLocks noGrp="1"/>
          </p:cNvSpPr>
          <p:nvPr>
            <p:ph sz="quarter" idx="11" hasCustomPrompt="1"/>
          </p:nvPr>
        </p:nvSpPr>
        <p:spPr>
          <a:xfrm>
            <a:off x="5230364" y="3641305"/>
            <a:ext cx="3535738" cy="991523"/>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14" name="Content Placeholder 19"/>
          <p:cNvSpPr>
            <a:spLocks noGrp="1"/>
          </p:cNvSpPr>
          <p:nvPr>
            <p:ph sz="quarter" idx="12" hasCustomPrompt="1"/>
          </p:nvPr>
        </p:nvSpPr>
        <p:spPr>
          <a:xfrm>
            <a:off x="5230365" y="4632828"/>
            <a:ext cx="3535738" cy="361031"/>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912013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648072"/>
          </a:xfrm>
          <a:prstGeom prst="rect">
            <a:avLst/>
          </a:prstGeom>
        </p:spPr>
        <p:txBody>
          <a:bodyPr/>
          <a:lstStyle>
            <a:lvl1pPr algn="l">
              <a:defRPr sz="3600" b="1">
                <a:solidFill>
                  <a:srgbClr val="00395A"/>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457200" y="1772816"/>
            <a:ext cx="8229600" cy="4353347"/>
          </a:xfrm>
          <a:prstGeom prst="rect">
            <a:avLst/>
          </a:prstGeom>
        </p:spPr>
        <p:txBody>
          <a:bodyPr/>
          <a:lstStyle>
            <a:lvl1pPr>
              <a:defRPr sz="2400" b="1">
                <a:solidFill>
                  <a:srgbClr val="007C92"/>
                </a:solidFill>
              </a:defRPr>
            </a:lvl1pPr>
            <a:lvl2pPr>
              <a:defRPr sz="2000" b="1">
                <a:solidFill>
                  <a:srgbClr val="007C92"/>
                </a:solidFill>
              </a:defRPr>
            </a:lvl2pPr>
            <a:lvl3pPr>
              <a:defRPr sz="2000" b="1">
                <a:solidFill>
                  <a:srgbClr val="007C92"/>
                </a:solidFill>
              </a:defRPr>
            </a:lvl3pPr>
            <a:lvl4pPr>
              <a:defRPr sz="1800" b="1">
                <a:solidFill>
                  <a:srgbClr val="007C92"/>
                </a:solidFill>
              </a:defRPr>
            </a:lvl4pPr>
            <a:lvl5pPr>
              <a:defRPr sz="1800" b="1">
                <a:solidFill>
                  <a:srgbClr val="007C9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2" name="Picture 11" title="black and white image of health professional in scrub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5230364" y="1692260"/>
            <a:ext cx="3535738" cy="2160734"/>
          </a:xfrm>
        </p:spPr>
        <p:txBody>
          <a:bodyPr anchor="t">
            <a:noAutofit/>
          </a:bodyPr>
          <a:lstStyle>
            <a:lvl1pPr>
              <a:defRPr sz="4800"/>
            </a:lvl1pPr>
          </a:lstStyle>
          <a:p>
            <a:r>
              <a:rPr lang="en-GB" dirty="0" smtClean="0"/>
              <a:t>Click to edit Master title style</a:t>
            </a:r>
            <a:endParaRPr lang="en-US" dirty="0"/>
          </a:p>
        </p:txBody>
      </p:sp>
      <p:sp>
        <p:nvSpPr>
          <p:cNvPr id="9" name="Content Placeholder 19"/>
          <p:cNvSpPr>
            <a:spLocks noGrp="1"/>
          </p:cNvSpPr>
          <p:nvPr>
            <p:ph sz="quarter" idx="11" hasCustomPrompt="1"/>
          </p:nvPr>
        </p:nvSpPr>
        <p:spPr>
          <a:xfrm>
            <a:off x="5230362" y="4002337"/>
            <a:ext cx="3535739" cy="991523"/>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11" name="Content Placeholder 19"/>
          <p:cNvSpPr>
            <a:spLocks noGrp="1"/>
          </p:cNvSpPr>
          <p:nvPr>
            <p:ph sz="quarter" idx="12" hasCustomPrompt="1"/>
          </p:nvPr>
        </p:nvSpPr>
        <p:spPr>
          <a:xfrm>
            <a:off x="5230363" y="4993860"/>
            <a:ext cx="3535739" cy="361031"/>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59604061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3" title="black and white image close-up image of fe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5389109" y="1268928"/>
            <a:ext cx="3535738" cy="2160734"/>
          </a:xfrm>
        </p:spPr>
        <p:txBody>
          <a:bodyPr anchor="t">
            <a:noAutofit/>
          </a:bodyPr>
          <a:lstStyle>
            <a:lvl1pPr>
              <a:defRPr sz="48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5390838" y="3429662"/>
            <a:ext cx="3504791" cy="927403"/>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7" name="Content Placeholder 19"/>
          <p:cNvSpPr>
            <a:spLocks noGrp="1"/>
          </p:cNvSpPr>
          <p:nvPr>
            <p:ph sz="quarter" idx="12" hasCustomPrompt="1"/>
          </p:nvPr>
        </p:nvSpPr>
        <p:spPr>
          <a:xfrm>
            <a:off x="5390839" y="4357065"/>
            <a:ext cx="3504789" cy="361031"/>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998366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title="black and white image close-up image of female and a bab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Content Placeholder 19"/>
          <p:cNvSpPr>
            <a:spLocks noGrp="1"/>
          </p:cNvSpPr>
          <p:nvPr>
            <p:ph sz="quarter" idx="11" hasCustomPrompt="1"/>
          </p:nvPr>
        </p:nvSpPr>
        <p:spPr>
          <a:xfrm>
            <a:off x="5171102" y="3407829"/>
            <a:ext cx="3535738" cy="566723"/>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7" name="Content Placeholder 19"/>
          <p:cNvSpPr>
            <a:spLocks noGrp="1"/>
          </p:cNvSpPr>
          <p:nvPr>
            <p:ph sz="quarter" idx="12" hasCustomPrompt="1"/>
          </p:nvPr>
        </p:nvSpPr>
        <p:spPr>
          <a:xfrm>
            <a:off x="5171103" y="3974551"/>
            <a:ext cx="3383340" cy="329507"/>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sp>
        <p:nvSpPr>
          <p:cNvPr id="9" name="Title 1"/>
          <p:cNvSpPr>
            <a:spLocks noGrp="1"/>
          </p:cNvSpPr>
          <p:nvPr>
            <p:ph type="title"/>
          </p:nvPr>
        </p:nvSpPr>
        <p:spPr>
          <a:xfrm>
            <a:off x="5171102" y="1247095"/>
            <a:ext cx="3535738" cy="2160734"/>
          </a:xfrm>
        </p:spPr>
        <p:txBody>
          <a:bodyPr anchor="t">
            <a:noAutofit/>
          </a:bodyPr>
          <a:lstStyle>
            <a:lvl1pPr>
              <a:defRPr sz="4800"/>
            </a:lvl1pPr>
          </a:lstStyle>
          <a:p>
            <a:r>
              <a:rPr lang="en-GB" dirty="0" smtClean="0"/>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7986627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0912" y="5487584"/>
            <a:ext cx="918569" cy="1003622"/>
          </a:xfrm>
          <a:prstGeom prst="rect">
            <a:avLst/>
          </a:prstGeom>
        </p:spPr>
      </p:pic>
      <p:sp>
        <p:nvSpPr>
          <p:cNvPr id="8" name="Content Placeholder 19"/>
          <p:cNvSpPr>
            <a:spLocks noGrp="1"/>
          </p:cNvSpPr>
          <p:nvPr>
            <p:ph sz="quarter" idx="10" hasCustomPrompt="1"/>
          </p:nvPr>
        </p:nvSpPr>
        <p:spPr>
          <a:xfrm>
            <a:off x="609600" y="4413336"/>
            <a:ext cx="6812020" cy="514019"/>
          </a:xfrm>
        </p:spPr>
        <p:txBody>
          <a:bodyPr>
            <a:normAutofit/>
          </a:bodyPr>
          <a:lstStyle>
            <a:lvl1pPr marL="0" indent="0">
              <a:buFontTx/>
              <a:buNone/>
              <a:defRPr sz="1800">
                <a:solidFill>
                  <a:schemeClr val="bg1"/>
                </a:solidFill>
              </a:defRPr>
            </a:lvl1pPr>
          </a:lstStyle>
          <a:p>
            <a:pPr lvl="0"/>
            <a:r>
              <a:rPr lang="en-US" dirty="0" smtClean="0"/>
              <a:t>Name Surname</a:t>
            </a:r>
            <a:endParaRPr lang="en-US" dirty="0"/>
          </a:p>
        </p:txBody>
      </p:sp>
      <p:sp>
        <p:nvSpPr>
          <p:cNvPr id="12" name="Content Placeholder 19"/>
          <p:cNvSpPr>
            <a:spLocks noGrp="1"/>
          </p:cNvSpPr>
          <p:nvPr>
            <p:ph sz="quarter" idx="11" hasCustomPrompt="1"/>
          </p:nvPr>
        </p:nvSpPr>
        <p:spPr>
          <a:xfrm>
            <a:off x="609600" y="1837997"/>
            <a:ext cx="7111312" cy="2446873"/>
          </a:xfrm>
        </p:spPr>
        <p:txBody>
          <a:bodyPr>
            <a:normAutofit/>
          </a:bodyPr>
          <a:lstStyle>
            <a:lvl1pPr marL="0" indent="0">
              <a:buFontTx/>
              <a:buNone/>
              <a:defRPr sz="3600">
                <a:solidFill>
                  <a:schemeClr val="bg1"/>
                </a:solidFill>
                <a:latin typeface="Arial"/>
                <a:cs typeface="Arial"/>
              </a:defRPr>
            </a:lvl1pPr>
          </a:lstStyle>
          <a:p>
            <a:r>
              <a:rPr lang="en-GB" sz="3600" b="0" dirty="0" smtClean="0">
                <a:solidFill>
                  <a:schemeClr val="bg1"/>
                </a:solidFill>
                <a:latin typeface="+mn-lt"/>
                <a:cs typeface="Arial"/>
              </a:rPr>
              <a:t>“You can use this slide to pull out a quote. Use point size 36.”</a:t>
            </a:r>
            <a:endParaRPr lang="en-US" sz="3600" b="0" dirty="0">
              <a:solidFill>
                <a:schemeClr val="bg1"/>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3032" y="288437"/>
            <a:ext cx="1110549" cy="878400"/>
          </a:xfrm>
          <a:prstGeom prst="rect">
            <a:avLst/>
          </a:prstGeom>
        </p:spPr>
      </p:pic>
    </p:spTree>
    <p:extLst>
      <p:ext uri="{BB962C8B-B14F-4D97-AF65-F5344CB8AC3E}">
        <p14:creationId xmlns:p14="http://schemas.microsoft.com/office/powerpoint/2010/main" val="5521304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stretch>
            <a:fillRect/>
          </a:stretch>
        </p:blipFill>
        <p:spPr>
          <a:xfrm>
            <a:off x="-1091096" y="-1"/>
            <a:ext cx="10248349" cy="7686261"/>
          </a:xfrm>
          <a:prstGeom prst="rect">
            <a:avLst/>
          </a:prstGeom>
        </p:spPr>
      </p:pic>
      <p:sp>
        <p:nvSpPr>
          <p:cNvPr id="6" name="Title 1"/>
          <p:cNvSpPr>
            <a:spLocks noGrp="1"/>
          </p:cNvSpPr>
          <p:nvPr>
            <p:ph type="title"/>
          </p:nvPr>
        </p:nvSpPr>
        <p:spPr>
          <a:xfrm>
            <a:off x="457202" y="1692260"/>
            <a:ext cx="3535738" cy="2160734"/>
          </a:xfrm>
        </p:spPr>
        <p:txBody>
          <a:bodyPr anchor="t">
            <a:noAutofit/>
          </a:bodyPr>
          <a:lstStyle>
            <a:lvl1pPr>
              <a:defRPr sz="4800"/>
            </a:lvl1pPr>
          </a:lstStyle>
          <a:p>
            <a:r>
              <a:rPr lang="en-GB" dirty="0" smtClean="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7339530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title="black and white image close-up image of a young boy"/>
          <p:cNvPicPr>
            <a:picLocks noChangeAspect="1"/>
          </p:cNvPicPr>
          <p:nvPr userDrawn="1"/>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5230364" y="1692260"/>
            <a:ext cx="3535738" cy="2160734"/>
          </a:xfrm>
        </p:spPr>
        <p:txBody>
          <a:bodyPr anchor="t">
            <a:noAutofit/>
          </a:bodyPr>
          <a:lstStyle>
            <a:lvl1pPr>
              <a:defRPr sz="4800"/>
            </a:lvl1pPr>
          </a:lstStyle>
          <a:p>
            <a:r>
              <a:rPr lang="en-GB" dirty="0" smtClean="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12128674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6">
    <p:spTree>
      <p:nvGrpSpPr>
        <p:cNvPr id="1" name=""/>
        <p:cNvGrpSpPr/>
        <p:nvPr/>
      </p:nvGrpSpPr>
      <p:grpSpPr>
        <a:xfrm>
          <a:off x="0" y="0"/>
          <a:ext cx="0" cy="0"/>
          <a:chOff x="0" y="0"/>
          <a:chExt cx="0" cy="0"/>
        </a:xfrm>
      </p:grpSpPr>
      <p:pic>
        <p:nvPicPr>
          <p:cNvPr id="4" name="Picture 3" title="black and white image close-up image of a young girl"/>
          <p:cNvPicPr>
            <a:picLocks noChangeAspect="1"/>
          </p:cNvPicPr>
          <p:nvPr userDrawn="1"/>
        </p:nvPicPr>
        <p:blipFill>
          <a:blip r:embed="rId2"/>
          <a:stretch>
            <a:fillRect/>
          </a:stretch>
        </p:blipFill>
        <p:spPr>
          <a:xfrm>
            <a:off x="0" y="0"/>
            <a:ext cx="9144000" cy="6858000"/>
          </a:xfrm>
          <a:prstGeom prst="rect">
            <a:avLst/>
          </a:prstGeom>
        </p:spPr>
      </p:pic>
      <p:sp>
        <p:nvSpPr>
          <p:cNvPr id="7" name="Title 1"/>
          <p:cNvSpPr>
            <a:spLocks noGrp="1"/>
          </p:cNvSpPr>
          <p:nvPr>
            <p:ph type="title"/>
          </p:nvPr>
        </p:nvSpPr>
        <p:spPr>
          <a:xfrm>
            <a:off x="5230364" y="1692260"/>
            <a:ext cx="3535738" cy="2160734"/>
          </a:xfrm>
        </p:spPr>
        <p:txBody>
          <a:bodyPr anchor="t">
            <a:noAutofit/>
          </a:bodyPr>
          <a:lstStyle>
            <a:lvl1pPr>
              <a:defRPr sz="4800"/>
            </a:lvl1pPr>
          </a:lstStyle>
          <a:p>
            <a:r>
              <a:rPr lang="en-GB" dirty="0" smtClean="0"/>
              <a:t>Click to edit Master 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1521692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Slide Number Placeholder 2"/>
          <p:cNvSpPr>
            <a:spLocks noGrp="1"/>
          </p:cNvSpPr>
          <p:nvPr>
            <p:ph type="sldNum" sz="quarter" idx="10"/>
          </p:nvPr>
        </p:nvSpPr>
        <p:spPr>
          <a:xfrm>
            <a:off x="6553200" y="6356350"/>
            <a:ext cx="2133600" cy="365125"/>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
        <p:nvSpPr>
          <p:cNvPr id="6" name="Title 1"/>
          <p:cNvSpPr>
            <a:spLocks noGrp="1"/>
          </p:cNvSpPr>
          <p:nvPr>
            <p:ph type="title"/>
          </p:nvPr>
        </p:nvSpPr>
        <p:spPr>
          <a:xfrm>
            <a:off x="457201" y="749912"/>
            <a:ext cx="7356815" cy="667725"/>
          </a:xfrm>
        </p:spPr>
        <p:txBody>
          <a:bodyPr/>
          <a:lstStyle/>
          <a:p>
            <a:r>
              <a:rPr lang="en-GB" smtClean="0"/>
              <a:t>Click to edit Master title style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8077" y="5517237"/>
            <a:ext cx="1222923" cy="956325"/>
          </a:xfrm>
          <a:prstGeom prst="rect">
            <a:avLst/>
          </a:prstGeom>
        </p:spPr>
      </p:pic>
    </p:spTree>
    <p:extLst>
      <p:ext uri="{BB962C8B-B14F-4D97-AF65-F5344CB8AC3E}">
        <p14:creationId xmlns:p14="http://schemas.microsoft.com/office/powerpoint/2010/main" val="374867257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solidFill>
                  <a:srgbClr val="005EB8"/>
                </a:solidFill>
              </a:rPr>
              <a:pPr/>
              <a:t>‹#›</a:t>
            </a:fld>
            <a:endParaRPr lang="en-US" dirty="0">
              <a:solidFill>
                <a:srgbClr val="005EB8"/>
              </a:solidFill>
            </a:endParaRPr>
          </a:p>
        </p:txBody>
      </p:sp>
      <p:sp>
        <p:nvSpPr>
          <p:cNvPr id="4" name="Content Placeholder 2"/>
          <p:cNvSpPr>
            <a:spLocks noGrp="1"/>
          </p:cNvSpPr>
          <p:nvPr>
            <p:ph idx="1"/>
          </p:nvPr>
        </p:nvSpPr>
        <p:spPr>
          <a:xfrm>
            <a:off x="457200" y="1680295"/>
            <a:ext cx="7841707" cy="3950736"/>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5857618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userDrawn="1"/>
        </p:nvSpPr>
        <p:spPr>
          <a:xfrm>
            <a:off x="5148263" y="188913"/>
            <a:ext cx="3816350" cy="93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32338" y="361950"/>
            <a:ext cx="39846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755650" y="4508500"/>
            <a:ext cx="6408738" cy="750888"/>
          </a:xfrm>
        </p:spPr>
        <p:txBody>
          <a:bodyPr/>
          <a:lstStyle>
            <a:lvl1pPr>
              <a:defRPr/>
            </a:lvl1pPr>
          </a:lstStyle>
          <a:p>
            <a:pPr lvl="0"/>
            <a:r>
              <a:rPr lang="en-GB" altLang="en-US" noProof="0" smtClean="0"/>
              <a:t>Click to edit Master title style</a:t>
            </a:r>
          </a:p>
        </p:txBody>
      </p:sp>
    </p:spTree>
    <p:extLst>
      <p:ext uri="{BB962C8B-B14F-4D97-AF65-F5344CB8AC3E}">
        <p14:creationId xmlns:p14="http://schemas.microsoft.com/office/powerpoint/2010/main" val="1709813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00395A"/>
                </a:solidFill>
              </a:defRPr>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rgbClr val="007C9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789054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60860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2684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13" y="12684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893669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96629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1796453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3841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19453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212985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674802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188913"/>
            <a:ext cx="2057400" cy="56054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8313" y="188913"/>
            <a:ext cx="6019800" cy="5605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53998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p:cNvSpPr txBox="1">
            <a:spLocks/>
          </p:cNvSpPr>
          <p:nvPr userDrawn="1"/>
        </p:nvSpPr>
        <p:spPr>
          <a:xfrm>
            <a:off x="457200" y="981075"/>
            <a:ext cx="8229600" cy="647700"/>
          </a:xfrm>
          <a:prstGeom prst="rect">
            <a:avLst/>
          </a:prstGeom>
        </p:spPr>
        <p:txBody>
          <a:bodyPr/>
          <a:lstStyle>
            <a:lvl1pPr algn="l">
              <a:defRPr sz="3600" b="1">
                <a:solidFill>
                  <a:srgbClr val="00395A"/>
                </a:solidFill>
              </a:defRPr>
            </a:lvl1pPr>
          </a:lstStyle>
          <a:p>
            <a:pPr eaLnBrk="0" hangingPunct="0">
              <a:defRPr/>
            </a:pPr>
            <a:r>
              <a:rPr lang="en-US" dirty="0" smtClean="0">
                <a:latin typeface="+mj-lt"/>
                <a:ea typeface="+mj-ea"/>
                <a:cs typeface="+mj-cs"/>
              </a:rPr>
              <a:t>Click to edit Master title style</a:t>
            </a:r>
            <a:endParaRPr lang="en-GB" dirty="0">
              <a:latin typeface="+mj-lt"/>
              <a:ea typeface="+mj-ea"/>
              <a:cs typeface="+mj-cs"/>
            </a:endParaRP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rgbClr val="00395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rgbClr val="007C92"/>
                </a:solidFill>
              </a:defRPr>
            </a:lvl1pPr>
            <a:lvl2pPr>
              <a:defRPr sz="2000">
                <a:solidFill>
                  <a:srgbClr val="007C92"/>
                </a:solidFill>
              </a:defRPr>
            </a:lvl2pPr>
            <a:lvl3pPr>
              <a:defRPr sz="1800">
                <a:solidFill>
                  <a:srgbClr val="007C92"/>
                </a:solidFill>
              </a:defRPr>
            </a:lvl3pPr>
            <a:lvl4pPr>
              <a:defRPr sz="1600">
                <a:solidFill>
                  <a:srgbClr val="007C92"/>
                </a:solidFill>
              </a:defRPr>
            </a:lvl4pPr>
            <a:lvl5pPr>
              <a:defRPr sz="1600">
                <a:solidFill>
                  <a:srgbClr val="007C9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rgbClr val="00395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rgbClr val="007C92"/>
                </a:solidFill>
              </a:defRPr>
            </a:lvl1pPr>
            <a:lvl2pPr>
              <a:defRPr sz="2000">
                <a:solidFill>
                  <a:srgbClr val="007C92"/>
                </a:solidFill>
              </a:defRPr>
            </a:lvl2pPr>
            <a:lvl3pPr>
              <a:defRPr sz="1800">
                <a:solidFill>
                  <a:srgbClr val="007C92"/>
                </a:solidFill>
              </a:defRPr>
            </a:lvl3pPr>
            <a:lvl4pPr>
              <a:defRPr sz="1600">
                <a:solidFill>
                  <a:srgbClr val="007C92"/>
                </a:solidFill>
              </a:defRPr>
            </a:lvl4pPr>
            <a:lvl5pPr>
              <a:defRPr sz="1600">
                <a:solidFill>
                  <a:srgbClr val="007C9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88913"/>
            <a:ext cx="7210425" cy="417512"/>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268413"/>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59313" y="1268413"/>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59313" y="360680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989972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474826" y="1402939"/>
            <a:ext cx="8286174" cy="3622520"/>
          </a:xfrm>
        </p:spPr>
        <p:txBody>
          <a:bodyPr anchor="t">
            <a:noAutofit/>
          </a:bodyPr>
          <a:lstStyle>
            <a:lvl1pPr>
              <a:defRPr sz="8000"/>
            </a:lvl1pPr>
          </a:lstStyle>
          <a:p>
            <a:r>
              <a:rPr lang="en-GB" dirty="0" smtClean="0"/>
              <a:t>Click to edit Master title style</a:t>
            </a:r>
            <a:endParaRPr lang="en-US" dirty="0"/>
          </a:p>
        </p:txBody>
      </p:sp>
      <p:sp>
        <p:nvSpPr>
          <p:cNvPr id="20"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rgbClr val="00ADC6"/>
                </a:solidFill>
              </a:defRPr>
            </a:lvl1pPr>
          </a:lstStyle>
          <a:p>
            <a:pPr lvl="0"/>
            <a:r>
              <a:rPr lang="en-US" dirty="0" smtClean="0"/>
              <a:t>Sub heading</a:t>
            </a:r>
            <a:endParaRPr lang="en-US" dirty="0"/>
          </a:p>
        </p:txBody>
      </p:sp>
      <p:sp>
        <p:nvSpPr>
          <p:cNvPr id="21" name="Rectangle 20"/>
          <p:cNvSpPr/>
          <p:nvPr userDrawn="1"/>
        </p:nvSpPr>
        <p:spPr>
          <a:xfrm>
            <a:off x="457200" y="6459741"/>
            <a:ext cx="1819905"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auto">
              <a:spcBef>
                <a:spcPts val="0"/>
              </a:spcBef>
              <a:spcAft>
                <a:spcPts val="0"/>
              </a:spcAft>
            </a:pPr>
            <a:endParaRPr lang="en-US">
              <a:solidFill>
                <a:srgbClr val="000000"/>
              </a:solidFill>
            </a:endParaRPr>
          </a:p>
        </p:txBody>
      </p:sp>
      <p:sp>
        <p:nvSpPr>
          <p:cNvPr id="7"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8077" y="5517237"/>
            <a:ext cx="1222923" cy="956325"/>
          </a:xfrm>
          <a:prstGeom prst="rect">
            <a:avLst/>
          </a:prstGeom>
        </p:spPr>
      </p:pic>
    </p:spTree>
    <p:extLst>
      <p:ext uri="{BB962C8B-B14F-4D97-AF65-F5344CB8AC3E}">
        <p14:creationId xmlns:p14="http://schemas.microsoft.com/office/powerpoint/2010/main" val="287423585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5"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chemeClr val="bg1"/>
                </a:solidFill>
              </a:defRPr>
            </a:lvl1pPr>
          </a:lstStyle>
          <a:p>
            <a:pPr lvl="0"/>
            <a:r>
              <a:rPr lang="en-US" dirty="0" smtClean="0"/>
              <a:t>Sub heading</a:t>
            </a:r>
            <a:endParaRPr lang="en-US" dirty="0"/>
          </a:p>
        </p:txBody>
      </p:sp>
      <p:sp>
        <p:nvSpPr>
          <p:cNvPr id="18" name="Title 1"/>
          <p:cNvSpPr>
            <a:spLocks noGrp="1"/>
          </p:cNvSpPr>
          <p:nvPr>
            <p:ph type="title"/>
          </p:nvPr>
        </p:nvSpPr>
        <p:spPr>
          <a:xfrm>
            <a:off x="474826" y="1402939"/>
            <a:ext cx="8286174" cy="3622520"/>
          </a:xfrm>
        </p:spPr>
        <p:txBody>
          <a:bodyPr anchor="t">
            <a:noAutofit/>
          </a:bodyPr>
          <a:lstStyle>
            <a:lvl1pPr>
              <a:defRPr sz="8000">
                <a:solidFill>
                  <a:schemeClr val="bg1"/>
                </a:solidFill>
              </a:defRPr>
            </a:lvl1pPr>
          </a:lstStyle>
          <a:p>
            <a:r>
              <a:rPr lang="en-GB" dirty="0" smtClean="0"/>
              <a:t>Click to edit Master title style</a:t>
            </a:r>
            <a:endParaRPr lang="en-US" dirty="0"/>
          </a:p>
        </p:txBody>
      </p:sp>
      <p:sp>
        <p:nvSpPr>
          <p:cNvPr id="19" name="Date Placeholder 3"/>
          <p:cNvSpPr txBox="1">
            <a:spLocks/>
          </p:cNvSpPr>
          <p:nvPr userDrawn="1"/>
        </p:nvSpPr>
        <p:spPr>
          <a:xfrm>
            <a:off x="457200" y="5985384"/>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dirty="0">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38077" y="5517237"/>
            <a:ext cx="1222923" cy="956325"/>
          </a:xfrm>
          <a:prstGeom prst="rect">
            <a:avLst/>
          </a:prstGeom>
        </p:spPr>
      </p:pic>
      <p:sp>
        <p:nvSpPr>
          <p:cNvPr id="10"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chemeClr val="bg1"/>
                </a:solidFill>
              </a:defRPr>
            </a:lvl1pPr>
          </a:lstStyle>
          <a:p>
            <a:pPr lvl="0"/>
            <a:r>
              <a:rPr lang="en-US" dirty="0" smtClean="0"/>
              <a:t>Insert date</a:t>
            </a:r>
            <a:endParaRPr lang="en-US" dirty="0"/>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43032" y="288437"/>
            <a:ext cx="1110549" cy="878400"/>
          </a:xfrm>
          <a:prstGeom prst="rect">
            <a:avLst/>
          </a:prstGeom>
        </p:spPr>
      </p:pic>
    </p:spTree>
    <p:extLst>
      <p:ext uri="{BB962C8B-B14F-4D97-AF65-F5344CB8AC3E}">
        <p14:creationId xmlns:p14="http://schemas.microsoft.com/office/powerpoint/2010/main" val="414889019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4"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pPr fontAlgn="auto">
              <a:spcAft>
                <a:spcPts val="0"/>
              </a:spcAft>
            </a:pPr>
            <a:endParaRPr dirty="0">
              <a:solidFill>
                <a:srgbClr val="005EB8"/>
              </a:solidFill>
            </a:endParaRPr>
          </a:p>
        </p:txBody>
      </p:sp>
      <p:sp>
        <p:nvSpPr>
          <p:cNvPr id="7" name="Content Placeholder 19"/>
          <p:cNvSpPr>
            <a:spLocks noGrp="1"/>
          </p:cNvSpPr>
          <p:nvPr>
            <p:ph sz="quarter" idx="11" hasCustomPrompt="1"/>
          </p:nvPr>
        </p:nvSpPr>
        <p:spPr>
          <a:xfrm>
            <a:off x="5382762" y="3641305"/>
            <a:ext cx="3383340" cy="991523"/>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8" name="Title 1"/>
          <p:cNvSpPr>
            <a:spLocks noGrp="1"/>
          </p:cNvSpPr>
          <p:nvPr>
            <p:ph type="title"/>
          </p:nvPr>
        </p:nvSpPr>
        <p:spPr>
          <a:xfrm>
            <a:off x="5382764" y="1463660"/>
            <a:ext cx="3535738" cy="2160734"/>
          </a:xfrm>
        </p:spPr>
        <p:txBody>
          <a:bodyPr anchor="t">
            <a:noAutofit/>
          </a:bodyPr>
          <a:lstStyle>
            <a:lvl1pPr>
              <a:defRPr sz="4800"/>
            </a:lvl1pPr>
          </a:lstStyle>
          <a:p>
            <a:r>
              <a:rPr lang="en-GB" dirty="0" smtClean="0"/>
              <a:t>Click to edit Master 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131878643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4"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pPr fontAlgn="auto">
              <a:spcAft>
                <a:spcPts val="0"/>
              </a:spcAft>
            </a:pPr>
            <a:endParaRPr dirty="0">
              <a:solidFill>
                <a:srgbClr val="005EB8"/>
              </a:solidFill>
            </a:endParaRPr>
          </a:p>
        </p:txBody>
      </p:sp>
      <p:sp>
        <p:nvSpPr>
          <p:cNvPr id="7" name="Content Placeholder 19"/>
          <p:cNvSpPr>
            <a:spLocks noGrp="1"/>
          </p:cNvSpPr>
          <p:nvPr>
            <p:ph sz="quarter" idx="11" hasCustomPrompt="1"/>
          </p:nvPr>
        </p:nvSpPr>
        <p:spPr>
          <a:xfrm>
            <a:off x="5777803" y="4585850"/>
            <a:ext cx="3257412" cy="991523"/>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8" name="Title 1"/>
          <p:cNvSpPr>
            <a:spLocks noGrp="1"/>
          </p:cNvSpPr>
          <p:nvPr>
            <p:ph type="title"/>
          </p:nvPr>
        </p:nvSpPr>
        <p:spPr>
          <a:xfrm>
            <a:off x="5777802" y="1463660"/>
            <a:ext cx="3396587" cy="3007856"/>
          </a:xfrm>
        </p:spPr>
        <p:txBody>
          <a:bodyPr anchor="t">
            <a:noAutofit/>
          </a:bodyPr>
          <a:lstStyle>
            <a:lvl1pPr>
              <a:defRPr sz="4800"/>
            </a:lvl1pPr>
          </a:lstStyle>
          <a:p>
            <a:r>
              <a:rPr lang="en-GB" dirty="0" smtClean="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6439681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pic>
        <p:nvPicPr>
          <p:cNvPr id="5" name="Picture 4" title="black and white close up image of young lad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457202" y="467945"/>
            <a:ext cx="3746684" cy="2160734"/>
          </a:xfrm>
        </p:spPr>
        <p:txBody>
          <a:bodyPr anchor="t">
            <a:noAutofit/>
          </a:bodyPr>
          <a:lstStyle>
            <a:lvl1pPr>
              <a:defRPr sz="4800"/>
            </a:lvl1pPr>
          </a:lstStyle>
          <a:p>
            <a:r>
              <a:rPr lang="en-GB" dirty="0" smtClean="0"/>
              <a:t>Click to edit Master title style</a:t>
            </a:r>
            <a:endParaRPr lang="en-US" dirty="0"/>
          </a:p>
        </p:txBody>
      </p:sp>
      <p:sp>
        <p:nvSpPr>
          <p:cNvPr id="8" name="Content Placeholder 19"/>
          <p:cNvSpPr>
            <a:spLocks noGrp="1"/>
          </p:cNvSpPr>
          <p:nvPr>
            <p:ph sz="quarter" idx="11" hasCustomPrompt="1"/>
          </p:nvPr>
        </p:nvSpPr>
        <p:spPr>
          <a:xfrm>
            <a:off x="457200" y="2812808"/>
            <a:ext cx="3675271" cy="901385"/>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sp>
        <p:nvSpPr>
          <p:cNvPr id="11"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418235203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title="black and white close-up image of male toddler/young bo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457202" y="2480567"/>
            <a:ext cx="3746684" cy="2160734"/>
          </a:xfrm>
        </p:spPr>
        <p:txBody>
          <a:bodyPr anchor="t">
            <a:noAutofit/>
          </a:bodyPr>
          <a:lstStyle>
            <a:lvl1pPr>
              <a:defRPr sz="48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sp>
        <p:nvSpPr>
          <p:cNvPr id="8"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43043711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4"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pPr fontAlgn="auto">
              <a:spcAft>
                <a:spcPts val="0"/>
              </a:spcAft>
            </a:pPr>
            <a:endParaRPr dirty="0">
              <a:solidFill>
                <a:srgbClr val="005EB8"/>
              </a:solidFill>
            </a:endParaRPr>
          </a:p>
        </p:txBody>
      </p:sp>
      <p:sp>
        <p:nvSpPr>
          <p:cNvPr id="7" name="Content Placeholder 19"/>
          <p:cNvSpPr>
            <a:spLocks noGrp="1"/>
          </p:cNvSpPr>
          <p:nvPr>
            <p:ph sz="quarter" idx="11" hasCustomPrompt="1"/>
          </p:nvPr>
        </p:nvSpPr>
        <p:spPr>
          <a:xfrm>
            <a:off x="5382762" y="3641305"/>
            <a:ext cx="3383340" cy="991523"/>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8" name="Title 1"/>
          <p:cNvSpPr>
            <a:spLocks noGrp="1"/>
          </p:cNvSpPr>
          <p:nvPr>
            <p:ph type="title"/>
          </p:nvPr>
        </p:nvSpPr>
        <p:spPr>
          <a:xfrm>
            <a:off x="5382764" y="1463660"/>
            <a:ext cx="3535738" cy="2160734"/>
          </a:xfrm>
        </p:spPr>
        <p:txBody>
          <a:bodyPr anchor="t">
            <a:noAutofit/>
          </a:bodyPr>
          <a:lstStyle>
            <a:lvl1pPr>
              <a:defRPr sz="4800"/>
            </a:lvl1pPr>
          </a:lstStyle>
          <a:p>
            <a:r>
              <a:rPr lang="en-GB" dirty="0" smtClean="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119638954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0" name="Picture 9" title="black and white close-up image of female nurs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457202" y="2480567"/>
            <a:ext cx="3746684" cy="2160734"/>
          </a:xfrm>
        </p:spPr>
        <p:txBody>
          <a:bodyPr anchor="t">
            <a:noAutofit/>
          </a:bodyPr>
          <a:lstStyle>
            <a:lvl1pPr>
              <a:defRPr sz="48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sp>
        <p:nvSpPr>
          <p:cNvPr id="8"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45260162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3"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p:cNvSpPr>
            <a:spLocks noGrp="1"/>
          </p:cNvSpPr>
          <p:nvPr>
            <p:ph type="title"/>
          </p:nvPr>
        </p:nvSpPr>
        <p:spPr>
          <a:xfrm>
            <a:off x="5230364" y="1311260"/>
            <a:ext cx="3535738" cy="2160734"/>
          </a:xfrm>
        </p:spPr>
        <p:txBody>
          <a:bodyPr anchor="t">
            <a:noAutofit/>
          </a:bodyPr>
          <a:lstStyle>
            <a:lvl1pPr>
              <a:defRPr sz="4800"/>
            </a:lvl1pPr>
          </a:lstStyle>
          <a:p>
            <a:r>
              <a:rPr lang="en-GB" dirty="0" smtClean="0"/>
              <a:t>Click to edit Master title style</a:t>
            </a:r>
            <a:endParaRPr lang="en-US" dirty="0"/>
          </a:p>
        </p:txBody>
      </p:sp>
      <p:sp>
        <p:nvSpPr>
          <p:cNvPr id="12" name="Content Placeholder 19"/>
          <p:cNvSpPr>
            <a:spLocks noGrp="1"/>
          </p:cNvSpPr>
          <p:nvPr>
            <p:ph sz="quarter" idx="11" hasCustomPrompt="1"/>
          </p:nvPr>
        </p:nvSpPr>
        <p:spPr>
          <a:xfrm>
            <a:off x="5230364" y="3641305"/>
            <a:ext cx="3535738" cy="991523"/>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14" name="Content Placeholder 19"/>
          <p:cNvSpPr>
            <a:spLocks noGrp="1"/>
          </p:cNvSpPr>
          <p:nvPr>
            <p:ph sz="quarter" idx="12" hasCustomPrompt="1"/>
          </p:nvPr>
        </p:nvSpPr>
        <p:spPr>
          <a:xfrm>
            <a:off x="5230365" y="4632828"/>
            <a:ext cx="3535738" cy="361031"/>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007399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txBox="1">
            <a:spLocks/>
          </p:cNvSpPr>
          <p:nvPr userDrawn="1"/>
        </p:nvSpPr>
        <p:spPr>
          <a:xfrm>
            <a:off x="457200" y="981075"/>
            <a:ext cx="8229600" cy="647700"/>
          </a:xfrm>
          <a:prstGeom prst="rect">
            <a:avLst/>
          </a:prstGeom>
        </p:spPr>
        <p:txBody>
          <a:bodyPr/>
          <a:lstStyle>
            <a:lvl1pPr algn="l">
              <a:defRPr sz="3600" b="1">
                <a:solidFill>
                  <a:srgbClr val="00395A"/>
                </a:solidFill>
              </a:defRPr>
            </a:lvl1pPr>
          </a:lstStyle>
          <a:p>
            <a:pPr eaLnBrk="0" hangingPunct="0">
              <a:defRPr/>
            </a:pPr>
            <a:r>
              <a:rPr lang="en-US" dirty="0" smtClean="0">
                <a:latin typeface="+mj-lt"/>
                <a:ea typeface="+mj-ea"/>
                <a:cs typeface="+mj-cs"/>
              </a:rPr>
              <a:t>Click to edit Master title style</a:t>
            </a:r>
            <a:endParaRPr lang="en-GB" dirty="0">
              <a:latin typeface="+mj-lt"/>
              <a:ea typeface="+mj-ea"/>
              <a:cs typeface="+mj-c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2" name="Picture 11" title="black and white image of health professional in scrub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5230364" y="1692260"/>
            <a:ext cx="3535738" cy="2160734"/>
          </a:xfrm>
        </p:spPr>
        <p:txBody>
          <a:bodyPr anchor="t">
            <a:noAutofit/>
          </a:bodyPr>
          <a:lstStyle>
            <a:lvl1pPr>
              <a:defRPr sz="4800"/>
            </a:lvl1pPr>
          </a:lstStyle>
          <a:p>
            <a:r>
              <a:rPr lang="en-GB" dirty="0" smtClean="0"/>
              <a:t>Click to edit Master title style</a:t>
            </a:r>
            <a:endParaRPr lang="en-US" dirty="0"/>
          </a:p>
        </p:txBody>
      </p:sp>
      <p:sp>
        <p:nvSpPr>
          <p:cNvPr id="9" name="Content Placeholder 19"/>
          <p:cNvSpPr>
            <a:spLocks noGrp="1"/>
          </p:cNvSpPr>
          <p:nvPr>
            <p:ph sz="quarter" idx="11" hasCustomPrompt="1"/>
          </p:nvPr>
        </p:nvSpPr>
        <p:spPr>
          <a:xfrm>
            <a:off x="5230362" y="4002337"/>
            <a:ext cx="3535739" cy="991523"/>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11" name="Content Placeholder 19"/>
          <p:cNvSpPr>
            <a:spLocks noGrp="1"/>
          </p:cNvSpPr>
          <p:nvPr>
            <p:ph sz="quarter" idx="12" hasCustomPrompt="1"/>
          </p:nvPr>
        </p:nvSpPr>
        <p:spPr>
          <a:xfrm>
            <a:off x="5230363" y="4993860"/>
            <a:ext cx="3535739" cy="361031"/>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51055974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3" title="black and white image close-up image of fe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5389109" y="1268928"/>
            <a:ext cx="3535738" cy="2160734"/>
          </a:xfrm>
        </p:spPr>
        <p:txBody>
          <a:bodyPr anchor="t">
            <a:noAutofit/>
          </a:bodyPr>
          <a:lstStyle>
            <a:lvl1pPr>
              <a:defRPr sz="48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5390838" y="3429662"/>
            <a:ext cx="3504791" cy="927403"/>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7" name="Content Placeholder 19"/>
          <p:cNvSpPr>
            <a:spLocks noGrp="1"/>
          </p:cNvSpPr>
          <p:nvPr>
            <p:ph sz="quarter" idx="12" hasCustomPrompt="1"/>
          </p:nvPr>
        </p:nvSpPr>
        <p:spPr>
          <a:xfrm>
            <a:off x="5390839" y="4357065"/>
            <a:ext cx="3504789" cy="361031"/>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6723915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title="black and white image close-up image of female and a bab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Content Placeholder 19"/>
          <p:cNvSpPr>
            <a:spLocks noGrp="1"/>
          </p:cNvSpPr>
          <p:nvPr>
            <p:ph sz="quarter" idx="11" hasCustomPrompt="1"/>
          </p:nvPr>
        </p:nvSpPr>
        <p:spPr>
          <a:xfrm>
            <a:off x="5171102" y="3407829"/>
            <a:ext cx="3535738" cy="566723"/>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7" name="Content Placeholder 19"/>
          <p:cNvSpPr>
            <a:spLocks noGrp="1"/>
          </p:cNvSpPr>
          <p:nvPr>
            <p:ph sz="quarter" idx="12" hasCustomPrompt="1"/>
          </p:nvPr>
        </p:nvSpPr>
        <p:spPr>
          <a:xfrm>
            <a:off x="5171103" y="3974551"/>
            <a:ext cx="3383340" cy="329507"/>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sp>
        <p:nvSpPr>
          <p:cNvPr id="9" name="Title 1"/>
          <p:cNvSpPr>
            <a:spLocks noGrp="1"/>
          </p:cNvSpPr>
          <p:nvPr>
            <p:ph type="title"/>
          </p:nvPr>
        </p:nvSpPr>
        <p:spPr>
          <a:xfrm>
            <a:off x="5171102" y="1247095"/>
            <a:ext cx="3535738" cy="2160734"/>
          </a:xfrm>
        </p:spPr>
        <p:txBody>
          <a:bodyPr anchor="t">
            <a:noAutofit/>
          </a:bodyPr>
          <a:lstStyle>
            <a:lvl1pPr>
              <a:defRPr sz="4800"/>
            </a:lvl1pPr>
          </a:lstStyle>
          <a:p>
            <a:r>
              <a:rPr lang="en-GB" dirty="0" smtClean="0"/>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0691928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0912" y="5487584"/>
            <a:ext cx="918569" cy="1003622"/>
          </a:xfrm>
          <a:prstGeom prst="rect">
            <a:avLst/>
          </a:prstGeom>
        </p:spPr>
      </p:pic>
      <p:sp>
        <p:nvSpPr>
          <p:cNvPr id="8" name="Content Placeholder 19"/>
          <p:cNvSpPr>
            <a:spLocks noGrp="1"/>
          </p:cNvSpPr>
          <p:nvPr>
            <p:ph sz="quarter" idx="10" hasCustomPrompt="1"/>
          </p:nvPr>
        </p:nvSpPr>
        <p:spPr>
          <a:xfrm>
            <a:off x="609600" y="4413336"/>
            <a:ext cx="6812020" cy="514019"/>
          </a:xfrm>
        </p:spPr>
        <p:txBody>
          <a:bodyPr>
            <a:normAutofit/>
          </a:bodyPr>
          <a:lstStyle>
            <a:lvl1pPr marL="0" indent="0">
              <a:buFontTx/>
              <a:buNone/>
              <a:defRPr sz="1800">
                <a:solidFill>
                  <a:schemeClr val="bg1"/>
                </a:solidFill>
              </a:defRPr>
            </a:lvl1pPr>
          </a:lstStyle>
          <a:p>
            <a:pPr lvl="0"/>
            <a:r>
              <a:rPr lang="en-US" dirty="0" smtClean="0"/>
              <a:t>Name Surname</a:t>
            </a:r>
            <a:endParaRPr lang="en-US" dirty="0"/>
          </a:p>
        </p:txBody>
      </p:sp>
      <p:sp>
        <p:nvSpPr>
          <p:cNvPr id="12" name="Content Placeholder 19"/>
          <p:cNvSpPr>
            <a:spLocks noGrp="1"/>
          </p:cNvSpPr>
          <p:nvPr>
            <p:ph sz="quarter" idx="11" hasCustomPrompt="1"/>
          </p:nvPr>
        </p:nvSpPr>
        <p:spPr>
          <a:xfrm>
            <a:off x="609600" y="1837997"/>
            <a:ext cx="7111312" cy="2446873"/>
          </a:xfrm>
        </p:spPr>
        <p:txBody>
          <a:bodyPr>
            <a:normAutofit/>
          </a:bodyPr>
          <a:lstStyle>
            <a:lvl1pPr marL="0" indent="0">
              <a:buFontTx/>
              <a:buNone/>
              <a:defRPr sz="3600">
                <a:solidFill>
                  <a:schemeClr val="bg1"/>
                </a:solidFill>
                <a:latin typeface="Arial"/>
                <a:cs typeface="Arial"/>
              </a:defRPr>
            </a:lvl1pPr>
          </a:lstStyle>
          <a:p>
            <a:r>
              <a:rPr lang="en-GB" sz="3600" b="0" dirty="0" smtClean="0">
                <a:solidFill>
                  <a:schemeClr val="bg1"/>
                </a:solidFill>
                <a:latin typeface="+mn-lt"/>
                <a:cs typeface="Arial"/>
              </a:rPr>
              <a:t>“You can use this slide to pull out a quote. Use point size 36.”</a:t>
            </a:r>
            <a:endParaRPr lang="en-US" sz="3600" b="0" dirty="0">
              <a:solidFill>
                <a:schemeClr val="bg1"/>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3032" y="288437"/>
            <a:ext cx="1110549" cy="878400"/>
          </a:xfrm>
          <a:prstGeom prst="rect">
            <a:avLst/>
          </a:prstGeom>
        </p:spPr>
      </p:pic>
    </p:spTree>
    <p:extLst>
      <p:ext uri="{BB962C8B-B14F-4D97-AF65-F5344CB8AC3E}">
        <p14:creationId xmlns:p14="http://schemas.microsoft.com/office/powerpoint/2010/main" val="8862887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stretch>
            <a:fillRect/>
          </a:stretch>
        </p:blipFill>
        <p:spPr>
          <a:xfrm>
            <a:off x="-1091096" y="-1"/>
            <a:ext cx="10248349" cy="7686261"/>
          </a:xfrm>
          <a:prstGeom prst="rect">
            <a:avLst/>
          </a:prstGeom>
        </p:spPr>
      </p:pic>
      <p:sp>
        <p:nvSpPr>
          <p:cNvPr id="6" name="Title 1"/>
          <p:cNvSpPr>
            <a:spLocks noGrp="1"/>
          </p:cNvSpPr>
          <p:nvPr>
            <p:ph type="title"/>
          </p:nvPr>
        </p:nvSpPr>
        <p:spPr>
          <a:xfrm>
            <a:off x="457202" y="1692260"/>
            <a:ext cx="3535738" cy="2160734"/>
          </a:xfrm>
        </p:spPr>
        <p:txBody>
          <a:bodyPr anchor="t">
            <a:noAutofit/>
          </a:bodyPr>
          <a:lstStyle>
            <a:lvl1pPr>
              <a:defRPr sz="4800"/>
            </a:lvl1pPr>
          </a:lstStyle>
          <a:p>
            <a:r>
              <a:rPr lang="en-GB" dirty="0" smtClean="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7596739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title="black and white image close-up image of a young boy"/>
          <p:cNvPicPr>
            <a:picLocks noChangeAspect="1"/>
          </p:cNvPicPr>
          <p:nvPr userDrawn="1"/>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5230364" y="1692260"/>
            <a:ext cx="3535738" cy="2160734"/>
          </a:xfrm>
        </p:spPr>
        <p:txBody>
          <a:bodyPr anchor="t">
            <a:noAutofit/>
          </a:bodyPr>
          <a:lstStyle>
            <a:lvl1pPr>
              <a:defRPr sz="4800"/>
            </a:lvl1pPr>
          </a:lstStyle>
          <a:p>
            <a:r>
              <a:rPr lang="en-GB" dirty="0" smtClean="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3637616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Header 6">
    <p:spTree>
      <p:nvGrpSpPr>
        <p:cNvPr id="1" name=""/>
        <p:cNvGrpSpPr/>
        <p:nvPr/>
      </p:nvGrpSpPr>
      <p:grpSpPr>
        <a:xfrm>
          <a:off x="0" y="0"/>
          <a:ext cx="0" cy="0"/>
          <a:chOff x="0" y="0"/>
          <a:chExt cx="0" cy="0"/>
        </a:xfrm>
      </p:grpSpPr>
      <p:pic>
        <p:nvPicPr>
          <p:cNvPr id="4" name="Picture 3" title="black and white image close-up image of a young girl"/>
          <p:cNvPicPr>
            <a:picLocks noChangeAspect="1"/>
          </p:cNvPicPr>
          <p:nvPr userDrawn="1"/>
        </p:nvPicPr>
        <p:blipFill>
          <a:blip r:embed="rId2"/>
          <a:stretch>
            <a:fillRect/>
          </a:stretch>
        </p:blipFill>
        <p:spPr>
          <a:xfrm>
            <a:off x="0" y="0"/>
            <a:ext cx="9144000" cy="6858000"/>
          </a:xfrm>
          <a:prstGeom prst="rect">
            <a:avLst/>
          </a:prstGeom>
        </p:spPr>
      </p:pic>
      <p:sp>
        <p:nvSpPr>
          <p:cNvPr id="7" name="Title 1"/>
          <p:cNvSpPr>
            <a:spLocks noGrp="1"/>
          </p:cNvSpPr>
          <p:nvPr>
            <p:ph type="title"/>
          </p:nvPr>
        </p:nvSpPr>
        <p:spPr>
          <a:xfrm>
            <a:off x="5230364" y="1692260"/>
            <a:ext cx="3535738" cy="2160734"/>
          </a:xfrm>
        </p:spPr>
        <p:txBody>
          <a:bodyPr anchor="t">
            <a:noAutofit/>
          </a:bodyPr>
          <a:lstStyle>
            <a:lvl1pPr>
              <a:defRPr sz="4800"/>
            </a:lvl1pPr>
          </a:lstStyle>
          <a:p>
            <a:r>
              <a:rPr lang="en-GB" dirty="0" smtClean="0"/>
              <a:t>Click to edit Master 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18448138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Slide Number Placeholder 2"/>
          <p:cNvSpPr>
            <a:spLocks noGrp="1"/>
          </p:cNvSpPr>
          <p:nvPr>
            <p:ph type="sldNum" sz="quarter" idx="10"/>
          </p:nvPr>
        </p:nvSpPr>
        <p:spPr>
          <a:xfrm>
            <a:off x="6553200" y="6356350"/>
            <a:ext cx="2133600" cy="365125"/>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
        <p:nvSpPr>
          <p:cNvPr id="6" name="Title 1"/>
          <p:cNvSpPr>
            <a:spLocks noGrp="1"/>
          </p:cNvSpPr>
          <p:nvPr>
            <p:ph type="title"/>
          </p:nvPr>
        </p:nvSpPr>
        <p:spPr>
          <a:xfrm>
            <a:off x="457201" y="749912"/>
            <a:ext cx="7356815" cy="667725"/>
          </a:xfrm>
        </p:spPr>
        <p:txBody>
          <a:bodyPr/>
          <a:lstStyle/>
          <a:p>
            <a:r>
              <a:rPr lang="en-GB" smtClean="0"/>
              <a:t>Click to edit Master title style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8077" y="5517237"/>
            <a:ext cx="1222923" cy="956325"/>
          </a:xfrm>
          <a:prstGeom prst="rect">
            <a:avLst/>
          </a:prstGeom>
        </p:spPr>
      </p:pic>
    </p:spTree>
    <p:extLst>
      <p:ext uri="{BB962C8B-B14F-4D97-AF65-F5344CB8AC3E}">
        <p14:creationId xmlns:p14="http://schemas.microsoft.com/office/powerpoint/2010/main" val="361977528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solidFill>
                  <a:srgbClr val="005EB8"/>
                </a:solidFill>
              </a:rPr>
              <a:pPr/>
              <a:t>‹#›</a:t>
            </a:fld>
            <a:endParaRPr lang="en-US" dirty="0">
              <a:solidFill>
                <a:srgbClr val="005EB8"/>
              </a:solidFill>
            </a:endParaRPr>
          </a:p>
        </p:txBody>
      </p:sp>
      <p:sp>
        <p:nvSpPr>
          <p:cNvPr id="4" name="Content Placeholder 2"/>
          <p:cNvSpPr>
            <a:spLocks noGrp="1"/>
          </p:cNvSpPr>
          <p:nvPr>
            <p:ph idx="1"/>
          </p:nvPr>
        </p:nvSpPr>
        <p:spPr>
          <a:xfrm>
            <a:off x="457200" y="1680295"/>
            <a:ext cx="7841707" cy="3950736"/>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2078316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l">
              <a:defRPr sz="4200" b="1">
                <a:solidFill>
                  <a:schemeClr val="tx1">
                    <a:lumMod val="75000"/>
                    <a:lumOff val="25000"/>
                  </a:schemeClr>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7088832" cy="1752600"/>
          </a:xfrm>
        </p:spPr>
        <p:txBody>
          <a:bodyPr/>
          <a:lstStyle>
            <a:lvl1pPr marL="0" indent="0" algn="r">
              <a:buNone/>
              <a:defRPr>
                <a:solidFill>
                  <a:srgbClr val="0070C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D3DB92EB-398F-47F4-83F1-A843100A75FA}" type="datetimeFigureOut">
              <a:rPr lang="en-GB" smtClean="0">
                <a:solidFill>
                  <a:prstClr val="black">
                    <a:tint val="75000"/>
                  </a:prstClr>
                </a:solidFill>
              </a:rPr>
              <a:pPr/>
              <a:t>09/09/2017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D00B0E8-4E7C-4468-88EE-29F43991828F}" type="slidenum">
              <a:rPr lang="en-GB" smtClean="0">
                <a:solidFill>
                  <a:prstClr val="black">
                    <a:tint val="75000"/>
                  </a:prstClr>
                </a:solidFill>
              </a:rPr>
              <a:pPr/>
              <a:t>‹#›</a:t>
            </a:fld>
            <a:endParaRPr lang="en-GB">
              <a:solidFill>
                <a:prstClr val="black">
                  <a:tint val="75000"/>
                </a:prstClr>
              </a:solidFill>
            </a:endParaRPr>
          </a:p>
        </p:txBody>
      </p:sp>
      <p:sp>
        <p:nvSpPr>
          <p:cNvPr id="7" name="Freeform 6"/>
          <p:cNvSpPr>
            <a:spLocks noEditPoints="1"/>
          </p:cNvSpPr>
          <p:nvPr userDrawn="1"/>
        </p:nvSpPr>
        <p:spPr bwMode="auto">
          <a:xfrm>
            <a:off x="0" y="-1"/>
            <a:ext cx="9144000" cy="6863379"/>
          </a:xfrm>
          <a:custGeom>
            <a:avLst/>
            <a:gdLst/>
            <a:ahLst/>
            <a:cxnLst>
              <a:cxn ang="0">
                <a:pos x="852" y="0"/>
              </a:cxn>
              <a:cxn ang="0">
                <a:pos x="552" y="0"/>
              </a:cxn>
              <a:cxn ang="0">
                <a:pos x="246" y="0"/>
              </a:cxn>
              <a:cxn ang="0">
                <a:pos x="84" y="0"/>
              </a:cxn>
              <a:cxn ang="0">
                <a:pos x="18" y="0"/>
              </a:cxn>
              <a:cxn ang="0">
                <a:pos x="0" y="0"/>
              </a:cxn>
              <a:cxn ang="0">
                <a:pos x="0" y="384"/>
              </a:cxn>
              <a:cxn ang="0">
                <a:pos x="0" y="696"/>
              </a:cxn>
              <a:cxn ang="0">
                <a:pos x="0" y="936"/>
              </a:cxn>
              <a:cxn ang="0">
                <a:pos x="0" y="1128"/>
              </a:cxn>
              <a:cxn ang="0">
                <a:pos x="0" y="1302"/>
              </a:cxn>
              <a:cxn ang="0">
                <a:pos x="0" y="1440"/>
              </a:cxn>
              <a:cxn ang="0">
                <a:pos x="0" y="1488"/>
              </a:cxn>
              <a:cxn ang="0">
                <a:pos x="264" y="1086"/>
              </a:cxn>
              <a:cxn ang="0">
                <a:pos x="780" y="282"/>
              </a:cxn>
              <a:cxn ang="0">
                <a:pos x="1032" y="0"/>
              </a:cxn>
              <a:cxn ang="0">
                <a:pos x="3924" y="3828"/>
              </a:cxn>
              <a:cxn ang="0">
                <a:pos x="4236" y="3828"/>
              </a:cxn>
              <a:cxn ang="0">
                <a:pos x="4482" y="3828"/>
              </a:cxn>
              <a:cxn ang="0">
                <a:pos x="4680" y="3828"/>
              </a:cxn>
              <a:cxn ang="0">
                <a:pos x="4938" y="3828"/>
              </a:cxn>
              <a:cxn ang="0">
                <a:pos x="5064" y="3828"/>
              </a:cxn>
              <a:cxn ang="0">
                <a:pos x="5100" y="3828"/>
              </a:cxn>
              <a:cxn ang="0">
                <a:pos x="5100" y="3222"/>
              </a:cxn>
              <a:cxn ang="0">
                <a:pos x="5100" y="2454"/>
              </a:cxn>
              <a:cxn ang="0">
                <a:pos x="5100" y="1836"/>
              </a:cxn>
              <a:cxn ang="0">
                <a:pos x="5100" y="1350"/>
              </a:cxn>
              <a:cxn ang="0">
                <a:pos x="5100" y="996"/>
              </a:cxn>
              <a:cxn ang="0">
                <a:pos x="5100" y="738"/>
              </a:cxn>
              <a:cxn ang="0">
                <a:pos x="5100" y="558"/>
              </a:cxn>
              <a:cxn ang="0">
                <a:pos x="5100" y="456"/>
              </a:cxn>
              <a:cxn ang="0">
                <a:pos x="5100" y="384"/>
              </a:cxn>
              <a:cxn ang="0">
                <a:pos x="4968" y="216"/>
              </a:cxn>
              <a:cxn ang="0">
                <a:pos x="4686" y="0"/>
              </a:cxn>
              <a:cxn ang="0">
                <a:pos x="4338" y="0"/>
              </a:cxn>
              <a:cxn ang="0">
                <a:pos x="4062" y="0"/>
              </a:cxn>
              <a:cxn ang="0">
                <a:pos x="3918" y="0"/>
              </a:cxn>
              <a:cxn ang="0">
                <a:pos x="3852" y="0"/>
              </a:cxn>
              <a:cxn ang="0">
                <a:pos x="3834" y="0"/>
              </a:cxn>
              <a:cxn ang="0">
                <a:pos x="4134" y="240"/>
              </a:cxn>
              <a:cxn ang="0">
                <a:pos x="4488" y="690"/>
              </a:cxn>
              <a:cxn ang="0">
                <a:pos x="4734" y="1296"/>
              </a:cxn>
              <a:cxn ang="0">
                <a:pos x="4794" y="1956"/>
              </a:cxn>
              <a:cxn ang="0">
                <a:pos x="4692" y="2568"/>
              </a:cxn>
              <a:cxn ang="0">
                <a:pos x="4440" y="3144"/>
              </a:cxn>
              <a:cxn ang="0">
                <a:pos x="4110" y="3576"/>
              </a:cxn>
              <a:cxn ang="0">
                <a:pos x="3810" y="3828"/>
              </a:cxn>
            </a:cxnLst>
            <a:rect l="0" t="0" r="r" b="b"/>
            <a:pathLst>
              <a:path w="5100" h="3828">
                <a:moveTo>
                  <a:pt x="1032" y="0"/>
                </a:moveTo>
                <a:lnTo>
                  <a:pt x="936" y="0"/>
                </a:lnTo>
                <a:lnTo>
                  <a:pt x="852" y="0"/>
                </a:lnTo>
                <a:lnTo>
                  <a:pt x="762" y="0"/>
                </a:lnTo>
                <a:lnTo>
                  <a:pt x="690" y="0"/>
                </a:lnTo>
                <a:lnTo>
                  <a:pt x="552" y="0"/>
                </a:lnTo>
                <a:lnTo>
                  <a:pt x="432" y="0"/>
                </a:lnTo>
                <a:lnTo>
                  <a:pt x="336" y="0"/>
                </a:lnTo>
                <a:lnTo>
                  <a:pt x="246" y="0"/>
                </a:lnTo>
                <a:lnTo>
                  <a:pt x="186" y="0"/>
                </a:lnTo>
                <a:lnTo>
                  <a:pt x="126" y="0"/>
                </a:lnTo>
                <a:lnTo>
                  <a:pt x="84" y="0"/>
                </a:lnTo>
                <a:lnTo>
                  <a:pt x="54" y="0"/>
                </a:lnTo>
                <a:lnTo>
                  <a:pt x="30" y="0"/>
                </a:lnTo>
                <a:lnTo>
                  <a:pt x="18" y="0"/>
                </a:lnTo>
                <a:lnTo>
                  <a:pt x="6" y="0"/>
                </a:lnTo>
                <a:lnTo>
                  <a:pt x="0" y="0"/>
                </a:lnTo>
                <a:lnTo>
                  <a:pt x="0" y="0"/>
                </a:lnTo>
                <a:lnTo>
                  <a:pt x="0" y="138"/>
                </a:lnTo>
                <a:lnTo>
                  <a:pt x="0" y="264"/>
                </a:lnTo>
                <a:lnTo>
                  <a:pt x="0" y="384"/>
                </a:lnTo>
                <a:lnTo>
                  <a:pt x="0" y="492"/>
                </a:lnTo>
                <a:lnTo>
                  <a:pt x="0" y="600"/>
                </a:lnTo>
                <a:lnTo>
                  <a:pt x="0" y="696"/>
                </a:lnTo>
                <a:lnTo>
                  <a:pt x="0" y="786"/>
                </a:lnTo>
                <a:lnTo>
                  <a:pt x="0" y="864"/>
                </a:lnTo>
                <a:lnTo>
                  <a:pt x="0" y="936"/>
                </a:lnTo>
                <a:lnTo>
                  <a:pt x="0" y="1008"/>
                </a:lnTo>
                <a:lnTo>
                  <a:pt x="0" y="1068"/>
                </a:lnTo>
                <a:lnTo>
                  <a:pt x="0" y="1128"/>
                </a:lnTo>
                <a:lnTo>
                  <a:pt x="0" y="1176"/>
                </a:lnTo>
                <a:lnTo>
                  <a:pt x="0" y="1224"/>
                </a:lnTo>
                <a:lnTo>
                  <a:pt x="0" y="1302"/>
                </a:lnTo>
                <a:lnTo>
                  <a:pt x="0" y="1368"/>
                </a:lnTo>
                <a:lnTo>
                  <a:pt x="0" y="1410"/>
                </a:lnTo>
                <a:lnTo>
                  <a:pt x="0" y="1440"/>
                </a:lnTo>
                <a:lnTo>
                  <a:pt x="0" y="1470"/>
                </a:lnTo>
                <a:lnTo>
                  <a:pt x="0" y="1482"/>
                </a:lnTo>
                <a:lnTo>
                  <a:pt x="0" y="1488"/>
                </a:lnTo>
                <a:lnTo>
                  <a:pt x="0" y="1488"/>
                </a:lnTo>
                <a:lnTo>
                  <a:pt x="138" y="1296"/>
                </a:lnTo>
                <a:lnTo>
                  <a:pt x="264" y="1086"/>
                </a:lnTo>
                <a:lnTo>
                  <a:pt x="522" y="678"/>
                </a:lnTo>
                <a:lnTo>
                  <a:pt x="690" y="414"/>
                </a:lnTo>
                <a:lnTo>
                  <a:pt x="780" y="282"/>
                </a:lnTo>
                <a:lnTo>
                  <a:pt x="876" y="156"/>
                </a:lnTo>
                <a:lnTo>
                  <a:pt x="948" y="78"/>
                </a:lnTo>
                <a:lnTo>
                  <a:pt x="1032" y="0"/>
                </a:lnTo>
                <a:lnTo>
                  <a:pt x="1032" y="0"/>
                </a:lnTo>
                <a:close/>
                <a:moveTo>
                  <a:pt x="3810" y="3828"/>
                </a:moveTo>
                <a:lnTo>
                  <a:pt x="3924" y="3828"/>
                </a:lnTo>
                <a:lnTo>
                  <a:pt x="4038" y="3828"/>
                </a:lnTo>
                <a:lnTo>
                  <a:pt x="4140" y="3828"/>
                </a:lnTo>
                <a:lnTo>
                  <a:pt x="4236" y="3828"/>
                </a:lnTo>
                <a:lnTo>
                  <a:pt x="4326" y="3828"/>
                </a:lnTo>
                <a:lnTo>
                  <a:pt x="4410" y="3828"/>
                </a:lnTo>
                <a:lnTo>
                  <a:pt x="4482" y="3828"/>
                </a:lnTo>
                <a:lnTo>
                  <a:pt x="4560" y="3828"/>
                </a:lnTo>
                <a:lnTo>
                  <a:pt x="4620" y="3828"/>
                </a:lnTo>
                <a:lnTo>
                  <a:pt x="4680" y="3828"/>
                </a:lnTo>
                <a:lnTo>
                  <a:pt x="4788" y="3828"/>
                </a:lnTo>
                <a:lnTo>
                  <a:pt x="4872" y="3828"/>
                </a:lnTo>
                <a:lnTo>
                  <a:pt x="4938" y="3828"/>
                </a:lnTo>
                <a:lnTo>
                  <a:pt x="4992" y="3828"/>
                </a:lnTo>
                <a:lnTo>
                  <a:pt x="5034" y="3828"/>
                </a:lnTo>
                <a:lnTo>
                  <a:pt x="5064" y="3828"/>
                </a:lnTo>
                <a:lnTo>
                  <a:pt x="5082" y="3828"/>
                </a:lnTo>
                <a:lnTo>
                  <a:pt x="5088" y="3828"/>
                </a:lnTo>
                <a:lnTo>
                  <a:pt x="5100" y="3828"/>
                </a:lnTo>
                <a:lnTo>
                  <a:pt x="5100" y="3828"/>
                </a:lnTo>
                <a:lnTo>
                  <a:pt x="5100" y="3516"/>
                </a:lnTo>
                <a:lnTo>
                  <a:pt x="5100" y="3222"/>
                </a:lnTo>
                <a:lnTo>
                  <a:pt x="5100" y="2946"/>
                </a:lnTo>
                <a:lnTo>
                  <a:pt x="5100" y="2694"/>
                </a:lnTo>
                <a:lnTo>
                  <a:pt x="5100" y="2454"/>
                </a:lnTo>
                <a:lnTo>
                  <a:pt x="5100" y="2232"/>
                </a:lnTo>
                <a:lnTo>
                  <a:pt x="5100" y="2022"/>
                </a:lnTo>
                <a:lnTo>
                  <a:pt x="5100" y="1836"/>
                </a:lnTo>
                <a:lnTo>
                  <a:pt x="5100" y="1662"/>
                </a:lnTo>
                <a:lnTo>
                  <a:pt x="5100" y="1500"/>
                </a:lnTo>
                <a:lnTo>
                  <a:pt x="5100" y="1350"/>
                </a:lnTo>
                <a:lnTo>
                  <a:pt x="5100" y="1218"/>
                </a:lnTo>
                <a:lnTo>
                  <a:pt x="5100" y="1104"/>
                </a:lnTo>
                <a:lnTo>
                  <a:pt x="5100" y="996"/>
                </a:lnTo>
                <a:lnTo>
                  <a:pt x="5100" y="894"/>
                </a:lnTo>
                <a:lnTo>
                  <a:pt x="5100" y="810"/>
                </a:lnTo>
                <a:lnTo>
                  <a:pt x="5100" y="738"/>
                </a:lnTo>
                <a:lnTo>
                  <a:pt x="5100" y="666"/>
                </a:lnTo>
                <a:lnTo>
                  <a:pt x="5100" y="612"/>
                </a:lnTo>
                <a:lnTo>
                  <a:pt x="5100" y="558"/>
                </a:lnTo>
                <a:lnTo>
                  <a:pt x="5100" y="516"/>
                </a:lnTo>
                <a:lnTo>
                  <a:pt x="5100" y="486"/>
                </a:lnTo>
                <a:lnTo>
                  <a:pt x="5100" y="456"/>
                </a:lnTo>
                <a:lnTo>
                  <a:pt x="5100" y="432"/>
                </a:lnTo>
                <a:lnTo>
                  <a:pt x="5100" y="402"/>
                </a:lnTo>
                <a:lnTo>
                  <a:pt x="5100" y="384"/>
                </a:lnTo>
                <a:lnTo>
                  <a:pt x="5100" y="378"/>
                </a:lnTo>
                <a:lnTo>
                  <a:pt x="5100" y="378"/>
                </a:lnTo>
                <a:lnTo>
                  <a:pt x="4968" y="216"/>
                </a:lnTo>
                <a:lnTo>
                  <a:pt x="4818" y="48"/>
                </a:lnTo>
                <a:lnTo>
                  <a:pt x="4770" y="0"/>
                </a:lnTo>
                <a:lnTo>
                  <a:pt x="4686" y="0"/>
                </a:lnTo>
                <a:lnTo>
                  <a:pt x="4608" y="0"/>
                </a:lnTo>
                <a:lnTo>
                  <a:pt x="4464" y="0"/>
                </a:lnTo>
                <a:lnTo>
                  <a:pt x="4338" y="0"/>
                </a:lnTo>
                <a:lnTo>
                  <a:pt x="4230" y="0"/>
                </a:lnTo>
                <a:lnTo>
                  <a:pt x="4140" y="0"/>
                </a:lnTo>
                <a:lnTo>
                  <a:pt x="4062" y="0"/>
                </a:lnTo>
                <a:lnTo>
                  <a:pt x="4002" y="0"/>
                </a:lnTo>
                <a:lnTo>
                  <a:pt x="3954" y="0"/>
                </a:lnTo>
                <a:lnTo>
                  <a:pt x="3918" y="0"/>
                </a:lnTo>
                <a:lnTo>
                  <a:pt x="3882" y="0"/>
                </a:lnTo>
                <a:lnTo>
                  <a:pt x="3864" y="0"/>
                </a:lnTo>
                <a:lnTo>
                  <a:pt x="3852" y="0"/>
                </a:lnTo>
                <a:lnTo>
                  <a:pt x="3840" y="0"/>
                </a:lnTo>
                <a:lnTo>
                  <a:pt x="3834" y="0"/>
                </a:lnTo>
                <a:lnTo>
                  <a:pt x="3834" y="0"/>
                </a:lnTo>
                <a:lnTo>
                  <a:pt x="3936" y="78"/>
                </a:lnTo>
                <a:lnTo>
                  <a:pt x="4038" y="156"/>
                </a:lnTo>
                <a:lnTo>
                  <a:pt x="4134" y="240"/>
                </a:lnTo>
                <a:lnTo>
                  <a:pt x="4224" y="330"/>
                </a:lnTo>
                <a:lnTo>
                  <a:pt x="4368" y="504"/>
                </a:lnTo>
                <a:lnTo>
                  <a:pt x="4488" y="690"/>
                </a:lnTo>
                <a:lnTo>
                  <a:pt x="4590" y="882"/>
                </a:lnTo>
                <a:lnTo>
                  <a:pt x="4668" y="1086"/>
                </a:lnTo>
                <a:lnTo>
                  <a:pt x="4734" y="1296"/>
                </a:lnTo>
                <a:lnTo>
                  <a:pt x="4770" y="1512"/>
                </a:lnTo>
                <a:lnTo>
                  <a:pt x="4794" y="1734"/>
                </a:lnTo>
                <a:lnTo>
                  <a:pt x="4794" y="1956"/>
                </a:lnTo>
                <a:lnTo>
                  <a:pt x="4776" y="2166"/>
                </a:lnTo>
                <a:lnTo>
                  <a:pt x="4740" y="2370"/>
                </a:lnTo>
                <a:lnTo>
                  <a:pt x="4692" y="2568"/>
                </a:lnTo>
                <a:lnTo>
                  <a:pt x="4620" y="2772"/>
                </a:lnTo>
                <a:lnTo>
                  <a:pt x="4542" y="2964"/>
                </a:lnTo>
                <a:lnTo>
                  <a:pt x="4440" y="3144"/>
                </a:lnTo>
                <a:lnTo>
                  <a:pt x="4332" y="3318"/>
                </a:lnTo>
                <a:lnTo>
                  <a:pt x="4200" y="3486"/>
                </a:lnTo>
                <a:lnTo>
                  <a:pt x="4110" y="3576"/>
                </a:lnTo>
                <a:lnTo>
                  <a:pt x="4014" y="3672"/>
                </a:lnTo>
                <a:lnTo>
                  <a:pt x="3918" y="3756"/>
                </a:lnTo>
                <a:lnTo>
                  <a:pt x="3810" y="3828"/>
                </a:lnTo>
                <a:lnTo>
                  <a:pt x="3810" y="3828"/>
                </a:lnTo>
                <a:close/>
              </a:path>
            </a:pathLst>
          </a:custGeom>
          <a:solidFill>
            <a:schemeClr val="accent6">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a:cs typeface="+mn-cs"/>
            </a:endParaRPr>
          </a:p>
        </p:txBody>
      </p:sp>
      <p:pic>
        <p:nvPicPr>
          <p:cNvPr id="8" name="Picture 7" descr="SCC2014-white.png"/>
          <p:cNvPicPr/>
          <p:nvPr userDrawn="1"/>
        </p:nvPicPr>
        <p:blipFill>
          <a:blip r:embed="rId2" cstate="screen"/>
          <a:stretch>
            <a:fillRect/>
          </a:stretch>
        </p:blipFill>
        <p:spPr>
          <a:xfrm>
            <a:off x="8028384" y="5796216"/>
            <a:ext cx="876025" cy="820995"/>
          </a:xfrm>
          <a:prstGeom prst="rect">
            <a:avLst/>
          </a:prstGeom>
        </p:spPr>
      </p:pic>
    </p:spTree>
    <p:extLst>
      <p:ext uri="{BB962C8B-B14F-4D97-AF65-F5344CB8AC3E}">
        <p14:creationId xmlns:p14="http://schemas.microsoft.com/office/powerpoint/2010/main" val="3018801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0">
                <a:solidFill>
                  <a:schemeClr val="accent6">
                    <a:lumMod val="75000"/>
                  </a:schemeClr>
                </a:solidFill>
                <a:latin typeface="+mn-lt"/>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412776"/>
            <a:ext cx="8229600" cy="4525963"/>
          </a:xfrm>
        </p:spPr>
        <p:txBody>
          <a:bodyPr/>
          <a:lstStyle>
            <a:lvl1pPr>
              <a:buClr>
                <a:schemeClr val="accent6">
                  <a:lumMod val="75000"/>
                </a:schemeClr>
              </a:buClr>
              <a:defRPr>
                <a:solidFill>
                  <a:schemeClr val="tx1">
                    <a:lumMod val="75000"/>
                    <a:lumOff val="25000"/>
                  </a:schemeClr>
                </a:solidFill>
              </a:defRPr>
            </a:lvl1pPr>
            <a:lvl2pPr>
              <a:buClr>
                <a:srgbClr val="0070C0"/>
              </a:buClr>
              <a:defRPr>
                <a:solidFill>
                  <a:schemeClr val="tx1">
                    <a:lumMod val="75000"/>
                    <a:lumOff val="25000"/>
                  </a:schemeClr>
                </a:solidFill>
              </a:defRPr>
            </a:lvl2pPr>
            <a:lvl3pPr>
              <a:buClr>
                <a:srgbClr val="0070C0"/>
              </a:buClr>
              <a:defRPr>
                <a:solidFill>
                  <a:schemeClr val="tx1">
                    <a:lumMod val="75000"/>
                    <a:lumOff val="25000"/>
                  </a:schemeClr>
                </a:solidFill>
              </a:defRPr>
            </a:lvl3pPr>
            <a:lvl4pPr>
              <a:buClr>
                <a:srgbClr val="0070C0"/>
              </a:buClr>
              <a:defRPr>
                <a:solidFill>
                  <a:schemeClr val="tx1">
                    <a:lumMod val="75000"/>
                    <a:lumOff val="25000"/>
                  </a:schemeClr>
                </a:solidFill>
              </a:defRPr>
            </a:lvl4pPr>
            <a:lvl5pPr>
              <a:buClr>
                <a:srgbClr val="0070C0"/>
              </a:buCl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D3DB92EB-398F-47F4-83F1-A843100A75FA}" type="datetimeFigureOut">
              <a:rPr lang="en-GB" smtClean="0">
                <a:solidFill>
                  <a:prstClr val="black">
                    <a:tint val="75000"/>
                  </a:prstClr>
                </a:solidFill>
              </a:rPr>
              <a:pPr/>
              <a:t>09/09/2017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D00B0E8-4E7C-4468-88EE-29F43991828F}" type="slidenum">
              <a:rPr lang="en-GB" smtClean="0">
                <a:solidFill>
                  <a:prstClr val="black">
                    <a:tint val="75000"/>
                  </a:prstClr>
                </a:solidFill>
              </a:rPr>
              <a:pPr/>
              <a:t>‹#›</a:t>
            </a:fld>
            <a:endParaRPr lang="en-GB" dirty="0">
              <a:solidFill>
                <a:prstClr val="black">
                  <a:tint val="75000"/>
                </a:prstClr>
              </a:solidFill>
            </a:endParaRPr>
          </a:p>
        </p:txBody>
      </p:sp>
      <p:pic>
        <p:nvPicPr>
          <p:cNvPr id="7" name="Picture 6" descr="SCC2014-Black.png"/>
          <p:cNvPicPr>
            <a:picLocks noChangeAspect="1"/>
          </p:cNvPicPr>
          <p:nvPr userDrawn="1"/>
        </p:nvPicPr>
        <p:blipFill>
          <a:blip r:embed="rId2" cstate="screen"/>
          <a:stretch>
            <a:fillRect/>
          </a:stretch>
        </p:blipFill>
        <p:spPr>
          <a:xfrm>
            <a:off x="8026031" y="5797427"/>
            <a:ext cx="880583" cy="819889"/>
          </a:xfrm>
          <a:prstGeom prst="rect">
            <a:avLst/>
          </a:prstGeom>
        </p:spPr>
      </p:pic>
    </p:spTree>
    <p:extLst>
      <p:ext uri="{BB962C8B-B14F-4D97-AF65-F5344CB8AC3E}">
        <p14:creationId xmlns:p14="http://schemas.microsoft.com/office/powerpoint/2010/main" val="189306301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DB92EB-398F-47F4-83F1-A843100A75FA}" type="datetimeFigureOut">
              <a:rPr lang="en-GB" smtClean="0">
                <a:solidFill>
                  <a:prstClr val="black">
                    <a:tint val="75000"/>
                  </a:prstClr>
                </a:solidFill>
              </a:rPr>
              <a:pPr/>
              <a:t>09/09/2017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D00B0E8-4E7C-4468-88EE-29F4399182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35868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solidFill>
                  <a:schemeClr val="accent6">
                    <a:lumMod val="75000"/>
                  </a:schemeClr>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buClr>
                <a:srgbClr val="0070C0"/>
              </a:buClr>
              <a:defRPr sz="2800">
                <a:solidFill>
                  <a:schemeClr val="tx1">
                    <a:lumMod val="75000"/>
                    <a:lumOff val="25000"/>
                  </a:schemeClr>
                </a:solidFill>
              </a:defRPr>
            </a:lvl1pPr>
            <a:lvl2pPr>
              <a:buClr>
                <a:srgbClr val="0070C0"/>
              </a:buClr>
              <a:defRPr sz="2400">
                <a:solidFill>
                  <a:schemeClr val="tx1">
                    <a:lumMod val="75000"/>
                    <a:lumOff val="25000"/>
                  </a:schemeClr>
                </a:solidFill>
              </a:defRPr>
            </a:lvl2pPr>
            <a:lvl3pPr>
              <a:buClr>
                <a:srgbClr val="0070C0"/>
              </a:buClr>
              <a:defRPr sz="2000">
                <a:solidFill>
                  <a:schemeClr val="tx1">
                    <a:lumMod val="75000"/>
                    <a:lumOff val="25000"/>
                  </a:schemeClr>
                </a:solidFill>
              </a:defRPr>
            </a:lvl3pPr>
            <a:lvl4pPr>
              <a:buClr>
                <a:srgbClr val="0070C0"/>
              </a:buClr>
              <a:defRPr sz="1800">
                <a:solidFill>
                  <a:schemeClr val="tx1">
                    <a:lumMod val="75000"/>
                    <a:lumOff val="25000"/>
                  </a:schemeClr>
                </a:solidFill>
              </a:defRPr>
            </a:lvl4pPr>
            <a:lvl5pPr>
              <a:buClr>
                <a:srgbClr val="0070C0"/>
              </a:buCl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buClr>
                <a:srgbClr val="0070C0"/>
              </a:buClr>
              <a:defRPr sz="2800">
                <a:solidFill>
                  <a:schemeClr val="tx1">
                    <a:lumMod val="75000"/>
                    <a:lumOff val="25000"/>
                  </a:schemeClr>
                </a:solidFill>
              </a:defRPr>
            </a:lvl1pPr>
            <a:lvl2pPr>
              <a:buClr>
                <a:srgbClr val="0070C0"/>
              </a:buClr>
              <a:defRPr sz="2400">
                <a:solidFill>
                  <a:schemeClr val="tx1">
                    <a:lumMod val="75000"/>
                    <a:lumOff val="25000"/>
                  </a:schemeClr>
                </a:solidFill>
              </a:defRPr>
            </a:lvl2pPr>
            <a:lvl3pPr>
              <a:buClr>
                <a:srgbClr val="0070C0"/>
              </a:buClr>
              <a:defRPr sz="2000">
                <a:solidFill>
                  <a:schemeClr val="tx1">
                    <a:lumMod val="75000"/>
                    <a:lumOff val="25000"/>
                  </a:schemeClr>
                </a:solidFill>
              </a:defRPr>
            </a:lvl3pPr>
            <a:lvl4pPr>
              <a:buClr>
                <a:srgbClr val="0070C0"/>
              </a:buClr>
              <a:defRPr sz="1800">
                <a:solidFill>
                  <a:schemeClr val="tx1">
                    <a:lumMod val="75000"/>
                    <a:lumOff val="25000"/>
                  </a:schemeClr>
                </a:solidFill>
              </a:defRPr>
            </a:lvl4pPr>
            <a:lvl5pPr>
              <a:buClr>
                <a:srgbClr val="0070C0"/>
              </a:buCl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D3DB92EB-398F-47F4-83F1-A843100A75FA}" type="datetimeFigureOut">
              <a:rPr lang="en-GB" smtClean="0">
                <a:solidFill>
                  <a:prstClr val="black">
                    <a:tint val="75000"/>
                  </a:prstClr>
                </a:solidFill>
              </a:rPr>
              <a:pPr/>
              <a:t>09/09/2017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D00B0E8-4E7C-4468-88EE-29F4399182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130151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lumMod val="75000"/>
                  </a:schemeClr>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0070C0"/>
              </a:buClr>
              <a:defRPr sz="2400">
                <a:solidFill>
                  <a:schemeClr val="tx1">
                    <a:lumMod val="75000"/>
                    <a:lumOff val="25000"/>
                  </a:schemeClr>
                </a:solidFill>
              </a:defRPr>
            </a:lvl1pPr>
            <a:lvl2pPr>
              <a:buClr>
                <a:srgbClr val="0070C0"/>
              </a:buClr>
              <a:defRPr sz="2000">
                <a:solidFill>
                  <a:schemeClr val="tx1">
                    <a:lumMod val="75000"/>
                    <a:lumOff val="25000"/>
                  </a:schemeClr>
                </a:solidFill>
              </a:defRPr>
            </a:lvl2pPr>
            <a:lvl3pPr>
              <a:buClr>
                <a:srgbClr val="0070C0"/>
              </a:buClr>
              <a:defRPr sz="1800">
                <a:solidFill>
                  <a:schemeClr val="tx1">
                    <a:lumMod val="75000"/>
                    <a:lumOff val="25000"/>
                  </a:schemeClr>
                </a:solidFill>
              </a:defRPr>
            </a:lvl3pPr>
            <a:lvl4pPr>
              <a:buClr>
                <a:srgbClr val="0070C0"/>
              </a:buClr>
              <a:defRPr sz="1600">
                <a:solidFill>
                  <a:schemeClr val="tx1">
                    <a:lumMod val="75000"/>
                    <a:lumOff val="25000"/>
                  </a:schemeClr>
                </a:solidFill>
              </a:defRPr>
            </a:lvl4pPr>
            <a:lvl5pPr>
              <a:buClr>
                <a:srgbClr val="0070C0"/>
              </a:buCl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Clr>
                <a:srgbClr val="0070C0"/>
              </a:buClr>
              <a:defRPr sz="2400">
                <a:solidFill>
                  <a:schemeClr val="tx1">
                    <a:lumMod val="75000"/>
                    <a:lumOff val="25000"/>
                  </a:schemeClr>
                </a:solidFill>
              </a:defRPr>
            </a:lvl1pPr>
            <a:lvl2pPr>
              <a:buClr>
                <a:srgbClr val="0070C0"/>
              </a:buClr>
              <a:defRPr sz="2000">
                <a:solidFill>
                  <a:schemeClr val="tx1">
                    <a:lumMod val="75000"/>
                    <a:lumOff val="25000"/>
                  </a:schemeClr>
                </a:solidFill>
              </a:defRPr>
            </a:lvl2pPr>
            <a:lvl3pPr>
              <a:buClr>
                <a:srgbClr val="0070C0"/>
              </a:buClr>
              <a:defRPr sz="1800">
                <a:solidFill>
                  <a:schemeClr val="tx1">
                    <a:lumMod val="75000"/>
                    <a:lumOff val="25000"/>
                  </a:schemeClr>
                </a:solidFill>
              </a:defRPr>
            </a:lvl3pPr>
            <a:lvl4pPr>
              <a:buClr>
                <a:srgbClr val="0070C0"/>
              </a:buClr>
              <a:defRPr sz="1600">
                <a:solidFill>
                  <a:schemeClr val="tx1">
                    <a:lumMod val="75000"/>
                    <a:lumOff val="25000"/>
                  </a:schemeClr>
                </a:solidFill>
              </a:defRPr>
            </a:lvl4pPr>
            <a:lvl5pPr>
              <a:buClr>
                <a:srgbClr val="0070C0"/>
              </a:buCl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fld id="{D3DB92EB-398F-47F4-83F1-A843100A75FA}" type="datetimeFigureOut">
              <a:rPr lang="en-GB" smtClean="0">
                <a:solidFill>
                  <a:prstClr val="black">
                    <a:tint val="75000"/>
                  </a:prstClr>
                </a:solidFill>
              </a:rPr>
              <a:pPr/>
              <a:t>09/09/2017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D00B0E8-4E7C-4468-88EE-29F4399182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62845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3DB92EB-398F-47F4-83F1-A843100A75FA}" type="datetimeFigureOut">
              <a:rPr lang="en-GB" smtClean="0">
                <a:solidFill>
                  <a:prstClr val="black">
                    <a:tint val="75000"/>
                  </a:prstClr>
                </a:solidFill>
              </a:rPr>
              <a:pPr/>
              <a:t>09/09/2017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D00B0E8-4E7C-4468-88EE-29F4399182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982562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DB92EB-398F-47F4-83F1-A843100A75FA}" type="datetimeFigureOut">
              <a:rPr lang="en-GB" smtClean="0">
                <a:solidFill>
                  <a:prstClr val="black">
                    <a:tint val="75000"/>
                  </a:prstClr>
                </a:solidFill>
              </a:rPr>
              <a:pPr/>
              <a:t>09/09/2017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D00B0E8-4E7C-4468-88EE-29F4399182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592723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DB92EB-398F-47F4-83F1-A843100A75FA}" type="datetimeFigureOut">
              <a:rPr lang="en-GB" smtClean="0">
                <a:solidFill>
                  <a:prstClr val="black">
                    <a:tint val="75000"/>
                  </a:prstClr>
                </a:solidFill>
              </a:rPr>
              <a:pPr/>
              <a:t>09/09/2017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D00B0E8-4E7C-4468-88EE-29F4399182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306914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DB92EB-398F-47F4-83F1-A843100A75FA}" type="datetimeFigureOut">
              <a:rPr lang="en-GB" smtClean="0">
                <a:solidFill>
                  <a:prstClr val="black">
                    <a:tint val="75000"/>
                  </a:prstClr>
                </a:solidFill>
              </a:rPr>
              <a:pPr/>
              <a:t>09/09/2017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D00B0E8-4E7C-4468-88EE-29F4399182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266295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DB92EB-398F-47F4-83F1-A843100A75FA}" type="datetimeFigureOut">
              <a:rPr lang="en-GB" smtClean="0">
                <a:solidFill>
                  <a:prstClr val="black">
                    <a:tint val="75000"/>
                  </a:prstClr>
                </a:solidFill>
              </a:rPr>
              <a:pPr/>
              <a:t>09/09/2017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D00B0E8-4E7C-4468-88EE-29F4399182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962559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DB92EB-398F-47F4-83F1-A843100A75FA}" type="datetimeFigureOut">
              <a:rPr lang="en-GB" smtClean="0">
                <a:solidFill>
                  <a:prstClr val="black">
                    <a:tint val="75000"/>
                  </a:prstClr>
                </a:solidFill>
              </a:rPr>
              <a:pPr/>
              <a:t>09/09/2017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D00B0E8-4E7C-4468-88EE-29F4399182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96563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3008313" cy="720080"/>
          </a:xfrm>
          <a:prstGeom prst="rect">
            <a:avLst/>
          </a:prstGeom>
        </p:spPr>
        <p:txBody>
          <a:bodyPr anchor="b"/>
          <a:lstStyle>
            <a:lvl1pPr algn="l">
              <a:defRPr sz="2000" b="1">
                <a:solidFill>
                  <a:srgbClr val="00395A"/>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3575050" y="1052737"/>
            <a:ext cx="5111750" cy="5040560"/>
          </a:xfrm>
          <a:prstGeom prst="rect">
            <a:avLst/>
          </a:prstGeom>
        </p:spPr>
        <p:txBody>
          <a:bodyPr/>
          <a:lstStyle>
            <a:lvl1pPr>
              <a:defRPr sz="2400">
                <a:solidFill>
                  <a:srgbClr val="007C92"/>
                </a:solidFill>
              </a:defRPr>
            </a:lvl1pPr>
            <a:lvl2pPr>
              <a:defRPr sz="2000">
                <a:solidFill>
                  <a:srgbClr val="007C92"/>
                </a:solidFill>
              </a:defRPr>
            </a:lvl2pPr>
            <a:lvl3pPr>
              <a:defRPr sz="2000">
                <a:solidFill>
                  <a:srgbClr val="007C92"/>
                </a:solidFill>
              </a:defRPr>
            </a:lvl3pPr>
            <a:lvl4pPr>
              <a:defRPr sz="1800">
                <a:solidFill>
                  <a:srgbClr val="007C92"/>
                </a:solidFill>
              </a:defRPr>
            </a:lvl4pPr>
            <a:lvl5pPr>
              <a:defRPr sz="1800">
                <a:solidFill>
                  <a:srgbClr val="007C9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772817"/>
            <a:ext cx="3008313" cy="4320479"/>
          </a:xfrm>
          <a:prstGeom prst="rect">
            <a:avLst/>
          </a:prstGeom>
        </p:spPr>
        <p:txBody>
          <a:bodyPr/>
          <a:lstStyle>
            <a:lvl1pPr marL="0" indent="0">
              <a:buNone/>
              <a:defRPr sz="1400">
                <a:solidFill>
                  <a:srgbClr val="007C9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474826" y="1402939"/>
            <a:ext cx="8286174" cy="3622520"/>
          </a:xfrm>
        </p:spPr>
        <p:txBody>
          <a:bodyPr anchor="t">
            <a:noAutofit/>
          </a:bodyPr>
          <a:lstStyle>
            <a:lvl1pPr>
              <a:defRPr sz="8000"/>
            </a:lvl1pPr>
          </a:lstStyle>
          <a:p>
            <a:r>
              <a:rPr lang="en-GB" dirty="0" smtClean="0"/>
              <a:t>Click to edit Master title style</a:t>
            </a:r>
            <a:endParaRPr lang="en-US" dirty="0"/>
          </a:p>
        </p:txBody>
      </p:sp>
      <p:sp>
        <p:nvSpPr>
          <p:cNvPr id="20"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rgbClr val="00ADC6"/>
                </a:solidFill>
              </a:defRPr>
            </a:lvl1pPr>
          </a:lstStyle>
          <a:p>
            <a:pPr lvl="0"/>
            <a:r>
              <a:rPr lang="en-US" dirty="0" smtClean="0"/>
              <a:t>Sub heading</a:t>
            </a:r>
            <a:endParaRPr lang="en-US" dirty="0"/>
          </a:p>
        </p:txBody>
      </p:sp>
      <p:sp>
        <p:nvSpPr>
          <p:cNvPr id="21" name="Rectangle 20"/>
          <p:cNvSpPr/>
          <p:nvPr userDrawn="1"/>
        </p:nvSpPr>
        <p:spPr>
          <a:xfrm>
            <a:off x="457200" y="6459741"/>
            <a:ext cx="1819905"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auto">
              <a:spcBef>
                <a:spcPts val="0"/>
              </a:spcBef>
              <a:spcAft>
                <a:spcPts val="0"/>
              </a:spcAft>
            </a:pPr>
            <a:endParaRPr lang="en-US">
              <a:solidFill>
                <a:srgbClr val="000000"/>
              </a:solidFill>
            </a:endParaRPr>
          </a:p>
        </p:txBody>
      </p:sp>
      <p:sp>
        <p:nvSpPr>
          <p:cNvPr id="7"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8077" y="5517237"/>
            <a:ext cx="1222923" cy="956325"/>
          </a:xfrm>
          <a:prstGeom prst="rect">
            <a:avLst/>
          </a:prstGeom>
        </p:spPr>
      </p:pic>
    </p:spTree>
    <p:extLst>
      <p:ext uri="{BB962C8B-B14F-4D97-AF65-F5344CB8AC3E}">
        <p14:creationId xmlns:p14="http://schemas.microsoft.com/office/powerpoint/2010/main" val="3439490343"/>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5"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chemeClr val="bg1"/>
                </a:solidFill>
              </a:defRPr>
            </a:lvl1pPr>
          </a:lstStyle>
          <a:p>
            <a:pPr lvl="0"/>
            <a:r>
              <a:rPr lang="en-US" dirty="0" smtClean="0"/>
              <a:t>Sub heading</a:t>
            </a:r>
            <a:endParaRPr lang="en-US" dirty="0"/>
          </a:p>
        </p:txBody>
      </p:sp>
      <p:sp>
        <p:nvSpPr>
          <p:cNvPr id="18" name="Title 1"/>
          <p:cNvSpPr>
            <a:spLocks noGrp="1"/>
          </p:cNvSpPr>
          <p:nvPr>
            <p:ph type="title"/>
          </p:nvPr>
        </p:nvSpPr>
        <p:spPr>
          <a:xfrm>
            <a:off x="474826" y="1402939"/>
            <a:ext cx="8286174" cy="3622520"/>
          </a:xfrm>
        </p:spPr>
        <p:txBody>
          <a:bodyPr anchor="t">
            <a:noAutofit/>
          </a:bodyPr>
          <a:lstStyle>
            <a:lvl1pPr>
              <a:defRPr sz="8000">
                <a:solidFill>
                  <a:schemeClr val="bg1"/>
                </a:solidFill>
              </a:defRPr>
            </a:lvl1pPr>
          </a:lstStyle>
          <a:p>
            <a:r>
              <a:rPr lang="en-GB" dirty="0" smtClean="0"/>
              <a:t>Click to edit Master title style</a:t>
            </a:r>
            <a:endParaRPr lang="en-US" dirty="0"/>
          </a:p>
        </p:txBody>
      </p:sp>
      <p:sp>
        <p:nvSpPr>
          <p:cNvPr id="19" name="Date Placeholder 3"/>
          <p:cNvSpPr txBox="1">
            <a:spLocks/>
          </p:cNvSpPr>
          <p:nvPr userDrawn="1"/>
        </p:nvSpPr>
        <p:spPr>
          <a:xfrm>
            <a:off x="457200" y="5985384"/>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dirty="0">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38077" y="5517237"/>
            <a:ext cx="1222923" cy="956325"/>
          </a:xfrm>
          <a:prstGeom prst="rect">
            <a:avLst/>
          </a:prstGeom>
        </p:spPr>
      </p:pic>
      <p:sp>
        <p:nvSpPr>
          <p:cNvPr id="10"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chemeClr val="bg1"/>
                </a:solidFill>
              </a:defRPr>
            </a:lvl1pPr>
          </a:lstStyle>
          <a:p>
            <a:pPr lvl="0"/>
            <a:r>
              <a:rPr lang="en-US" dirty="0" smtClean="0"/>
              <a:t>Insert date</a:t>
            </a:r>
            <a:endParaRPr lang="en-US" dirty="0"/>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43032" y="288437"/>
            <a:ext cx="1110549" cy="878400"/>
          </a:xfrm>
          <a:prstGeom prst="rect">
            <a:avLst/>
          </a:prstGeom>
        </p:spPr>
      </p:pic>
    </p:spTree>
    <p:extLst>
      <p:ext uri="{BB962C8B-B14F-4D97-AF65-F5344CB8AC3E}">
        <p14:creationId xmlns:p14="http://schemas.microsoft.com/office/powerpoint/2010/main" val="3781511955"/>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4"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pPr fontAlgn="auto">
              <a:spcAft>
                <a:spcPts val="0"/>
              </a:spcAft>
            </a:pPr>
            <a:endParaRPr dirty="0">
              <a:solidFill>
                <a:srgbClr val="005EB8"/>
              </a:solidFill>
            </a:endParaRPr>
          </a:p>
        </p:txBody>
      </p:sp>
      <p:sp>
        <p:nvSpPr>
          <p:cNvPr id="7" name="Content Placeholder 19"/>
          <p:cNvSpPr>
            <a:spLocks noGrp="1"/>
          </p:cNvSpPr>
          <p:nvPr>
            <p:ph sz="quarter" idx="11" hasCustomPrompt="1"/>
          </p:nvPr>
        </p:nvSpPr>
        <p:spPr>
          <a:xfrm>
            <a:off x="5382762" y="3641305"/>
            <a:ext cx="3383340" cy="991523"/>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8" name="Title 1"/>
          <p:cNvSpPr>
            <a:spLocks noGrp="1"/>
          </p:cNvSpPr>
          <p:nvPr>
            <p:ph type="title"/>
          </p:nvPr>
        </p:nvSpPr>
        <p:spPr>
          <a:xfrm>
            <a:off x="5382764" y="1463660"/>
            <a:ext cx="3535738" cy="2160734"/>
          </a:xfrm>
        </p:spPr>
        <p:txBody>
          <a:bodyPr anchor="t">
            <a:noAutofit/>
          </a:bodyPr>
          <a:lstStyle>
            <a:lvl1pPr>
              <a:defRPr sz="4800"/>
            </a:lvl1pPr>
          </a:lstStyle>
          <a:p>
            <a:r>
              <a:rPr lang="en-GB" dirty="0" smtClean="0"/>
              <a:t>Click to edit Master 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21351162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4"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pPr fontAlgn="auto">
              <a:spcAft>
                <a:spcPts val="0"/>
              </a:spcAft>
            </a:pPr>
            <a:endParaRPr dirty="0">
              <a:solidFill>
                <a:srgbClr val="005EB8"/>
              </a:solidFill>
            </a:endParaRPr>
          </a:p>
        </p:txBody>
      </p:sp>
      <p:sp>
        <p:nvSpPr>
          <p:cNvPr id="7" name="Content Placeholder 19"/>
          <p:cNvSpPr>
            <a:spLocks noGrp="1"/>
          </p:cNvSpPr>
          <p:nvPr>
            <p:ph sz="quarter" idx="11" hasCustomPrompt="1"/>
          </p:nvPr>
        </p:nvSpPr>
        <p:spPr>
          <a:xfrm>
            <a:off x="5777803" y="4585850"/>
            <a:ext cx="3257412" cy="991523"/>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8" name="Title 1"/>
          <p:cNvSpPr>
            <a:spLocks noGrp="1"/>
          </p:cNvSpPr>
          <p:nvPr>
            <p:ph type="title"/>
          </p:nvPr>
        </p:nvSpPr>
        <p:spPr>
          <a:xfrm>
            <a:off x="5777802" y="1463660"/>
            <a:ext cx="3396587" cy="3007856"/>
          </a:xfrm>
        </p:spPr>
        <p:txBody>
          <a:bodyPr anchor="t">
            <a:noAutofit/>
          </a:bodyPr>
          <a:lstStyle>
            <a:lvl1pPr>
              <a:defRPr sz="4800"/>
            </a:lvl1pPr>
          </a:lstStyle>
          <a:p>
            <a:r>
              <a:rPr lang="en-GB" dirty="0" smtClean="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397843857"/>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pic>
        <p:nvPicPr>
          <p:cNvPr id="5" name="Picture 4" title="black and white close up image of young lad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457202" y="467945"/>
            <a:ext cx="3746684" cy="2160734"/>
          </a:xfrm>
        </p:spPr>
        <p:txBody>
          <a:bodyPr anchor="t">
            <a:noAutofit/>
          </a:bodyPr>
          <a:lstStyle>
            <a:lvl1pPr>
              <a:defRPr sz="4800"/>
            </a:lvl1pPr>
          </a:lstStyle>
          <a:p>
            <a:r>
              <a:rPr lang="en-GB" dirty="0" smtClean="0"/>
              <a:t>Click to edit Master title style</a:t>
            </a:r>
            <a:endParaRPr lang="en-US" dirty="0"/>
          </a:p>
        </p:txBody>
      </p:sp>
      <p:sp>
        <p:nvSpPr>
          <p:cNvPr id="8" name="Content Placeholder 19"/>
          <p:cNvSpPr>
            <a:spLocks noGrp="1"/>
          </p:cNvSpPr>
          <p:nvPr>
            <p:ph sz="quarter" idx="11" hasCustomPrompt="1"/>
          </p:nvPr>
        </p:nvSpPr>
        <p:spPr>
          <a:xfrm>
            <a:off x="457200" y="2812808"/>
            <a:ext cx="3675271" cy="901385"/>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sp>
        <p:nvSpPr>
          <p:cNvPr id="11"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41042657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title="black and white close-up image of male toddler/young bo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457202" y="2480567"/>
            <a:ext cx="3746684" cy="2160734"/>
          </a:xfrm>
        </p:spPr>
        <p:txBody>
          <a:bodyPr anchor="t">
            <a:noAutofit/>
          </a:bodyPr>
          <a:lstStyle>
            <a:lvl1pPr>
              <a:defRPr sz="48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sp>
        <p:nvSpPr>
          <p:cNvPr id="8"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458722129"/>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4"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pPr fontAlgn="auto">
              <a:spcAft>
                <a:spcPts val="0"/>
              </a:spcAft>
            </a:pPr>
            <a:endParaRPr dirty="0">
              <a:solidFill>
                <a:srgbClr val="005EB8"/>
              </a:solidFill>
            </a:endParaRPr>
          </a:p>
        </p:txBody>
      </p:sp>
      <p:sp>
        <p:nvSpPr>
          <p:cNvPr id="7" name="Content Placeholder 19"/>
          <p:cNvSpPr>
            <a:spLocks noGrp="1"/>
          </p:cNvSpPr>
          <p:nvPr>
            <p:ph sz="quarter" idx="11" hasCustomPrompt="1"/>
          </p:nvPr>
        </p:nvSpPr>
        <p:spPr>
          <a:xfrm>
            <a:off x="5382762" y="3641305"/>
            <a:ext cx="3383340" cy="991523"/>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8" name="Title 1"/>
          <p:cNvSpPr>
            <a:spLocks noGrp="1"/>
          </p:cNvSpPr>
          <p:nvPr>
            <p:ph type="title"/>
          </p:nvPr>
        </p:nvSpPr>
        <p:spPr>
          <a:xfrm>
            <a:off x="5382764" y="1463660"/>
            <a:ext cx="3535738" cy="2160734"/>
          </a:xfrm>
        </p:spPr>
        <p:txBody>
          <a:bodyPr anchor="t">
            <a:noAutofit/>
          </a:bodyPr>
          <a:lstStyle>
            <a:lvl1pPr>
              <a:defRPr sz="4800"/>
            </a:lvl1pPr>
          </a:lstStyle>
          <a:p>
            <a:r>
              <a:rPr lang="en-GB" dirty="0" smtClean="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994859222"/>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0" name="Picture 9" title="black and white close-up image of female nurs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457202" y="2480567"/>
            <a:ext cx="3746684" cy="2160734"/>
          </a:xfrm>
        </p:spPr>
        <p:txBody>
          <a:bodyPr anchor="t">
            <a:noAutofit/>
          </a:bodyPr>
          <a:lstStyle>
            <a:lvl1pPr>
              <a:defRPr sz="48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sp>
        <p:nvSpPr>
          <p:cNvPr id="8"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192081947"/>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3"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p:cNvSpPr>
            <a:spLocks noGrp="1"/>
          </p:cNvSpPr>
          <p:nvPr>
            <p:ph type="title"/>
          </p:nvPr>
        </p:nvSpPr>
        <p:spPr>
          <a:xfrm>
            <a:off x="5230364" y="1311260"/>
            <a:ext cx="3535738" cy="2160734"/>
          </a:xfrm>
        </p:spPr>
        <p:txBody>
          <a:bodyPr anchor="t">
            <a:noAutofit/>
          </a:bodyPr>
          <a:lstStyle>
            <a:lvl1pPr>
              <a:defRPr sz="4800"/>
            </a:lvl1pPr>
          </a:lstStyle>
          <a:p>
            <a:r>
              <a:rPr lang="en-GB" dirty="0" smtClean="0"/>
              <a:t>Click to edit Master title style</a:t>
            </a:r>
            <a:endParaRPr lang="en-US" dirty="0"/>
          </a:p>
        </p:txBody>
      </p:sp>
      <p:sp>
        <p:nvSpPr>
          <p:cNvPr id="12" name="Content Placeholder 19"/>
          <p:cNvSpPr>
            <a:spLocks noGrp="1"/>
          </p:cNvSpPr>
          <p:nvPr>
            <p:ph sz="quarter" idx="11" hasCustomPrompt="1"/>
          </p:nvPr>
        </p:nvSpPr>
        <p:spPr>
          <a:xfrm>
            <a:off x="5230364" y="3641305"/>
            <a:ext cx="3535738" cy="991523"/>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14" name="Content Placeholder 19"/>
          <p:cNvSpPr>
            <a:spLocks noGrp="1"/>
          </p:cNvSpPr>
          <p:nvPr>
            <p:ph sz="quarter" idx="12" hasCustomPrompt="1"/>
          </p:nvPr>
        </p:nvSpPr>
        <p:spPr>
          <a:xfrm>
            <a:off x="5230365" y="4632828"/>
            <a:ext cx="3535738" cy="361031"/>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056232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2" name="Picture 11" title="black and white image of health professional in scrub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5230364" y="1692260"/>
            <a:ext cx="3535738" cy="2160734"/>
          </a:xfrm>
        </p:spPr>
        <p:txBody>
          <a:bodyPr anchor="t">
            <a:noAutofit/>
          </a:bodyPr>
          <a:lstStyle>
            <a:lvl1pPr>
              <a:defRPr sz="4800"/>
            </a:lvl1pPr>
          </a:lstStyle>
          <a:p>
            <a:r>
              <a:rPr lang="en-GB" dirty="0" smtClean="0"/>
              <a:t>Click to edit Master title style</a:t>
            </a:r>
            <a:endParaRPr lang="en-US" dirty="0"/>
          </a:p>
        </p:txBody>
      </p:sp>
      <p:sp>
        <p:nvSpPr>
          <p:cNvPr id="9" name="Content Placeholder 19"/>
          <p:cNvSpPr>
            <a:spLocks noGrp="1"/>
          </p:cNvSpPr>
          <p:nvPr>
            <p:ph sz="quarter" idx="11" hasCustomPrompt="1"/>
          </p:nvPr>
        </p:nvSpPr>
        <p:spPr>
          <a:xfrm>
            <a:off x="5230362" y="4002337"/>
            <a:ext cx="3535739" cy="991523"/>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11" name="Content Placeholder 19"/>
          <p:cNvSpPr>
            <a:spLocks noGrp="1"/>
          </p:cNvSpPr>
          <p:nvPr>
            <p:ph sz="quarter" idx="12" hasCustomPrompt="1"/>
          </p:nvPr>
        </p:nvSpPr>
        <p:spPr>
          <a:xfrm>
            <a:off x="5230363" y="4993860"/>
            <a:ext cx="3535739" cy="361031"/>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2372065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rgbClr val="00395A"/>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1052735"/>
            <a:ext cx="5486400" cy="3674839"/>
          </a:xfrm>
          <a:prstGeom prst="rect">
            <a:avLst/>
          </a:prstGeom>
        </p:spPr>
        <p:txBody>
          <a:bodyPr/>
          <a:lstStyle>
            <a:lvl1pPr marL="0" indent="0">
              <a:buNone/>
              <a:defRPr sz="3200">
                <a:solidFill>
                  <a:srgbClr val="00395A"/>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rgbClr val="007C9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3" title="black and white image close-up image of fe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5389109" y="1268928"/>
            <a:ext cx="3535738" cy="2160734"/>
          </a:xfrm>
        </p:spPr>
        <p:txBody>
          <a:bodyPr anchor="t">
            <a:noAutofit/>
          </a:bodyPr>
          <a:lstStyle>
            <a:lvl1pPr>
              <a:defRPr sz="48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5390838" y="3429662"/>
            <a:ext cx="3504791" cy="927403"/>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7" name="Content Placeholder 19"/>
          <p:cNvSpPr>
            <a:spLocks noGrp="1"/>
          </p:cNvSpPr>
          <p:nvPr>
            <p:ph sz="quarter" idx="12" hasCustomPrompt="1"/>
          </p:nvPr>
        </p:nvSpPr>
        <p:spPr>
          <a:xfrm>
            <a:off x="5390839" y="4357065"/>
            <a:ext cx="3504789" cy="361031"/>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42875012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title="black and white image close-up image of female and a bab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Content Placeholder 19"/>
          <p:cNvSpPr>
            <a:spLocks noGrp="1"/>
          </p:cNvSpPr>
          <p:nvPr>
            <p:ph sz="quarter" idx="11" hasCustomPrompt="1"/>
          </p:nvPr>
        </p:nvSpPr>
        <p:spPr>
          <a:xfrm>
            <a:off x="5171102" y="3407829"/>
            <a:ext cx="3535738" cy="566723"/>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7" name="Content Placeholder 19"/>
          <p:cNvSpPr>
            <a:spLocks noGrp="1"/>
          </p:cNvSpPr>
          <p:nvPr>
            <p:ph sz="quarter" idx="12" hasCustomPrompt="1"/>
          </p:nvPr>
        </p:nvSpPr>
        <p:spPr>
          <a:xfrm>
            <a:off x="5171103" y="3974551"/>
            <a:ext cx="3383340" cy="329507"/>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sp>
        <p:nvSpPr>
          <p:cNvPr id="9" name="Title 1"/>
          <p:cNvSpPr>
            <a:spLocks noGrp="1"/>
          </p:cNvSpPr>
          <p:nvPr>
            <p:ph type="title"/>
          </p:nvPr>
        </p:nvSpPr>
        <p:spPr>
          <a:xfrm>
            <a:off x="5171102" y="1247095"/>
            <a:ext cx="3535738" cy="2160734"/>
          </a:xfrm>
        </p:spPr>
        <p:txBody>
          <a:bodyPr anchor="t">
            <a:noAutofit/>
          </a:bodyPr>
          <a:lstStyle>
            <a:lvl1pPr>
              <a:defRPr sz="4800"/>
            </a:lvl1pPr>
          </a:lstStyle>
          <a:p>
            <a:r>
              <a:rPr lang="en-GB" dirty="0" smtClean="0"/>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3686104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0912" y="5487584"/>
            <a:ext cx="918569" cy="1003622"/>
          </a:xfrm>
          <a:prstGeom prst="rect">
            <a:avLst/>
          </a:prstGeom>
        </p:spPr>
      </p:pic>
      <p:sp>
        <p:nvSpPr>
          <p:cNvPr id="8" name="Content Placeholder 19"/>
          <p:cNvSpPr>
            <a:spLocks noGrp="1"/>
          </p:cNvSpPr>
          <p:nvPr>
            <p:ph sz="quarter" idx="10" hasCustomPrompt="1"/>
          </p:nvPr>
        </p:nvSpPr>
        <p:spPr>
          <a:xfrm>
            <a:off x="609600" y="4413336"/>
            <a:ext cx="6812020" cy="514019"/>
          </a:xfrm>
        </p:spPr>
        <p:txBody>
          <a:bodyPr>
            <a:normAutofit/>
          </a:bodyPr>
          <a:lstStyle>
            <a:lvl1pPr marL="0" indent="0">
              <a:buFontTx/>
              <a:buNone/>
              <a:defRPr sz="1800">
                <a:solidFill>
                  <a:schemeClr val="bg1"/>
                </a:solidFill>
              </a:defRPr>
            </a:lvl1pPr>
          </a:lstStyle>
          <a:p>
            <a:pPr lvl="0"/>
            <a:r>
              <a:rPr lang="en-US" dirty="0" smtClean="0"/>
              <a:t>Name Surname</a:t>
            </a:r>
            <a:endParaRPr lang="en-US" dirty="0"/>
          </a:p>
        </p:txBody>
      </p:sp>
      <p:sp>
        <p:nvSpPr>
          <p:cNvPr id="12" name="Content Placeholder 19"/>
          <p:cNvSpPr>
            <a:spLocks noGrp="1"/>
          </p:cNvSpPr>
          <p:nvPr>
            <p:ph sz="quarter" idx="11" hasCustomPrompt="1"/>
          </p:nvPr>
        </p:nvSpPr>
        <p:spPr>
          <a:xfrm>
            <a:off x="609600" y="1837997"/>
            <a:ext cx="7111312" cy="2446873"/>
          </a:xfrm>
        </p:spPr>
        <p:txBody>
          <a:bodyPr>
            <a:normAutofit/>
          </a:bodyPr>
          <a:lstStyle>
            <a:lvl1pPr marL="0" indent="0">
              <a:buFontTx/>
              <a:buNone/>
              <a:defRPr sz="3600">
                <a:solidFill>
                  <a:schemeClr val="bg1"/>
                </a:solidFill>
                <a:latin typeface="Arial"/>
                <a:cs typeface="Arial"/>
              </a:defRPr>
            </a:lvl1pPr>
          </a:lstStyle>
          <a:p>
            <a:r>
              <a:rPr lang="en-GB" sz="3600" b="0" dirty="0" smtClean="0">
                <a:solidFill>
                  <a:schemeClr val="bg1"/>
                </a:solidFill>
                <a:latin typeface="+mn-lt"/>
                <a:cs typeface="Arial"/>
              </a:rPr>
              <a:t>“You can use this slide to pull out a quote. Use point size 36.”</a:t>
            </a:r>
            <a:endParaRPr lang="en-US" sz="3600" b="0" dirty="0">
              <a:solidFill>
                <a:schemeClr val="bg1"/>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3032" y="288437"/>
            <a:ext cx="1110549" cy="878400"/>
          </a:xfrm>
          <a:prstGeom prst="rect">
            <a:avLst/>
          </a:prstGeom>
        </p:spPr>
      </p:pic>
    </p:spTree>
    <p:extLst>
      <p:ext uri="{BB962C8B-B14F-4D97-AF65-F5344CB8AC3E}">
        <p14:creationId xmlns:p14="http://schemas.microsoft.com/office/powerpoint/2010/main" val="32843716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stretch>
            <a:fillRect/>
          </a:stretch>
        </p:blipFill>
        <p:spPr>
          <a:xfrm>
            <a:off x="-1091096" y="-1"/>
            <a:ext cx="10248349" cy="7686261"/>
          </a:xfrm>
          <a:prstGeom prst="rect">
            <a:avLst/>
          </a:prstGeom>
        </p:spPr>
      </p:pic>
      <p:sp>
        <p:nvSpPr>
          <p:cNvPr id="6" name="Title 1"/>
          <p:cNvSpPr>
            <a:spLocks noGrp="1"/>
          </p:cNvSpPr>
          <p:nvPr>
            <p:ph type="title"/>
          </p:nvPr>
        </p:nvSpPr>
        <p:spPr>
          <a:xfrm>
            <a:off x="457202" y="1692260"/>
            <a:ext cx="3535738" cy="2160734"/>
          </a:xfrm>
        </p:spPr>
        <p:txBody>
          <a:bodyPr anchor="t">
            <a:noAutofit/>
          </a:bodyPr>
          <a:lstStyle>
            <a:lvl1pPr>
              <a:defRPr sz="4800"/>
            </a:lvl1pPr>
          </a:lstStyle>
          <a:p>
            <a:r>
              <a:rPr lang="en-GB" dirty="0" smtClean="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15486570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title="black and white image close-up image of a young boy"/>
          <p:cNvPicPr>
            <a:picLocks noChangeAspect="1"/>
          </p:cNvPicPr>
          <p:nvPr userDrawn="1"/>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5230364" y="1692260"/>
            <a:ext cx="3535738" cy="2160734"/>
          </a:xfrm>
        </p:spPr>
        <p:txBody>
          <a:bodyPr anchor="t">
            <a:noAutofit/>
          </a:bodyPr>
          <a:lstStyle>
            <a:lvl1pPr>
              <a:defRPr sz="4800"/>
            </a:lvl1pPr>
          </a:lstStyle>
          <a:p>
            <a:r>
              <a:rPr lang="en-GB" dirty="0" smtClean="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1075433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ction Header 6">
    <p:spTree>
      <p:nvGrpSpPr>
        <p:cNvPr id="1" name=""/>
        <p:cNvGrpSpPr/>
        <p:nvPr/>
      </p:nvGrpSpPr>
      <p:grpSpPr>
        <a:xfrm>
          <a:off x="0" y="0"/>
          <a:ext cx="0" cy="0"/>
          <a:chOff x="0" y="0"/>
          <a:chExt cx="0" cy="0"/>
        </a:xfrm>
      </p:grpSpPr>
      <p:pic>
        <p:nvPicPr>
          <p:cNvPr id="4" name="Picture 3" title="black and white image close-up image of a young girl"/>
          <p:cNvPicPr>
            <a:picLocks noChangeAspect="1"/>
          </p:cNvPicPr>
          <p:nvPr userDrawn="1"/>
        </p:nvPicPr>
        <p:blipFill>
          <a:blip r:embed="rId2"/>
          <a:stretch>
            <a:fillRect/>
          </a:stretch>
        </p:blipFill>
        <p:spPr>
          <a:xfrm>
            <a:off x="0" y="0"/>
            <a:ext cx="9144000" cy="6858000"/>
          </a:xfrm>
          <a:prstGeom prst="rect">
            <a:avLst/>
          </a:prstGeom>
        </p:spPr>
      </p:pic>
      <p:sp>
        <p:nvSpPr>
          <p:cNvPr id="7" name="Title 1"/>
          <p:cNvSpPr>
            <a:spLocks noGrp="1"/>
          </p:cNvSpPr>
          <p:nvPr>
            <p:ph type="title"/>
          </p:nvPr>
        </p:nvSpPr>
        <p:spPr>
          <a:xfrm>
            <a:off x="5230364" y="1692260"/>
            <a:ext cx="3535738" cy="2160734"/>
          </a:xfrm>
        </p:spPr>
        <p:txBody>
          <a:bodyPr anchor="t">
            <a:noAutofit/>
          </a:bodyPr>
          <a:lstStyle>
            <a:lvl1pPr>
              <a:defRPr sz="4800"/>
            </a:lvl1pPr>
          </a:lstStyle>
          <a:p>
            <a:r>
              <a:rPr lang="en-GB" dirty="0" smtClean="0"/>
              <a:t>Click to edit Master 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40861117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Slide Number Placeholder 2"/>
          <p:cNvSpPr>
            <a:spLocks noGrp="1"/>
          </p:cNvSpPr>
          <p:nvPr>
            <p:ph type="sldNum" sz="quarter" idx="10"/>
          </p:nvPr>
        </p:nvSpPr>
        <p:spPr>
          <a:xfrm>
            <a:off x="6553200" y="6356350"/>
            <a:ext cx="2133600" cy="365125"/>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
        <p:nvSpPr>
          <p:cNvPr id="6" name="Title 1"/>
          <p:cNvSpPr>
            <a:spLocks noGrp="1"/>
          </p:cNvSpPr>
          <p:nvPr>
            <p:ph type="title"/>
          </p:nvPr>
        </p:nvSpPr>
        <p:spPr>
          <a:xfrm>
            <a:off x="457201" y="749912"/>
            <a:ext cx="7356815" cy="667725"/>
          </a:xfrm>
        </p:spPr>
        <p:txBody>
          <a:bodyPr/>
          <a:lstStyle/>
          <a:p>
            <a:r>
              <a:rPr lang="en-GB" smtClean="0"/>
              <a:t>Click to edit Master title style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8077" y="5517237"/>
            <a:ext cx="1222923" cy="956325"/>
          </a:xfrm>
          <a:prstGeom prst="rect">
            <a:avLst/>
          </a:prstGeom>
        </p:spPr>
      </p:pic>
    </p:spTree>
    <p:extLst>
      <p:ext uri="{BB962C8B-B14F-4D97-AF65-F5344CB8AC3E}">
        <p14:creationId xmlns:p14="http://schemas.microsoft.com/office/powerpoint/2010/main" val="3606293848"/>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solidFill>
                  <a:srgbClr val="005EB8"/>
                </a:solidFill>
              </a:rPr>
              <a:pPr/>
              <a:t>‹#›</a:t>
            </a:fld>
            <a:endParaRPr lang="en-US" dirty="0">
              <a:solidFill>
                <a:srgbClr val="005EB8"/>
              </a:solidFill>
            </a:endParaRPr>
          </a:p>
        </p:txBody>
      </p:sp>
      <p:sp>
        <p:nvSpPr>
          <p:cNvPr id="4" name="Content Placeholder 2"/>
          <p:cNvSpPr>
            <a:spLocks noGrp="1"/>
          </p:cNvSpPr>
          <p:nvPr>
            <p:ph idx="1"/>
          </p:nvPr>
        </p:nvSpPr>
        <p:spPr>
          <a:xfrm>
            <a:off x="457200" y="1680295"/>
            <a:ext cx="7841707" cy="3950736"/>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0620766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Title 1"/>
          <p:cNvSpPr txBox="1">
            <a:spLocks/>
          </p:cNvSpPr>
          <p:nvPr userDrawn="1"/>
        </p:nvSpPr>
        <p:spPr>
          <a:xfrm>
            <a:off x="457200" y="981075"/>
            <a:ext cx="8229600" cy="647700"/>
          </a:xfrm>
          <a:prstGeom prst="rect">
            <a:avLst/>
          </a:prstGeom>
        </p:spPr>
        <p:txBody>
          <a:bodyPr/>
          <a:lstStyle>
            <a:lvl1pPr algn="l">
              <a:defRPr sz="3600" b="1">
                <a:solidFill>
                  <a:srgbClr val="00395A"/>
                </a:solidFill>
              </a:defRPr>
            </a:lvl1pPr>
          </a:lstStyle>
          <a:p>
            <a:pPr eaLnBrk="0" hangingPunct="0">
              <a:defRPr/>
            </a:pPr>
            <a:r>
              <a:rPr lang="en-US" dirty="0" smtClean="0">
                <a:latin typeface="+mj-lt"/>
                <a:ea typeface="+mj-ea"/>
                <a:cs typeface="+mj-cs"/>
              </a:rPr>
              <a:t>Click to edit Master title style</a:t>
            </a:r>
            <a:endParaRPr lang="en-GB" dirty="0">
              <a:latin typeface="+mj-lt"/>
              <a:ea typeface="+mj-ea"/>
              <a:cs typeface="+mj-cs"/>
            </a:endParaRP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sz="2400">
                <a:solidFill>
                  <a:srgbClr val="007C92"/>
                </a:solidFill>
              </a:defRPr>
            </a:lvl1pPr>
            <a:lvl2pPr>
              <a:defRPr sz="2000">
                <a:solidFill>
                  <a:srgbClr val="007C92"/>
                </a:solidFill>
              </a:defRPr>
            </a:lvl2pPr>
            <a:lvl3pPr>
              <a:defRPr sz="2000">
                <a:solidFill>
                  <a:srgbClr val="007C92"/>
                </a:solidFill>
              </a:defRPr>
            </a:lvl3pPr>
            <a:lvl4pPr>
              <a:defRPr sz="1800">
                <a:solidFill>
                  <a:srgbClr val="007C92"/>
                </a:solidFill>
              </a:defRPr>
            </a:lvl4pPr>
            <a:lvl5pPr>
              <a:defRPr sz="1800">
                <a:solidFill>
                  <a:srgbClr val="007C9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image" Target="../media/image2.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2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image" Target="../media/image2.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theme" Target="../theme/theme4.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image" Target="../media/image2.png"/><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19" Type="http://schemas.openxmlformats.org/officeDocument/2006/relationships/theme" Target="../theme/theme6.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p:cNvPicPr>
            <a:picLocks noChangeAspect="1"/>
          </p:cNvPicPr>
          <p:nvPr/>
        </p:nvPicPr>
        <p:blipFill>
          <a:blip r:embed="rId12"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60" r:id="rId4"/>
    <p:sldLayoutId id="2147483661" r:id="rId5"/>
    <p:sldLayoutId id="2147483656" r:id="rId6"/>
    <p:sldLayoutId id="2147483655" r:id="rId7"/>
    <p:sldLayoutId id="2147483654" r:id="rId8"/>
    <p:sldLayoutId id="2147483662" r:id="rId9"/>
    <p:sldLayoutId id="2147483653" r:id="rId10"/>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80295"/>
            <a:ext cx="7841707" cy="3950736"/>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pPr defTabSz="457200" fontAlgn="auto">
              <a:spcBef>
                <a:spcPts val="0"/>
              </a:spcBef>
              <a:spcAft>
                <a:spcPts val="0"/>
              </a:spcAft>
            </a:pPr>
            <a:fld id="{61E112CC-F5C7-5E43-8EAA-F554FEB5E453}" type="slidenum">
              <a:rPr lang="en-US" smtClean="0">
                <a:solidFill>
                  <a:srgbClr val="005EB8"/>
                </a:solidFill>
              </a:rPr>
              <a:pPr defTabSz="457200" fontAlgn="auto">
                <a:spcBef>
                  <a:spcPts val="0"/>
                </a:spcBef>
                <a:spcAft>
                  <a:spcPts val="0"/>
                </a:spcAft>
              </a:pPr>
              <a:t>‹#›</a:t>
            </a:fld>
            <a:endParaRPr lang="en-US" dirty="0">
              <a:solidFill>
                <a:srgbClr val="005EB8"/>
              </a:solidFill>
            </a:endParaRPr>
          </a:p>
        </p:txBody>
      </p:sp>
      <p:sp>
        <p:nvSpPr>
          <p:cNvPr id="23"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GB" dirty="0" err="1" smtClean="0">
                <a:solidFill>
                  <a:srgbClr val="000000"/>
                </a:solidFill>
              </a:rPr>
              <a:t>www.england.nhs.uk</a:t>
            </a:r>
            <a:endParaRPr lang="en-GB" dirty="0" smtClean="0">
              <a:solidFill>
                <a:srgbClr val="000000"/>
              </a:solidFill>
            </a:endParaRPr>
          </a:p>
        </p:txBody>
      </p:sp>
      <p:sp>
        <p:nvSpPr>
          <p:cNvPr id="26" name="Title Placeholder 1"/>
          <p:cNvSpPr>
            <a:spLocks noGrp="1"/>
          </p:cNvSpPr>
          <p:nvPr>
            <p:ph type="title"/>
          </p:nvPr>
        </p:nvSpPr>
        <p:spPr>
          <a:xfrm>
            <a:off x="457201" y="749912"/>
            <a:ext cx="7376429" cy="667725"/>
          </a:xfrm>
          <a:prstGeom prst="rect">
            <a:avLst/>
          </a:prstGeom>
        </p:spPr>
        <p:txBody>
          <a:bodyPr vert="horz" lIns="91440" tIns="45720" rIns="91440" bIns="45720" rtlCol="0" anchor="ctr">
            <a:normAutofit/>
          </a:bodyPr>
          <a:lstStyle/>
          <a:p>
            <a:r>
              <a:rPr lang="en-GB" sz="3600" b="1" dirty="0" smtClean="0">
                <a:solidFill>
                  <a:schemeClr val="tx2"/>
                </a:solidFill>
                <a:latin typeface="+mj-lt"/>
                <a:cs typeface="Arial"/>
              </a:rPr>
              <a:t>Click</a:t>
            </a:r>
            <a:r>
              <a:rPr lang="en-GB" sz="3600" b="1" baseline="0" dirty="0" smtClean="0">
                <a:solidFill>
                  <a:schemeClr val="tx2"/>
                </a:solidFill>
                <a:latin typeface="+mj-lt"/>
                <a:cs typeface="Arial"/>
              </a:rPr>
              <a:t> to edit the master title style</a:t>
            </a:r>
            <a:endParaRPr lang="en-GB" sz="3600" b="1" dirty="0">
              <a:solidFill>
                <a:schemeClr val="tx2"/>
              </a:solidFill>
              <a:latin typeface="+mj-lt"/>
              <a:cs typeface="Arial"/>
            </a:endParaRPr>
          </a:p>
        </p:txBody>
      </p:sp>
      <p:pic>
        <p:nvPicPr>
          <p:cNvPr id="2" name="Picture 1"/>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168975708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Lst>
  <p:timing>
    <p:tnLst>
      <p:par>
        <p:cTn id="1" dur="indefinite" restart="never" nodeType="tmRoot"/>
      </p:par>
    </p:tnLst>
  </p:timing>
  <p:hf hdr="0" ftr="0" dt="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2"/>
          <p:cNvSpPr>
            <a:spLocks noGrp="1" noChangeArrowheads="1"/>
          </p:cNvSpPr>
          <p:nvPr>
            <p:ph type="title"/>
          </p:nvPr>
        </p:nvSpPr>
        <p:spPr bwMode="auto">
          <a:xfrm>
            <a:off x="468313" y="188913"/>
            <a:ext cx="7210425"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8" name="Rectangle 3"/>
          <p:cNvSpPr>
            <a:spLocks noGrp="1" noChangeArrowheads="1"/>
          </p:cNvSpPr>
          <p:nvPr>
            <p:ph type="body" idx="1"/>
          </p:nvPr>
        </p:nvSpPr>
        <p:spPr bwMode="auto">
          <a:xfrm>
            <a:off x="468313" y="12684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Tree>
    <p:extLst>
      <p:ext uri="{BB962C8B-B14F-4D97-AF65-F5344CB8AC3E}">
        <p14:creationId xmlns:p14="http://schemas.microsoft.com/office/powerpoint/2010/main" val="142535626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lr>
          <a:schemeClr val="folHlink"/>
        </a:buClr>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90000"/>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folHlink"/>
        </a:buClr>
        <a:buChar char="•"/>
        <a:defRPr sz="2000">
          <a:solidFill>
            <a:schemeClr val="tx1"/>
          </a:solidFill>
          <a:latin typeface="+mn-lt"/>
        </a:defRPr>
      </a:lvl3pPr>
      <a:lvl4pPr marL="1600200" indent="-228600" algn="l" rtl="0" eaLnBrk="0" fontAlgn="base" hangingPunct="0">
        <a:spcBef>
          <a:spcPct val="20000"/>
        </a:spcBef>
        <a:spcAft>
          <a:spcPct val="0"/>
        </a:spcAft>
        <a:buClr>
          <a:schemeClr val="accent2"/>
        </a:buClr>
        <a:buFont typeface="Arial" charset="0"/>
        <a:buChar char="-"/>
        <a:defRPr>
          <a:solidFill>
            <a:schemeClr val="tx1"/>
          </a:solidFill>
          <a:latin typeface="+mn-lt"/>
        </a:defRPr>
      </a:lvl4pPr>
      <a:lvl5pPr marL="2057400" indent="-228600" algn="l" rtl="0" eaLnBrk="0" fontAlgn="base" hangingPunct="0">
        <a:spcBef>
          <a:spcPct val="20000"/>
        </a:spcBef>
        <a:spcAft>
          <a:spcPct val="0"/>
        </a:spcAft>
        <a:buClr>
          <a:schemeClr val="folHlink"/>
        </a:buClr>
        <a:buChar char="•"/>
        <a:defRPr>
          <a:solidFill>
            <a:schemeClr val="tx1"/>
          </a:solidFill>
          <a:latin typeface="+mn-lt"/>
        </a:defRPr>
      </a:lvl5pPr>
      <a:lvl6pPr marL="2514600" indent="-228600" algn="l" rtl="0" fontAlgn="base">
        <a:spcBef>
          <a:spcPct val="20000"/>
        </a:spcBef>
        <a:spcAft>
          <a:spcPct val="0"/>
        </a:spcAft>
        <a:buClr>
          <a:schemeClr val="folHlink"/>
        </a:buClr>
        <a:buChar char="•"/>
        <a:defRPr>
          <a:solidFill>
            <a:schemeClr val="tx1"/>
          </a:solidFill>
          <a:latin typeface="+mn-lt"/>
        </a:defRPr>
      </a:lvl6pPr>
      <a:lvl7pPr marL="2971800" indent="-228600" algn="l" rtl="0" fontAlgn="base">
        <a:spcBef>
          <a:spcPct val="20000"/>
        </a:spcBef>
        <a:spcAft>
          <a:spcPct val="0"/>
        </a:spcAft>
        <a:buClr>
          <a:schemeClr val="folHlink"/>
        </a:buClr>
        <a:buChar char="•"/>
        <a:defRPr>
          <a:solidFill>
            <a:schemeClr val="tx1"/>
          </a:solidFill>
          <a:latin typeface="+mn-lt"/>
        </a:defRPr>
      </a:lvl7pPr>
      <a:lvl8pPr marL="3429000" indent="-228600" algn="l" rtl="0" fontAlgn="base">
        <a:spcBef>
          <a:spcPct val="20000"/>
        </a:spcBef>
        <a:spcAft>
          <a:spcPct val="0"/>
        </a:spcAft>
        <a:buClr>
          <a:schemeClr val="folHlink"/>
        </a:buClr>
        <a:buChar char="•"/>
        <a:defRPr>
          <a:solidFill>
            <a:schemeClr val="tx1"/>
          </a:solidFill>
          <a:latin typeface="+mn-lt"/>
        </a:defRPr>
      </a:lvl8pPr>
      <a:lvl9pPr marL="3886200" indent="-228600" algn="l" rtl="0" fontAlgn="base">
        <a:spcBef>
          <a:spcPct val="20000"/>
        </a:spcBef>
        <a:spcAft>
          <a:spcPct val="0"/>
        </a:spcAft>
        <a:buClr>
          <a:schemeClr val="folHlink"/>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80295"/>
            <a:ext cx="7841707" cy="3950736"/>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pPr defTabSz="457200" fontAlgn="auto">
              <a:spcBef>
                <a:spcPts val="0"/>
              </a:spcBef>
              <a:spcAft>
                <a:spcPts val="0"/>
              </a:spcAft>
            </a:pPr>
            <a:fld id="{61E112CC-F5C7-5E43-8EAA-F554FEB5E453}" type="slidenum">
              <a:rPr lang="en-US" smtClean="0">
                <a:solidFill>
                  <a:srgbClr val="005EB8"/>
                </a:solidFill>
              </a:rPr>
              <a:pPr defTabSz="457200" fontAlgn="auto">
                <a:spcBef>
                  <a:spcPts val="0"/>
                </a:spcBef>
                <a:spcAft>
                  <a:spcPts val="0"/>
                </a:spcAft>
              </a:pPr>
              <a:t>‹#›</a:t>
            </a:fld>
            <a:endParaRPr lang="en-US" dirty="0">
              <a:solidFill>
                <a:srgbClr val="005EB8"/>
              </a:solidFill>
            </a:endParaRPr>
          </a:p>
        </p:txBody>
      </p:sp>
      <p:sp>
        <p:nvSpPr>
          <p:cNvPr id="23"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GB" dirty="0" err="1" smtClean="0">
                <a:solidFill>
                  <a:srgbClr val="000000"/>
                </a:solidFill>
              </a:rPr>
              <a:t>www.england.nhs.uk</a:t>
            </a:r>
            <a:endParaRPr lang="en-GB" dirty="0" smtClean="0">
              <a:solidFill>
                <a:srgbClr val="000000"/>
              </a:solidFill>
            </a:endParaRPr>
          </a:p>
        </p:txBody>
      </p:sp>
      <p:sp>
        <p:nvSpPr>
          <p:cNvPr id="26" name="Title Placeholder 1"/>
          <p:cNvSpPr>
            <a:spLocks noGrp="1"/>
          </p:cNvSpPr>
          <p:nvPr>
            <p:ph type="title"/>
          </p:nvPr>
        </p:nvSpPr>
        <p:spPr>
          <a:xfrm>
            <a:off x="457201" y="749912"/>
            <a:ext cx="7376429" cy="667725"/>
          </a:xfrm>
          <a:prstGeom prst="rect">
            <a:avLst/>
          </a:prstGeom>
        </p:spPr>
        <p:txBody>
          <a:bodyPr vert="horz" lIns="91440" tIns="45720" rIns="91440" bIns="45720" rtlCol="0" anchor="ctr">
            <a:normAutofit/>
          </a:bodyPr>
          <a:lstStyle/>
          <a:p>
            <a:r>
              <a:rPr lang="en-GB" sz="3600" b="1" dirty="0" smtClean="0">
                <a:solidFill>
                  <a:schemeClr val="tx2"/>
                </a:solidFill>
                <a:latin typeface="+mj-lt"/>
                <a:cs typeface="Arial"/>
              </a:rPr>
              <a:t>Click</a:t>
            </a:r>
            <a:r>
              <a:rPr lang="en-GB" sz="3600" b="1" baseline="0" dirty="0" smtClean="0">
                <a:solidFill>
                  <a:schemeClr val="tx2"/>
                </a:solidFill>
                <a:latin typeface="+mj-lt"/>
                <a:cs typeface="Arial"/>
              </a:rPr>
              <a:t> to edit the master title style</a:t>
            </a:r>
            <a:endParaRPr lang="en-GB" sz="3600" b="1" dirty="0">
              <a:solidFill>
                <a:schemeClr val="tx2"/>
              </a:solidFill>
              <a:latin typeface="+mj-lt"/>
              <a:cs typeface="Arial"/>
            </a:endParaRPr>
          </a:p>
        </p:txBody>
      </p:sp>
      <p:pic>
        <p:nvPicPr>
          <p:cNvPr id="2" name="Picture 1"/>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54972631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Lst>
  <p:timing>
    <p:tnLst>
      <p:par>
        <p:cTn id="1" dur="indefinite" restart="never" nodeType="tmRoot"/>
      </p:par>
    </p:tnLst>
  </p:timing>
  <p:hf hdr="0" ftr="0" dt="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DB92EB-398F-47F4-83F1-A843100A75FA}" type="datetimeFigureOut">
              <a:rPr lang="en-GB" smtClean="0">
                <a:solidFill>
                  <a:prstClr val="black">
                    <a:tint val="75000"/>
                  </a:prstClr>
                </a:solidFill>
                <a:latin typeface="Arial"/>
                <a:cs typeface="+mn-cs"/>
              </a:rPr>
              <a:pPr fontAlgn="auto">
                <a:spcBef>
                  <a:spcPts val="0"/>
                </a:spcBef>
                <a:spcAft>
                  <a:spcPts val="0"/>
                </a:spcAft>
              </a:pPr>
              <a:t>09/09/2017</a:t>
            </a:fld>
            <a:endParaRPr lang="en-GB">
              <a:solidFill>
                <a:prstClr val="black">
                  <a:tint val="75000"/>
                </a:prstClr>
              </a:solidFill>
              <a:latin typeface="Arial"/>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Arial"/>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D00B0E8-4E7C-4468-88EE-29F43991828F}" type="slidenum">
              <a:rPr lang="en-GB" smtClean="0">
                <a:solidFill>
                  <a:prstClr val="black">
                    <a:tint val="75000"/>
                  </a:prstClr>
                </a:solidFill>
                <a:latin typeface="Arial"/>
                <a:cs typeface="+mn-cs"/>
              </a:rPr>
              <a:pPr fontAlgn="auto">
                <a:spcBef>
                  <a:spcPts val="0"/>
                </a:spcBef>
                <a:spcAft>
                  <a:spcPts val="0"/>
                </a:spcAft>
              </a:pPr>
              <a:t>‹#›</a:t>
            </a:fld>
            <a:endParaRPr lang="en-GB">
              <a:solidFill>
                <a:prstClr val="black">
                  <a:tint val="75000"/>
                </a:prstClr>
              </a:solidFill>
              <a:latin typeface="Arial"/>
              <a:cs typeface="+mn-cs"/>
            </a:endParaRPr>
          </a:p>
        </p:txBody>
      </p:sp>
    </p:spTree>
    <p:extLst>
      <p:ext uri="{BB962C8B-B14F-4D97-AF65-F5344CB8AC3E}">
        <p14:creationId xmlns:p14="http://schemas.microsoft.com/office/powerpoint/2010/main" val="210333502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spcBef>
          <a:spcPct val="0"/>
        </a:spcBef>
        <a:buNone/>
        <a:defRPr sz="4000" kern="1200">
          <a:solidFill>
            <a:schemeClr val="accent6">
              <a:lumMod val="75000"/>
            </a:schemeClr>
          </a:solidFill>
          <a:latin typeface="+mj-lt"/>
          <a:ea typeface="+mj-ea"/>
          <a:cs typeface="+mj-cs"/>
        </a:defRPr>
      </a:lvl1pPr>
    </p:titleStyle>
    <p:bodyStyle>
      <a:lvl1pPr marL="342900" indent="-342900" algn="l" defTabSz="914400" rtl="0" eaLnBrk="1" latinLnBrk="0" hangingPunct="1">
        <a:spcBef>
          <a:spcPct val="20000"/>
        </a:spcBef>
        <a:buClr>
          <a:srgbClr val="0070C0"/>
        </a:buClr>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0070C0"/>
        </a:buClr>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0070C0"/>
        </a:buClr>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0070C0"/>
        </a:buClr>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0070C0"/>
        </a:buClr>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80295"/>
            <a:ext cx="7841707" cy="3950736"/>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pPr defTabSz="457200" fontAlgn="auto">
              <a:spcBef>
                <a:spcPts val="0"/>
              </a:spcBef>
              <a:spcAft>
                <a:spcPts val="0"/>
              </a:spcAft>
            </a:pPr>
            <a:fld id="{61E112CC-F5C7-5E43-8EAA-F554FEB5E453}" type="slidenum">
              <a:rPr lang="en-US" smtClean="0">
                <a:solidFill>
                  <a:srgbClr val="005EB8"/>
                </a:solidFill>
              </a:rPr>
              <a:pPr defTabSz="457200" fontAlgn="auto">
                <a:spcBef>
                  <a:spcPts val="0"/>
                </a:spcBef>
                <a:spcAft>
                  <a:spcPts val="0"/>
                </a:spcAft>
              </a:pPr>
              <a:t>‹#›</a:t>
            </a:fld>
            <a:endParaRPr lang="en-US" dirty="0">
              <a:solidFill>
                <a:srgbClr val="005EB8"/>
              </a:solidFill>
            </a:endParaRPr>
          </a:p>
        </p:txBody>
      </p:sp>
      <p:sp>
        <p:nvSpPr>
          <p:cNvPr id="23"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GB" dirty="0" err="1" smtClean="0">
                <a:solidFill>
                  <a:srgbClr val="000000"/>
                </a:solidFill>
              </a:rPr>
              <a:t>www.england.nhs.uk</a:t>
            </a:r>
            <a:endParaRPr lang="en-GB" dirty="0" smtClean="0">
              <a:solidFill>
                <a:srgbClr val="000000"/>
              </a:solidFill>
            </a:endParaRPr>
          </a:p>
        </p:txBody>
      </p:sp>
      <p:sp>
        <p:nvSpPr>
          <p:cNvPr id="26" name="Title Placeholder 1"/>
          <p:cNvSpPr>
            <a:spLocks noGrp="1"/>
          </p:cNvSpPr>
          <p:nvPr>
            <p:ph type="title"/>
          </p:nvPr>
        </p:nvSpPr>
        <p:spPr>
          <a:xfrm>
            <a:off x="457201" y="749912"/>
            <a:ext cx="7376429" cy="667725"/>
          </a:xfrm>
          <a:prstGeom prst="rect">
            <a:avLst/>
          </a:prstGeom>
        </p:spPr>
        <p:txBody>
          <a:bodyPr vert="horz" lIns="91440" tIns="45720" rIns="91440" bIns="45720" rtlCol="0" anchor="ctr">
            <a:normAutofit/>
          </a:bodyPr>
          <a:lstStyle/>
          <a:p>
            <a:r>
              <a:rPr lang="en-GB" sz="3600" b="1" dirty="0" smtClean="0">
                <a:solidFill>
                  <a:schemeClr val="tx2"/>
                </a:solidFill>
                <a:latin typeface="+mj-lt"/>
                <a:cs typeface="Arial"/>
              </a:rPr>
              <a:t>Click</a:t>
            </a:r>
            <a:r>
              <a:rPr lang="en-GB" sz="3600" b="1" baseline="0" dirty="0" smtClean="0">
                <a:solidFill>
                  <a:schemeClr val="tx2"/>
                </a:solidFill>
                <a:latin typeface="+mj-lt"/>
                <a:cs typeface="Arial"/>
              </a:rPr>
              <a:t> to edit the master title style</a:t>
            </a:r>
            <a:endParaRPr lang="en-GB" sz="3600" b="1" dirty="0">
              <a:solidFill>
                <a:schemeClr val="tx2"/>
              </a:solidFill>
              <a:latin typeface="+mj-lt"/>
              <a:cs typeface="Arial"/>
            </a:endParaRPr>
          </a:p>
        </p:txBody>
      </p:sp>
      <p:pic>
        <p:nvPicPr>
          <p:cNvPr id="2" name="Picture 1"/>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72193260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Lst>
  <p:timing>
    <p:tnLst>
      <p:par>
        <p:cTn id="1" dur="indefinite" restart="never" nodeType="tmRoot"/>
      </p:par>
    </p:tnLst>
  </p:timing>
  <p:hf hdr="0" ftr="0" dt="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sexualhealth.cnwl@nhs.ne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19.xml"/><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3.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23.xml"/><Relationship Id="rId1" Type="http://schemas.openxmlformats.org/officeDocument/2006/relationships/slideLayout" Target="../slideLayouts/slideLayou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0.xml"/></Relationships>
</file>

<file path=ppt/slides/_rels/slide37.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26.xml"/><Relationship Id="rId1" Type="http://schemas.openxmlformats.org/officeDocument/2006/relationships/slideLayout" Target="../slideLayouts/slideLayout6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6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2.xml.rels><?xml version="1.0" encoding="UTF-8" standalone="yes"?>
<Relationships xmlns="http://schemas.openxmlformats.org/package/2006/relationships"><Relationship Id="rId3" Type="http://schemas.openxmlformats.org/officeDocument/2006/relationships/hyperlink" Target="https://www.engage.england.nhs.uk/survey/009611c3/" TargetMode="External"/><Relationship Id="rId2" Type="http://schemas.openxmlformats.org/officeDocument/2006/relationships/hyperlink" Target="https://healthsector.webex.com/healthsector/j.php?RGID=rd02dee7a9df59008439b88c45176f53e" TargetMode="External"/><Relationship Id="rId1" Type="http://schemas.openxmlformats.org/officeDocument/2006/relationships/slideLayout" Target="../slideLayouts/slideLayout8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1"/>
          </p:nvPr>
        </p:nvSpPr>
        <p:spPr/>
        <p:txBody>
          <a:bodyPr/>
          <a:lstStyle/>
          <a:p>
            <a:endParaRPr lang="en-GB"/>
          </a:p>
        </p:txBody>
      </p:sp>
      <p:sp>
        <p:nvSpPr>
          <p:cNvPr id="6" name="Title 5"/>
          <p:cNvSpPr>
            <a:spLocks noGrp="1"/>
          </p:cNvSpPr>
          <p:nvPr>
            <p:ph type="title"/>
          </p:nvPr>
        </p:nvSpPr>
        <p:spPr>
          <a:xfrm>
            <a:off x="5854140" y="1172811"/>
            <a:ext cx="2892872" cy="3180527"/>
          </a:xfrm>
        </p:spPr>
        <p:txBody>
          <a:bodyPr/>
          <a:lstStyle/>
          <a:p>
            <a:r>
              <a:rPr lang="en-GB" sz="1800" dirty="0">
                <a:solidFill>
                  <a:srgbClr val="002060"/>
                </a:solidFill>
              </a:rPr>
              <a:t>Integrated Sexual Health and HIV Services in Surrey</a:t>
            </a:r>
            <a:r>
              <a:rPr lang="en-GB" sz="1800" dirty="0" smtClean="0"/>
              <a:t/>
            </a:r>
            <a:br>
              <a:rPr lang="en-GB" sz="1800" dirty="0" smtClean="0"/>
            </a:br>
            <a:r>
              <a:rPr lang="en-GB" sz="1800" dirty="0"/>
              <a:t/>
            </a:r>
            <a:br>
              <a:rPr lang="en-GB" sz="1800" dirty="0"/>
            </a:br>
            <a:r>
              <a:rPr lang="en-GB" sz="1800" dirty="0" smtClean="0"/>
              <a:t>Patient </a:t>
            </a:r>
            <a:r>
              <a:rPr lang="en-GB" sz="1800" dirty="0"/>
              <a:t>Information and Discussion </a:t>
            </a:r>
            <a:r>
              <a:rPr lang="en-GB" sz="1800" dirty="0" smtClean="0"/>
              <a:t>Event</a:t>
            </a:r>
            <a:br>
              <a:rPr lang="en-GB" sz="1800" dirty="0" smtClean="0"/>
            </a:br>
            <a:r>
              <a:rPr lang="en-GB" sz="1800" dirty="0"/>
              <a:t/>
            </a:r>
            <a:br>
              <a:rPr lang="en-GB" sz="1800" dirty="0"/>
            </a:br>
            <a:r>
              <a:rPr lang="en-GB" sz="1800" dirty="0" smtClean="0"/>
              <a:t>Saturday 9</a:t>
            </a:r>
            <a:r>
              <a:rPr lang="en-GB" sz="1800" baseline="30000" dirty="0" smtClean="0"/>
              <a:t>th</a:t>
            </a:r>
            <a:r>
              <a:rPr lang="en-GB" sz="1800" dirty="0" smtClean="0"/>
              <a:t> September</a:t>
            </a:r>
            <a:br>
              <a:rPr lang="en-GB" sz="1800" dirty="0" smtClean="0"/>
            </a:br>
            <a:r>
              <a:rPr lang="en-GB" sz="1800" dirty="0" smtClean="0"/>
              <a:t>10.30 - 12</a:t>
            </a:r>
            <a:r>
              <a:rPr lang="en-GB" sz="1200" dirty="0" smtClean="0"/>
              <a:t/>
            </a:r>
            <a:br>
              <a:rPr lang="en-GB" sz="1200" dirty="0" smtClean="0"/>
            </a:br>
            <a:endParaRPr lang="en-GB" sz="1400" dirty="0"/>
          </a:p>
        </p:txBody>
      </p:sp>
    </p:spTree>
    <p:extLst>
      <p:ext uri="{BB962C8B-B14F-4D97-AF65-F5344CB8AC3E}">
        <p14:creationId xmlns:p14="http://schemas.microsoft.com/office/powerpoint/2010/main" val="1908109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bwMode="auto">
          <a:xfrm>
            <a:off x="68802" y="1073202"/>
            <a:ext cx="8641308" cy="2554209"/>
          </a:xfrm>
          <a:prstGeom prst="rect">
            <a:avLst/>
          </a:prstGeom>
          <a:noFill/>
          <a:ln w="9525">
            <a:noFill/>
            <a:miter lim="800000"/>
            <a:headEnd/>
            <a:tailEnd/>
          </a:ln>
        </p:spPr>
        <p:txBody>
          <a:bodyPr/>
          <a:lstStyle/>
          <a:p>
            <a:r>
              <a:rPr lang="en-GB" sz="3600" b="1" dirty="0" smtClean="0">
                <a:solidFill>
                  <a:schemeClr val="bg1"/>
                </a:solidFill>
                <a:latin typeface="Arial" charset="0"/>
              </a:rPr>
              <a:t>Integrated</a:t>
            </a:r>
          </a:p>
          <a:p>
            <a:r>
              <a:rPr lang="en-GB" sz="3600" b="1" dirty="0" smtClean="0">
                <a:solidFill>
                  <a:schemeClr val="bg1"/>
                </a:solidFill>
                <a:latin typeface="Arial" charset="0"/>
              </a:rPr>
              <a:t>Sexual Health and HIV Services</a:t>
            </a:r>
            <a:endParaRPr lang="en-GB" sz="3600" dirty="0" smtClean="0">
              <a:solidFill>
                <a:schemeClr val="bg1"/>
              </a:solidFill>
              <a:latin typeface="Arial" charset="0"/>
            </a:endParaRPr>
          </a:p>
          <a:p>
            <a:endParaRPr lang="en-GB" sz="3600" b="1" dirty="0" smtClean="0">
              <a:solidFill>
                <a:schemeClr val="bg1"/>
              </a:solidFill>
              <a:latin typeface="Arial" charset="0"/>
            </a:endParaRPr>
          </a:p>
          <a:p>
            <a:endParaRPr lang="en-GB" sz="3600" b="1" dirty="0" smtClean="0">
              <a:solidFill>
                <a:schemeClr val="bg1"/>
              </a:solidFill>
              <a:latin typeface="Arial" charset="0"/>
            </a:endParaRPr>
          </a:p>
          <a:p>
            <a:endParaRPr lang="en-GB" sz="3400" b="1" dirty="0" smtClean="0">
              <a:solidFill>
                <a:schemeClr val="bg1"/>
              </a:solidFill>
              <a:latin typeface="Arial" charset="0"/>
            </a:endParaRPr>
          </a:p>
          <a:p>
            <a:endParaRPr lang="en-GB" sz="3200" dirty="0" smtClean="0">
              <a:solidFill>
                <a:schemeClr val="bg1"/>
              </a:solidFill>
              <a:latin typeface="Arial" charset="0"/>
            </a:endParaRPr>
          </a:p>
          <a:p>
            <a:endParaRPr lang="en-GB" sz="2000" dirty="0" smtClean="0">
              <a:solidFill>
                <a:schemeClr val="bg1"/>
              </a:solidFill>
              <a:latin typeface="Arial" charset="0"/>
            </a:endParaRPr>
          </a:p>
          <a:p>
            <a:endParaRPr lang="en-GB" sz="2000" dirty="0" smtClean="0">
              <a:solidFill>
                <a:schemeClr val="bg1"/>
              </a:solidFill>
              <a:latin typeface="Arial" charset="0"/>
            </a:endParaRPr>
          </a:p>
          <a:p>
            <a:endParaRPr lang="en-GB" sz="2000" dirty="0">
              <a:solidFill>
                <a:schemeClr val="bg1"/>
              </a:solidFill>
              <a:latin typeface="Arial" charset="0"/>
            </a:endParaRPr>
          </a:p>
          <a:p>
            <a:r>
              <a:rPr lang="en-GB" sz="2200" b="1" dirty="0" smtClean="0">
                <a:solidFill>
                  <a:schemeClr val="bg1"/>
                </a:solidFill>
                <a:latin typeface="Arial" charset="0"/>
              </a:rPr>
              <a:t>Dr Simon Edwards - Clinical Director</a:t>
            </a:r>
          </a:p>
          <a:p>
            <a:r>
              <a:rPr lang="en-GB" sz="2200" b="1" dirty="0" smtClean="0">
                <a:solidFill>
                  <a:schemeClr val="bg1"/>
                </a:solidFill>
                <a:latin typeface="Arial" charset="0"/>
              </a:rPr>
              <a:t>Mark Maguire - Service Director</a:t>
            </a:r>
          </a:p>
          <a:p>
            <a:endParaRPr lang="en-GB" sz="2000" dirty="0">
              <a:solidFill>
                <a:schemeClr val="bg1"/>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6411"/>
    </mc:Choice>
    <mc:Fallback xmlns="">
      <p:transition spd="slow" advTm="1641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457200" y="1315601"/>
            <a:ext cx="8229600" cy="484970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7C92"/>
              </a:buClr>
              <a:buSzPct val="100000"/>
              <a:buFont typeface="Arial"/>
              <a:buChar char="•"/>
            </a:pPr>
            <a:r>
              <a:rPr lang="en-GB" sz="2500" b="0" i="0" u="none" strike="noStrike" cap="none" dirty="0">
                <a:solidFill>
                  <a:srgbClr val="007C92"/>
                </a:solidFill>
                <a:latin typeface="Calibri"/>
                <a:ea typeface="Calibri"/>
                <a:cs typeface="Calibri"/>
                <a:sym typeface="Calibri"/>
              </a:rPr>
              <a:t>Introduction</a:t>
            </a:r>
          </a:p>
          <a:p>
            <a:pPr marL="342900" marR="0" lvl="0" indent="-342900" algn="l" rtl="0">
              <a:spcBef>
                <a:spcPts val="500"/>
              </a:spcBef>
              <a:spcAft>
                <a:spcPts val="0"/>
              </a:spcAft>
              <a:buClr>
                <a:srgbClr val="007C92"/>
              </a:buClr>
              <a:buSzPct val="100000"/>
              <a:buFont typeface="Arial"/>
              <a:buChar char="•"/>
            </a:pPr>
            <a:r>
              <a:rPr lang="en-GB" sz="2500" b="0" i="0" u="none" strike="noStrike" cap="none" dirty="0">
                <a:solidFill>
                  <a:srgbClr val="007C92"/>
                </a:solidFill>
                <a:latin typeface="Calibri"/>
                <a:ea typeface="Calibri"/>
                <a:cs typeface="Calibri"/>
                <a:sym typeface="Calibri"/>
              </a:rPr>
              <a:t>Improving Health and </a:t>
            </a:r>
            <a:r>
              <a:rPr lang="en-GB" sz="2500" b="0" i="0" u="none" strike="noStrike" cap="none" dirty="0" smtClean="0">
                <a:solidFill>
                  <a:srgbClr val="007C92"/>
                </a:solidFill>
                <a:latin typeface="Calibri"/>
                <a:ea typeface="Calibri"/>
                <a:cs typeface="Calibri"/>
                <a:sym typeface="Calibri"/>
              </a:rPr>
              <a:t>Wellbeing and Health Promotion</a:t>
            </a:r>
            <a:endParaRPr lang="en-GB" sz="2500" b="0" i="0" u="none" strike="noStrike" cap="none" dirty="0">
              <a:solidFill>
                <a:srgbClr val="007C92"/>
              </a:solidFill>
              <a:latin typeface="Calibri"/>
              <a:ea typeface="Calibri"/>
              <a:cs typeface="Calibri"/>
              <a:sym typeface="Calibri"/>
            </a:endParaRPr>
          </a:p>
          <a:p>
            <a:pPr marL="342900" marR="0" lvl="0" indent="-342900" algn="l" rtl="0">
              <a:spcBef>
                <a:spcPts val="500"/>
              </a:spcBef>
              <a:spcAft>
                <a:spcPts val="0"/>
              </a:spcAft>
              <a:buClr>
                <a:srgbClr val="007C92"/>
              </a:buClr>
              <a:buSzPct val="100000"/>
              <a:buFont typeface="Arial"/>
              <a:buChar char="•"/>
            </a:pPr>
            <a:r>
              <a:rPr lang="en-GB" sz="2500" b="0" i="0" u="none" strike="noStrike" cap="none" dirty="0">
                <a:solidFill>
                  <a:srgbClr val="007C92"/>
                </a:solidFill>
                <a:latin typeface="Calibri"/>
                <a:ea typeface="Calibri"/>
                <a:cs typeface="Calibri"/>
                <a:sym typeface="Calibri"/>
              </a:rPr>
              <a:t>Services in Surrey</a:t>
            </a:r>
          </a:p>
          <a:p>
            <a:pPr marL="342900" marR="0" lvl="0" indent="-342900" algn="l" rtl="0">
              <a:spcBef>
                <a:spcPts val="500"/>
              </a:spcBef>
              <a:spcAft>
                <a:spcPts val="0"/>
              </a:spcAft>
              <a:buClr>
                <a:srgbClr val="007C92"/>
              </a:buClr>
              <a:buSzPct val="100000"/>
              <a:buFont typeface="Arial"/>
              <a:buChar char="•"/>
            </a:pPr>
            <a:r>
              <a:rPr lang="en-GB" sz="2500" b="0" i="0" u="none" strike="noStrike" cap="none" dirty="0">
                <a:solidFill>
                  <a:srgbClr val="007C92"/>
                </a:solidFill>
                <a:latin typeface="Calibri"/>
                <a:ea typeface="Calibri"/>
                <a:cs typeface="Calibri"/>
                <a:sym typeface="Calibri"/>
              </a:rPr>
              <a:t>Patient Engagement and Feedback</a:t>
            </a:r>
          </a:p>
          <a:p>
            <a:pPr marL="342900" marR="0" lvl="0" indent="-342900" algn="l" rtl="0">
              <a:spcBef>
                <a:spcPts val="500"/>
              </a:spcBef>
              <a:spcAft>
                <a:spcPts val="0"/>
              </a:spcAft>
              <a:buClr>
                <a:srgbClr val="007C92"/>
              </a:buClr>
              <a:buSzPct val="100000"/>
              <a:buFont typeface="Arial"/>
              <a:buChar char="•"/>
            </a:pPr>
            <a:r>
              <a:rPr lang="en-GB" sz="2500" b="0" i="0" u="none" strike="noStrike" cap="none" dirty="0">
                <a:solidFill>
                  <a:srgbClr val="007C92"/>
                </a:solidFill>
                <a:latin typeface="Calibri"/>
                <a:ea typeface="Calibri"/>
                <a:cs typeface="Calibri"/>
                <a:sym typeface="Calibri"/>
              </a:rPr>
              <a:t>Patient Website</a:t>
            </a:r>
          </a:p>
          <a:p>
            <a:pPr marL="342900" marR="0" lvl="0" indent="-342900" algn="l" rtl="0">
              <a:spcBef>
                <a:spcPts val="500"/>
              </a:spcBef>
              <a:spcAft>
                <a:spcPts val="0"/>
              </a:spcAft>
              <a:buClr>
                <a:srgbClr val="007C92"/>
              </a:buClr>
              <a:buSzPct val="100000"/>
              <a:buFont typeface="Arial"/>
              <a:buChar char="•"/>
            </a:pPr>
            <a:r>
              <a:rPr lang="en-GB" sz="2500" b="0" i="0" u="none" strike="noStrike" cap="none" dirty="0">
                <a:solidFill>
                  <a:srgbClr val="007C92"/>
                </a:solidFill>
                <a:latin typeface="Calibri"/>
                <a:ea typeface="Calibri"/>
                <a:cs typeface="Calibri"/>
                <a:sym typeface="Calibri"/>
              </a:rPr>
              <a:t>Freedoms Shop</a:t>
            </a:r>
          </a:p>
          <a:p>
            <a:pPr marL="342900" marR="0" lvl="0" indent="-342900" algn="l" rtl="0">
              <a:spcBef>
                <a:spcPts val="500"/>
              </a:spcBef>
              <a:spcAft>
                <a:spcPts val="0"/>
              </a:spcAft>
              <a:buClr>
                <a:srgbClr val="007C92"/>
              </a:buClr>
              <a:buSzPct val="100000"/>
              <a:buFont typeface="Arial"/>
              <a:buChar char="•"/>
            </a:pPr>
            <a:r>
              <a:rPr lang="en-GB" sz="2500" b="0" i="0" u="none" strike="noStrike" cap="none" dirty="0">
                <a:solidFill>
                  <a:srgbClr val="007C92"/>
                </a:solidFill>
                <a:latin typeface="Calibri"/>
                <a:ea typeface="Calibri"/>
                <a:cs typeface="Calibri"/>
                <a:sym typeface="Calibri"/>
              </a:rPr>
              <a:t>Coming soon…</a:t>
            </a:r>
          </a:p>
          <a:p>
            <a:pPr marL="342900" marR="0" lvl="0" indent="-342900" algn="l" rtl="0">
              <a:spcBef>
                <a:spcPts val="500"/>
              </a:spcBef>
              <a:spcAft>
                <a:spcPts val="0"/>
              </a:spcAft>
              <a:buClr>
                <a:srgbClr val="007C92"/>
              </a:buClr>
              <a:buSzPct val="100000"/>
              <a:buFont typeface="Arial"/>
              <a:buChar char="•"/>
            </a:pPr>
            <a:r>
              <a:rPr lang="en-GB" sz="2500" b="0" i="0" u="none" strike="noStrike" cap="none" dirty="0">
                <a:solidFill>
                  <a:srgbClr val="007C92"/>
                </a:solidFill>
                <a:latin typeface="Calibri"/>
                <a:ea typeface="Calibri"/>
                <a:cs typeface="Calibri"/>
                <a:sym typeface="Calibri"/>
              </a:rPr>
              <a:t>Follow-up care in the new service</a:t>
            </a:r>
          </a:p>
          <a:p>
            <a:pPr marL="342900" marR="0" lvl="0" indent="-342900" algn="l" rtl="0">
              <a:spcBef>
                <a:spcPts val="500"/>
              </a:spcBef>
              <a:spcAft>
                <a:spcPts val="0"/>
              </a:spcAft>
              <a:buClr>
                <a:srgbClr val="007C92"/>
              </a:buClr>
              <a:buSzPct val="100000"/>
              <a:buFont typeface="Arial"/>
              <a:buChar char="•"/>
            </a:pPr>
            <a:r>
              <a:rPr lang="en-GB" sz="2500" b="0" i="0" u="none" strike="noStrike" cap="none" dirty="0">
                <a:solidFill>
                  <a:srgbClr val="007C92"/>
                </a:solidFill>
                <a:latin typeface="Calibri"/>
                <a:ea typeface="Calibri"/>
                <a:cs typeface="Calibri"/>
                <a:sym typeface="Calibri"/>
              </a:rPr>
              <a:t>Partnerships</a:t>
            </a:r>
          </a:p>
          <a:p>
            <a:pPr marL="342900" marR="0" lvl="0" indent="-342900" algn="l" rtl="0">
              <a:spcBef>
                <a:spcPts val="500"/>
              </a:spcBef>
              <a:spcAft>
                <a:spcPts val="0"/>
              </a:spcAft>
              <a:buClr>
                <a:srgbClr val="007C92"/>
              </a:buClr>
              <a:buSzPct val="100000"/>
              <a:buFont typeface="Arial"/>
              <a:buChar char="•"/>
            </a:pPr>
            <a:r>
              <a:rPr lang="en-GB" sz="2500" b="0" i="0" u="none" strike="noStrike" cap="none" dirty="0">
                <a:solidFill>
                  <a:srgbClr val="007C92"/>
                </a:solidFill>
                <a:latin typeface="Calibri"/>
                <a:ea typeface="Calibri"/>
                <a:cs typeface="Calibri"/>
                <a:sym typeface="Calibri"/>
              </a:rPr>
              <a:t>Questions</a:t>
            </a:r>
          </a:p>
        </p:txBody>
      </p:sp>
    </p:spTree>
    <p:extLst>
      <p:ext uri="{BB962C8B-B14F-4D97-AF65-F5344CB8AC3E}">
        <p14:creationId xmlns:p14="http://schemas.microsoft.com/office/powerpoint/2010/main" val="17750864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980728"/>
            <a:ext cx="8229600" cy="64807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GB" sz="3600" b="1" i="0" u="none" strike="noStrike" cap="none">
                <a:solidFill>
                  <a:srgbClr val="00395A"/>
                </a:solidFill>
                <a:latin typeface="Calibri"/>
                <a:ea typeface="Calibri"/>
                <a:cs typeface="Calibri"/>
                <a:sym typeface="Calibri"/>
              </a:rPr>
              <a:t>Introduction</a:t>
            </a:r>
          </a:p>
        </p:txBody>
      </p:sp>
      <p:sp>
        <p:nvSpPr>
          <p:cNvPr id="61" name="Shape 61"/>
          <p:cNvSpPr txBox="1">
            <a:spLocks noGrp="1"/>
          </p:cNvSpPr>
          <p:nvPr>
            <p:ph type="body" idx="1"/>
          </p:nvPr>
        </p:nvSpPr>
        <p:spPr>
          <a:xfrm>
            <a:off x="457200" y="1741283"/>
            <a:ext cx="8229600" cy="4353346"/>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007C92"/>
              </a:buClr>
              <a:buSzPct val="97826"/>
              <a:buFont typeface="Arial"/>
              <a:buChar char="•"/>
            </a:pPr>
            <a:r>
              <a:rPr lang="en-GB" sz="2250" b="0" i="0" u="none" strike="noStrike" cap="none" dirty="0">
                <a:solidFill>
                  <a:srgbClr val="007C92"/>
                </a:solidFill>
                <a:latin typeface="Calibri"/>
                <a:ea typeface="Calibri"/>
                <a:cs typeface="Calibri"/>
                <a:sym typeface="Calibri"/>
              </a:rPr>
              <a:t>CNWL is the largest community NHS Trust and one of the largest providers of Sexual Health services in England</a:t>
            </a:r>
          </a:p>
          <a:p>
            <a:pPr marL="342900" marR="0" lvl="0" indent="-342900" algn="l" rtl="0">
              <a:lnSpc>
                <a:spcPct val="90000"/>
              </a:lnSpc>
              <a:spcBef>
                <a:spcPts val="0"/>
              </a:spcBef>
              <a:spcAft>
                <a:spcPts val="0"/>
              </a:spcAft>
              <a:buClr>
                <a:srgbClr val="007C92"/>
              </a:buClr>
              <a:buSzPct val="97826"/>
              <a:buFont typeface="Arial"/>
              <a:buChar char="•"/>
            </a:pPr>
            <a:r>
              <a:rPr lang="en-GB" sz="2250" b="0" i="0" u="none" strike="noStrike" cap="none" dirty="0">
                <a:solidFill>
                  <a:srgbClr val="007C92"/>
                </a:solidFill>
                <a:latin typeface="Calibri"/>
                <a:ea typeface="Calibri"/>
                <a:cs typeface="Calibri"/>
                <a:sym typeface="Calibri"/>
              </a:rPr>
              <a:t>Each year we see:</a:t>
            </a:r>
          </a:p>
          <a:p>
            <a:pPr marL="742950" marR="0" lvl="1" indent="-285750" algn="l" rtl="0">
              <a:lnSpc>
                <a:spcPct val="90000"/>
              </a:lnSpc>
              <a:spcBef>
                <a:spcPts val="0"/>
              </a:spcBef>
              <a:spcAft>
                <a:spcPts val="0"/>
              </a:spcAft>
              <a:buClr>
                <a:srgbClr val="007C92"/>
              </a:buClr>
              <a:buSzPct val="100000"/>
              <a:buFont typeface="Arial"/>
              <a:buChar char="–"/>
            </a:pPr>
            <a:r>
              <a:rPr lang="en-GB" sz="2000" b="0" i="0" u="none" strike="noStrike" cap="none" dirty="0">
                <a:solidFill>
                  <a:srgbClr val="007C92"/>
                </a:solidFill>
                <a:latin typeface="Calibri"/>
                <a:ea typeface="Calibri"/>
                <a:cs typeface="Calibri"/>
                <a:sym typeface="Calibri"/>
              </a:rPr>
              <a:t>120,000 Sexual Health patients</a:t>
            </a:r>
          </a:p>
          <a:p>
            <a:pPr marL="742950" marR="0" lvl="1" indent="-285750" algn="l" rtl="0">
              <a:lnSpc>
                <a:spcPct val="90000"/>
              </a:lnSpc>
              <a:spcBef>
                <a:spcPts val="0"/>
              </a:spcBef>
              <a:spcAft>
                <a:spcPts val="0"/>
              </a:spcAft>
              <a:buClr>
                <a:srgbClr val="007C92"/>
              </a:buClr>
              <a:buSzPct val="100000"/>
              <a:buFont typeface="Arial"/>
              <a:buChar char="–"/>
            </a:pPr>
            <a:r>
              <a:rPr lang="en-GB" sz="2000" b="0" i="0" u="none" strike="noStrike" cap="none" dirty="0">
                <a:solidFill>
                  <a:srgbClr val="007C92"/>
                </a:solidFill>
                <a:latin typeface="Calibri"/>
                <a:ea typeface="Calibri"/>
                <a:cs typeface="Calibri"/>
                <a:sym typeface="Calibri"/>
              </a:rPr>
              <a:t>4,600 HIV patients</a:t>
            </a:r>
          </a:p>
          <a:p>
            <a:pPr marL="742950" marR="0" lvl="1" indent="-285750" algn="l" rtl="0">
              <a:lnSpc>
                <a:spcPct val="90000"/>
              </a:lnSpc>
              <a:spcBef>
                <a:spcPts val="0"/>
              </a:spcBef>
              <a:spcAft>
                <a:spcPts val="0"/>
              </a:spcAft>
              <a:buClr>
                <a:srgbClr val="007C92"/>
              </a:buClr>
              <a:buSzPct val="100000"/>
              <a:buFont typeface="Arial"/>
              <a:buChar char="–"/>
            </a:pPr>
            <a:r>
              <a:rPr lang="en-GB" sz="2000" b="0" i="0" u="none" strike="noStrike" cap="none" dirty="0">
                <a:solidFill>
                  <a:srgbClr val="007C92"/>
                </a:solidFill>
                <a:latin typeface="Calibri"/>
                <a:ea typeface="Calibri"/>
                <a:cs typeface="Calibri"/>
                <a:sym typeface="Calibri"/>
              </a:rPr>
              <a:t>500 Hepatitis patients</a:t>
            </a:r>
          </a:p>
          <a:p>
            <a:pPr marL="342900" marR="0" lvl="0" indent="-342900" algn="l" rtl="0">
              <a:lnSpc>
                <a:spcPct val="90000"/>
              </a:lnSpc>
              <a:spcBef>
                <a:spcPts val="0"/>
              </a:spcBef>
              <a:spcAft>
                <a:spcPts val="0"/>
              </a:spcAft>
              <a:buClr>
                <a:srgbClr val="007C92"/>
              </a:buClr>
              <a:buSzPct val="97826"/>
              <a:buFont typeface="Arial"/>
              <a:buChar char="•"/>
            </a:pPr>
            <a:r>
              <a:rPr lang="en-GB" sz="2250" b="0" i="0" u="none" strike="noStrike" cap="none" dirty="0">
                <a:solidFill>
                  <a:srgbClr val="007C92"/>
                </a:solidFill>
                <a:latin typeface="Calibri"/>
                <a:ea typeface="Calibri"/>
                <a:cs typeface="Calibri"/>
                <a:sym typeface="Calibri"/>
              </a:rPr>
              <a:t>Teaching Trust working closely with University College London, providing education and training to healthcare professionals, including GPs</a:t>
            </a:r>
          </a:p>
          <a:p>
            <a:pPr marL="342900" marR="0" lvl="0" indent="-342900" algn="l" rtl="0">
              <a:lnSpc>
                <a:spcPct val="90000"/>
              </a:lnSpc>
              <a:spcBef>
                <a:spcPts val="0"/>
              </a:spcBef>
              <a:spcAft>
                <a:spcPts val="0"/>
              </a:spcAft>
              <a:buClr>
                <a:srgbClr val="007C92"/>
              </a:buClr>
              <a:buSzPct val="97826"/>
              <a:buFont typeface="Arial"/>
              <a:buChar char="•"/>
            </a:pPr>
            <a:r>
              <a:rPr lang="en-GB" sz="2250" b="0" i="0" u="none" strike="noStrike" cap="none" dirty="0">
                <a:solidFill>
                  <a:srgbClr val="007C92"/>
                </a:solidFill>
                <a:latin typeface="Calibri"/>
                <a:ea typeface="Calibri"/>
                <a:cs typeface="Calibri"/>
                <a:sym typeface="Calibri"/>
              </a:rPr>
              <a:t>Integrated services - GUM and Contraception in 1 appointment, where possible</a:t>
            </a:r>
          </a:p>
          <a:p>
            <a:pPr marL="342900" marR="0" lvl="0" indent="-342900" algn="l" rtl="0">
              <a:lnSpc>
                <a:spcPct val="90000"/>
              </a:lnSpc>
              <a:spcBef>
                <a:spcPts val="0"/>
              </a:spcBef>
              <a:spcAft>
                <a:spcPts val="0"/>
              </a:spcAft>
              <a:buClr>
                <a:srgbClr val="007C92"/>
              </a:buClr>
              <a:buSzPct val="97826"/>
              <a:buFont typeface="Arial"/>
              <a:buChar char="•"/>
            </a:pPr>
            <a:r>
              <a:rPr lang="en-GB" sz="2250" b="0" i="0" u="none" strike="noStrike" cap="none" dirty="0">
                <a:solidFill>
                  <a:srgbClr val="007C92"/>
                </a:solidFill>
                <a:latin typeface="Calibri"/>
                <a:ea typeface="Calibri"/>
                <a:cs typeface="Calibri"/>
                <a:sym typeface="Calibri"/>
              </a:rPr>
              <a:t>Health Promotion to vulnerable and ‘at risk’ groups</a:t>
            </a:r>
          </a:p>
          <a:p>
            <a:pPr marL="342900" marR="0" lvl="0" indent="-342900" algn="l" rtl="0">
              <a:lnSpc>
                <a:spcPct val="90000"/>
              </a:lnSpc>
              <a:spcBef>
                <a:spcPts val="0"/>
              </a:spcBef>
              <a:spcAft>
                <a:spcPts val="0"/>
              </a:spcAft>
              <a:buClr>
                <a:srgbClr val="007C92"/>
              </a:buClr>
              <a:buSzPct val="97826"/>
              <a:buFont typeface="Arial"/>
              <a:buChar char="•"/>
            </a:pPr>
            <a:r>
              <a:rPr lang="en-GB" sz="2250" b="0" i="0" u="none" strike="noStrike" cap="none" dirty="0">
                <a:solidFill>
                  <a:srgbClr val="007C92"/>
                </a:solidFill>
                <a:latin typeface="Calibri"/>
                <a:ea typeface="Calibri"/>
                <a:cs typeface="Calibri"/>
                <a:sym typeface="Calibri"/>
              </a:rPr>
              <a:t>Dedicated Adults and Children Safeguarding Team</a:t>
            </a:r>
          </a:p>
          <a:p>
            <a:pPr marL="342900" marR="0" lvl="0" indent="-342900" algn="l" rtl="0">
              <a:lnSpc>
                <a:spcPct val="90000"/>
              </a:lnSpc>
              <a:spcBef>
                <a:spcPts val="0"/>
              </a:spcBef>
              <a:spcAft>
                <a:spcPts val="0"/>
              </a:spcAft>
              <a:buClr>
                <a:srgbClr val="007C92"/>
              </a:buClr>
              <a:buSzPct val="97826"/>
              <a:buFont typeface="Arial"/>
              <a:buChar char="•"/>
            </a:pPr>
            <a:r>
              <a:rPr lang="en-GB" sz="2250" b="0" i="0" u="none" strike="noStrike" cap="none" dirty="0">
                <a:solidFill>
                  <a:srgbClr val="007C92"/>
                </a:solidFill>
                <a:latin typeface="Calibri"/>
                <a:ea typeface="Calibri"/>
                <a:cs typeface="Calibri"/>
                <a:sym typeface="Calibri"/>
              </a:rPr>
              <a:t>Rated “Outstanding” by the Care Quality Commission (CQC)</a:t>
            </a:r>
          </a:p>
          <a:p>
            <a:pPr marL="342900" marR="0" lvl="0" indent="-342900" algn="l" rtl="0">
              <a:lnSpc>
                <a:spcPct val="90000"/>
              </a:lnSpc>
              <a:spcBef>
                <a:spcPts val="0"/>
              </a:spcBef>
              <a:spcAft>
                <a:spcPts val="0"/>
              </a:spcAft>
              <a:buClr>
                <a:srgbClr val="007C92"/>
              </a:buClr>
              <a:buSzPct val="100000"/>
              <a:buFont typeface="Arial"/>
              <a:buNone/>
            </a:pPr>
            <a:endParaRPr sz="2300" b="0" i="0" u="none" strike="noStrike" cap="none" dirty="0">
              <a:solidFill>
                <a:srgbClr val="007C92"/>
              </a:solidFill>
              <a:latin typeface="Calibri"/>
              <a:ea typeface="Calibri"/>
              <a:cs typeface="Calibri"/>
              <a:sym typeface="Calibri"/>
            </a:endParaRPr>
          </a:p>
          <a:p>
            <a:pPr marL="914400" marR="0" lvl="2" indent="0" algn="l" rtl="0">
              <a:lnSpc>
                <a:spcPct val="90000"/>
              </a:lnSpc>
              <a:spcBef>
                <a:spcPts val="0"/>
              </a:spcBef>
              <a:spcAft>
                <a:spcPts val="0"/>
              </a:spcAft>
              <a:buClr>
                <a:srgbClr val="007C92"/>
              </a:buClr>
              <a:buSzPct val="25000"/>
              <a:buFont typeface="Arial"/>
              <a:buNone/>
            </a:pPr>
            <a:endParaRPr sz="3200" b="1" i="0" u="none" strike="noStrike" cap="none" dirty="0">
              <a:solidFill>
                <a:srgbClr val="007C92"/>
              </a:solidFill>
              <a:latin typeface="Arial Narrow"/>
              <a:ea typeface="Arial Narrow"/>
              <a:cs typeface="Arial Narrow"/>
              <a:sym typeface="Arial Narrow"/>
            </a:endParaRPr>
          </a:p>
          <a:p>
            <a:pPr marL="342900" marR="0" lvl="0" indent="-342900" algn="l" rtl="0">
              <a:spcBef>
                <a:spcPts val="480"/>
              </a:spcBef>
              <a:spcAft>
                <a:spcPts val="0"/>
              </a:spcAft>
              <a:buClr>
                <a:srgbClr val="007C92"/>
              </a:buClr>
              <a:buSzPct val="100000"/>
              <a:buFont typeface="Arial"/>
              <a:buNone/>
            </a:pPr>
            <a:endParaRPr sz="2400" b="1" i="0" u="none" strike="noStrike" cap="none" dirty="0">
              <a:solidFill>
                <a:srgbClr val="007C92"/>
              </a:solidFill>
              <a:latin typeface="Calibri"/>
              <a:ea typeface="Calibri"/>
              <a:cs typeface="Calibri"/>
              <a:sym typeface="Calibri"/>
            </a:endParaRPr>
          </a:p>
        </p:txBody>
      </p:sp>
    </p:spTree>
    <p:extLst>
      <p:ext uri="{BB962C8B-B14F-4D97-AF65-F5344CB8AC3E}">
        <p14:creationId xmlns:p14="http://schemas.microsoft.com/office/powerpoint/2010/main" val="1886813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980728"/>
            <a:ext cx="8229600" cy="64807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GB" sz="3600" b="1" i="0" u="none" strike="noStrike" cap="none">
                <a:solidFill>
                  <a:srgbClr val="00395A"/>
                </a:solidFill>
                <a:latin typeface="Calibri"/>
                <a:ea typeface="Calibri"/>
                <a:cs typeface="Calibri"/>
                <a:sym typeface="Calibri"/>
              </a:rPr>
              <a:t>Improving Health and Wellbeing</a:t>
            </a:r>
          </a:p>
        </p:txBody>
      </p:sp>
      <p:sp>
        <p:nvSpPr>
          <p:cNvPr id="68" name="Shape 68"/>
          <p:cNvSpPr txBox="1">
            <a:spLocks noGrp="1"/>
          </p:cNvSpPr>
          <p:nvPr>
            <p:ph type="body" idx="1"/>
          </p:nvPr>
        </p:nvSpPr>
        <p:spPr>
          <a:xfrm>
            <a:off x="467543" y="1711874"/>
            <a:ext cx="8229600" cy="4525438"/>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7C92"/>
              </a:buClr>
              <a:buSzPct val="100000"/>
              <a:buFont typeface="Arial"/>
              <a:buChar char="•"/>
            </a:pPr>
            <a:r>
              <a:rPr lang="en-GB" sz="2400" b="0" i="0" u="none" strike="noStrike" cap="none" dirty="0">
                <a:solidFill>
                  <a:srgbClr val="007C92"/>
                </a:solidFill>
                <a:latin typeface="Calibri"/>
                <a:ea typeface="Calibri"/>
                <a:cs typeface="Calibri"/>
                <a:sym typeface="Calibri"/>
              </a:rPr>
              <a:t>Open Access</a:t>
            </a:r>
          </a:p>
          <a:p>
            <a:pPr marL="342900" marR="0" lvl="0" indent="-342900" algn="l" rtl="0">
              <a:spcBef>
                <a:spcPts val="480"/>
              </a:spcBef>
              <a:spcAft>
                <a:spcPts val="0"/>
              </a:spcAft>
              <a:buClr>
                <a:srgbClr val="007C92"/>
              </a:buClr>
              <a:buSzPct val="100000"/>
              <a:buFont typeface="Arial"/>
              <a:buChar char="•"/>
            </a:pPr>
            <a:r>
              <a:rPr lang="en-GB" sz="2400" b="0" i="0" u="none" strike="noStrike" cap="none" dirty="0">
                <a:solidFill>
                  <a:srgbClr val="007C92"/>
                </a:solidFill>
                <a:latin typeface="Calibri"/>
                <a:ea typeface="Calibri"/>
                <a:cs typeface="Calibri"/>
                <a:sym typeface="Calibri"/>
              </a:rPr>
              <a:t>Greater focus on </a:t>
            </a:r>
            <a:r>
              <a:rPr lang="en-GB" dirty="0" smtClean="0">
                <a:latin typeface="Calibri"/>
                <a:ea typeface="Calibri"/>
                <a:cs typeface="Calibri"/>
                <a:sym typeface="Calibri"/>
              </a:rPr>
              <a:t>p</a:t>
            </a:r>
            <a:r>
              <a:rPr lang="en-GB" sz="2400" i="0" u="none" strike="noStrike" cap="none" dirty="0" smtClean="0">
                <a:solidFill>
                  <a:srgbClr val="007C92"/>
                </a:solidFill>
                <a:latin typeface="Calibri"/>
                <a:ea typeface="Calibri"/>
                <a:cs typeface="Calibri"/>
                <a:sym typeface="Calibri"/>
              </a:rPr>
              <a:t>revention, self-care</a:t>
            </a:r>
            <a:r>
              <a:rPr lang="en-GB" sz="2400" i="0" u="none" strike="noStrike" cap="none" dirty="0">
                <a:solidFill>
                  <a:srgbClr val="007C92"/>
                </a:solidFill>
                <a:latin typeface="Calibri"/>
                <a:ea typeface="Calibri"/>
                <a:cs typeface="Calibri"/>
                <a:sym typeface="Calibri"/>
              </a:rPr>
              <a:t>, </a:t>
            </a:r>
            <a:r>
              <a:rPr lang="en-GB" sz="2400" i="0" u="none" strike="noStrike" cap="none" dirty="0" smtClean="0">
                <a:solidFill>
                  <a:srgbClr val="007C92"/>
                </a:solidFill>
                <a:latin typeface="Calibri"/>
                <a:ea typeface="Calibri"/>
                <a:cs typeface="Calibri"/>
                <a:sym typeface="Calibri"/>
              </a:rPr>
              <a:t>and </a:t>
            </a:r>
            <a:r>
              <a:rPr lang="en-GB" sz="2400" i="0" u="none" strike="noStrike" cap="none" dirty="0">
                <a:solidFill>
                  <a:srgbClr val="007C92"/>
                </a:solidFill>
                <a:latin typeface="Calibri"/>
                <a:ea typeface="Calibri"/>
                <a:cs typeface="Calibri"/>
                <a:sym typeface="Calibri"/>
              </a:rPr>
              <a:t>targeting ‘at risk’</a:t>
            </a:r>
          </a:p>
          <a:p>
            <a:pPr marL="342900" marR="0" lvl="0" indent="-342900" algn="l" rtl="0">
              <a:spcBef>
                <a:spcPts val="480"/>
              </a:spcBef>
              <a:spcAft>
                <a:spcPts val="0"/>
              </a:spcAft>
              <a:buClr>
                <a:srgbClr val="007C92"/>
              </a:buClr>
              <a:buSzPct val="100000"/>
              <a:buFont typeface="Arial"/>
              <a:buChar char="•"/>
            </a:pPr>
            <a:r>
              <a:rPr lang="en-GB" sz="2400" b="0" i="0" u="none" strike="noStrike" cap="none" dirty="0">
                <a:solidFill>
                  <a:srgbClr val="007C92"/>
                </a:solidFill>
                <a:latin typeface="Calibri"/>
                <a:ea typeface="Calibri"/>
                <a:cs typeface="Calibri"/>
                <a:sym typeface="Calibri"/>
              </a:rPr>
              <a:t>Diagnosing, treating and preventing STIs</a:t>
            </a:r>
          </a:p>
          <a:p>
            <a:pPr marL="342900" marR="0" lvl="0" indent="-342900" algn="l" rtl="0">
              <a:spcBef>
                <a:spcPts val="480"/>
              </a:spcBef>
              <a:spcAft>
                <a:spcPts val="0"/>
              </a:spcAft>
              <a:buClr>
                <a:srgbClr val="007C92"/>
              </a:buClr>
              <a:buSzPct val="100000"/>
              <a:buFont typeface="Arial"/>
              <a:buChar char="•"/>
            </a:pPr>
            <a:r>
              <a:rPr lang="en-GB" sz="2400" b="0" i="0" u="none" strike="noStrike" cap="none" dirty="0">
                <a:solidFill>
                  <a:srgbClr val="007C92"/>
                </a:solidFill>
                <a:latin typeface="Calibri"/>
                <a:ea typeface="Calibri"/>
                <a:cs typeface="Calibri"/>
                <a:sym typeface="Calibri"/>
              </a:rPr>
              <a:t>Improving choice of contraception</a:t>
            </a:r>
          </a:p>
          <a:p>
            <a:pPr marL="342900" marR="0" lvl="0" indent="-342900" algn="l" rtl="0">
              <a:spcBef>
                <a:spcPts val="480"/>
              </a:spcBef>
              <a:spcAft>
                <a:spcPts val="0"/>
              </a:spcAft>
              <a:buClr>
                <a:srgbClr val="007C92"/>
              </a:buClr>
              <a:buSzPct val="100000"/>
              <a:buFont typeface="Arial"/>
              <a:buChar char="•"/>
            </a:pPr>
            <a:r>
              <a:rPr lang="en-GB" sz="2400" b="0" i="0" u="none" strike="noStrike" cap="none" dirty="0">
                <a:solidFill>
                  <a:srgbClr val="007C92"/>
                </a:solidFill>
                <a:latin typeface="Calibri"/>
                <a:ea typeface="Calibri"/>
                <a:cs typeface="Calibri"/>
                <a:sym typeface="Calibri"/>
              </a:rPr>
              <a:t>Increasing LARC (Long Acting Reversible Contraception)</a:t>
            </a:r>
          </a:p>
          <a:p>
            <a:pPr marL="342900" marR="0" lvl="0" indent="-342900" algn="l" rtl="0">
              <a:spcBef>
                <a:spcPts val="480"/>
              </a:spcBef>
              <a:spcAft>
                <a:spcPts val="0"/>
              </a:spcAft>
              <a:buClr>
                <a:srgbClr val="007C92"/>
              </a:buClr>
              <a:buSzPct val="100000"/>
              <a:buFont typeface="Arial"/>
              <a:buChar char="•"/>
            </a:pPr>
            <a:r>
              <a:rPr lang="en-GB" sz="2400" b="0" i="0" u="none" strike="noStrike" cap="none" dirty="0">
                <a:solidFill>
                  <a:srgbClr val="007C92"/>
                </a:solidFill>
                <a:latin typeface="Calibri"/>
                <a:ea typeface="Calibri"/>
                <a:cs typeface="Calibri"/>
                <a:sym typeface="Calibri"/>
              </a:rPr>
              <a:t>Reducing unwanted pregnancies</a:t>
            </a:r>
          </a:p>
          <a:p>
            <a:pPr marL="342900" marR="0" lvl="0" indent="-342900" algn="l" rtl="0">
              <a:spcBef>
                <a:spcPts val="480"/>
              </a:spcBef>
              <a:spcAft>
                <a:spcPts val="0"/>
              </a:spcAft>
              <a:buClr>
                <a:srgbClr val="007C92"/>
              </a:buClr>
              <a:buSzPct val="100000"/>
              <a:buFont typeface="Arial"/>
              <a:buChar char="•"/>
            </a:pPr>
            <a:r>
              <a:rPr lang="en-GB" sz="2400" b="0" i="0" u="none" strike="noStrike" cap="none" dirty="0">
                <a:solidFill>
                  <a:srgbClr val="007C92"/>
                </a:solidFill>
                <a:latin typeface="Calibri"/>
                <a:ea typeface="Calibri"/>
                <a:cs typeface="Calibri"/>
                <a:sym typeface="Calibri"/>
              </a:rPr>
              <a:t>Reducing repeat abortions</a:t>
            </a:r>
          </a:p>
          <a:p>
            <a:pPr marL="342900" marR="0" lvl="0" indent="-342900" algn="l" rtl="0">
              <a:spcBef>
                <a:spcPts val="480"/>
              </a:spcBef>
              <a:spcAft>
                <a:spcPts val="0"/>
              </a:spcAft>
              <a:buClr>
                <a:srgbClr val="007C92"/>
              </a:buClr>
              <a:buSzPct val="100000"/>
              <a:buFont typeface="Arial"/>
              <a:buChar char="•"/>
            </a:pPr>
            <a:r>
              <a:rPr lang="en-GB" sz="2400" b="0" i="0" u="none" strike="noStrike" cap="none" dirty="0">
                <a:solidFill>
                  <a:srgbClr val="007C92"/>
                </a:solidFill>
                <a:latin typeface="Calibri"/>
                <a:ea typeface="Calibri"/>
                <a:cs typeface="Calibri"/>
                <a:sym typeface="Calibri"/>
              </a:rPr>
              <a:t>Increasing HIV testing</a:t>
            </a:r>
          </a:p>
          <a:p>
            <a:pPr marL="342900" marR="0" lvl="0" indent="-342900" algn="l" rtl="0">
              <a:spcBef>
                <a:spcPts val="480"/>
              </a:spcBef>
              <a:spcAft>
                <a:spcPts val="0"/>
              </a:spcAft>
              <a:buClr>
                <a:srgbClr val="007C92"/>
              </a:buClr>
              <a:buSzPct val="100000"/>
              <a:buFont typeface="Arial"/>
              <a:buChar char="•"/>
            </a:pPr>
            <a:r>
              <a:rPr lang="en-GB" sz="2400" b="0" i="0" u="none" strike="noStrike" cap="none" dirty="0">
                <a:solidFill>
                  <a:srgbClr val="007C92"/>
                </a:solidFill>
                <a:latin typeface="Calibri"/>
                <a:ea typeface="Calibri"/>
                <a:cs typeface="Calibri"/>
                <a:sym typeface="Calibri"/>
              </a:rPr>
              <a:t>Preventing late diagnosis of HIV</a:t>
            </a:r>
          </a:p>
          <a:p>
            <a:pPr marL="342900" marR="0" lvl="0" indent="-342900" algn="l" rtl="0">
              <a:spcBef>
                <a:spcPts val="480"/>
              </a:spcBef>
              <a:spcAft>
                <a:spcPts val="0"/>
              </a:spcAft>
              <a:buClr>
                <a:srgbClr val="007C92"/>
              </a:buClr>
              <a:buSzPct val="100000"/>
              <a:buFont typeface="Arial"/>
              <a:buChar char="•"/>
            </a:pPr>
            <a:r>
              <a:rPr lang="en-GB" sz="2400" b="0" i="0" u="none" strike="noStrike" cap="none" dirty="0">
                <a:solidFill>
                  <a:srgbClr val="007C92"/>
                </a:solidFill>
                <a:latin typeface="Calibri"/>
                <a:ea typeface="Calibri"/>
                <a:cs typeface="Calibri"/>
                <a:sym typeface="Calibri"/>
              </a:rPr>
              <a:t>Partnerships to improve wider social determinants of health</a:t>
            </a:r>
          </a:p>
          <a:p>
            <a:pPr marL="0" marR="0" lvl="0" indent="0" algn="l" rtl="0">
              <a:spcBef>
                <a:spcPts val="480"/>
              </a:spcBef>
              <a:spcAft>
                <a:spcPts val="0"/>
              </a:spcAft>
              <a:buClr>
                <a:srgbClr val="007C92"/>
              </a:buClr>
              <a:buSzPct val="25000"/>
              <a:buFont typeface="Arial"/>
              <a:buNone/>
            </a:pPr>
            <a:endParaRPr sz="2400" b="0" i="0" u="none" strike="noStrike" cap="none" dirty="0">
              <a:solidFill>
                <a:srgbClr val="007C92"/>
              </a:solidFill>
              <a:latin typeface="Calibri"/>
              <a:ea typeface="Calibri"/>
              <a:cs typeface="Calibri"/>
              <a:sym typeface="Calibri"/>
            </a:endParaRPr>
          </a:p>
          <a:p>
            <a:pPr marL="0" marR="0" lvl="0" indent="0" algn="l" rtl="0">
              <a:spcBef>
                <a:spcPts val="480"/>
              </a:spcBef>
              <a:spcAft>
                <a:spcPts val="0"/>
              </a:spcAft>
              <a:buClr>
                <a:srgbClr val="007C92"/>
              </a:buClr>
              <a:buSzPct val="25000"/>
              <a:buFont typeface="Arial"/>
              <a:buNone/>
            </a:pPr>
            <a:endParaRPr sz="2400" b="0" i="0" u="none" strike="noStrike" cap="none" dirty="0">
              <a:solidFill>
                <a:srgbClr val="007C92"/>
              </a:solidFill>
              <a:latin typeface="Calibri"/>
              <a:ea typeface="Calibri"/>
              <a:cs typeface="Calibri"/>
              <a:sym typeface="Calibri"/>
            </a:endParaRPr>
          </a:p>
          <a:p>
            <a:pPr marL="0" marR="0" lvl="0" indent="0" algn="l" rtl="0">
              <a:spcBef>
                <a:spcPts val="480"/>
              </a:spcBef>
              <a:spcAft>
                <a:spcPts val="0"/>
              </a:spcAft>
              <a:buClr>
                <a:srgbClr val="007C92"/>
              </a:buClr>
              <a:buSzPct val="25000"/>
              <a:buFont typeface="Arial"/>
              <a:buNone/>
            </a:pPr>
            <a:endParaRPr sz="2400" b="0" i="0" u="none" strike="noStrike" cap="none" dirty="0">
              <a:solidFill>
                <a:srgbClr val="007C92"/>
              </a:solidFill>
              <a:latin typeface="Calibri"/>
              <a:ea typeface="Calibri"/>
              <a:cs typeface="Calibri"/>
              <a:sym typeface="Calibri"/>
            </a:endParaRPr>
          </a:p>
          <a:p>
            <a:pPr marL="0" marR="0" lvl="0" indent="0" algn="l" rtl="0">
              <a:spcBef>
                <a:spcPts val="480"/>
              </a:spcBef>
              <a:spcAft>
                <a:spcPts val="0"/>
              </a:spcAft>
              <a:buClr>
                <a:srgbClr val="007C92"/>
              </a:buClr>
              <a:buSzPct val="25000"/>
              <a:buFont typeface="Arial"/>
              <a:buNone/>
            </a:pPr>
            <a:endParaRPr sz="2400" b="0" i="0" u="none" strike="noStrike" cap="none" dirty="0">
              <a:solidFill>
                <a:srgbClr val="007C92"/>
              </a:solidFill>
              <a:latin typeface="Calibri"/>
              <a:ea typeface="Calibri"/>
              <a:cs typeface="Calibri"/>
              <a:sym typeface="Calibri"/>
            </a:endParaRPr>
          </a:p>
          <a:p>
            <a:pPr marL="342900" marR="0" lvl="0" indent="-342900" algn="l" rtl="0">
              <a:spcBef>
                <a:spcPts val="480"/>
              </a:spcBef>
              <a:spcAft>
                <a:spcPts val="0"/>
              </a:spcAft>
              <a:buClr>
                <a:srgbClr val="007C92"/>
              </a:buClr>
              <a:buSzPct val="100000"/>
              <a:buFont typeface="Arial"/>
              <a:buNone/>
            </a:pPr>
            <a:endParaRPr sz="2400" b="0" i="0" u="none" strike="noStrike" cap="none" dirty="0">
              <a:solidFill>
                <a:srgbClr val="007C92"/>
              </a:solidFill>
              <a:latin typeface="Calibri"/>
              <a:ea typeface="Calibri"/>
              <a:cs typeface="Calibri"/>
              <a:sym typeface="Calibri"/>
            </a:endParaRPr>
          </a:p>
          <a:p>
            <a:pPr marL="342900" marR="0" lvl="0" indent="-342900" algn="l" rtl="0">
              <a:spcBef>
                <a:spcPts val="480"/>
              </a:spcBef>
              <a:spcAft>
                <a:spcPts val="0"/>
              </a:spcAft>
              <a:buClr>
                <a:srgbClr val="007C92"/>
              </a:buClr>
              <a:buSzPct val="100000"/>
              <a:buFont typeface="Arial"/>
              <a:buNone/>
            </a:pPr>
            <a:endParaRPr sz="2400" b="0" i="0" u="none" strike="noStrike" cap="none" dirty="0">
              <a:solidFill>
                <a:srgbClr val="007C92"/>
              </a:solidFill>
              <a:latin typeface="Calibri"/>
              <a:ea typeface="Calibri"/>
              <a:cs typeface="Calibri"/>
              <a:sym typeface="Calibri"/>
            </a:endParaRPr>
          </a:p>
          <a:p>
            <a:pPr marL="342900" marR="0" lvl="0" indent="-342900" algn="l" rtl="0">
              <a:spcBef>
                <a:spcPts val="480"/>
              </a:spcBef>
              <a:spcAft>
                <a:spcPts val="0"/>
              </a:spcAft>
              <a:buClr>
                <a:srgbClr val="007C92"/>
              </a:buClr>
              <a:buSzPct val="100000"/>
              <a:buFont typeface="Arial"/>
              <a:buNone/>
            </a:pPr>
            <a:endParaRPr sz="2400" b="0" i="0" u="none" strike="noStrike" cap="none" dirty="0">
              <a:solidFill>
                <a:srgbClr val="007C92"/>
              </a:solidFill>
              <a:latin typeface="Calibri"/>
              <a:ea typeface="Calibri"/>
              <a:cs typeface="Calibri"/>
              <a:sym typeface="Calibri"/>
            </a:endParaRPr>
          </a:p>
          <a:p>
            <a:pPr marL="342900" marR="0" lvl="0" indent="-342900" algn="l" rtl="0">
              <a:spcBef>
                <a:spcPts val="480"/>
              </a:spcBef>
              <a:spcAft>
                <a:spcPts val="0"/>
              </a:spcAft>
              <a:buClr>
                <a:srgbClr val="007C92"/>
              </a:buClr>
              <a:buSzPct val="100000"/>
              <a:buFont typeface="Arial"/>
              <a:buNone/>
            </a:pPr>
            <a:endParaRPr sz="2400" b="1" i="0" u="none" strike="noStrike" cap="none" dirty="0">
              <a:solidFill>
                <a:srgbClr val="007C92"/>
              </a:solidFill>
              <a:latin typeface="Calibri"/>
              <a:ea typeface="Calibri"/>
              <a:cs typeface="Calibri"/>
              <a:sym typeface="Calibri"/>
            </a:endParaRPr>
          </a:p>
        </p:txBody>
      </p:sp>
    </p:spTree>
    <p:extLst>
      <p:ext uri="{BB962C8B-B14F-4D97-AF65-F5344CB8AC3E}">
        <p14:creationId xmlns:p14="http://schemas.microsoft.com/office/powerpoint/2010/main" val="14199315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980728"/>
            <a:ext cx="8229600" cy="64807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GB" sz="3600" b="1" i="0" u="none" strike="noStrike" cap="none" dirty="0">
                <a:solidFill>
                  <a:srgbClr val="00395A"/>
                </a:solidFill>
                <a:latin typeface="Calibri"/>
                <a:ea typeface="Calibri"/>
                <a:cs typeface="Calibri"/>
                <a:sym typeface="Calibri"/>
              </a:rPr>
              <a:t>Services in Surrey</a:t>
            </a:r>
          </a:p>
        </p:txBody>
      </p:sp>
      <p:sp>
        <p:nvSpPr>
          <p:cNvPr id="75" name="Shape 75"/>
          <p:cNvSpPr txBox="1">
            <a:spLocks noGrp="1"/>
          </p:cNvSpPr>
          <p:nvPr>
            <p:ph type="body" idx="1"/>
          </p:nvPr>
        </p:nvSpPr>
        <p:spPr>
          <a:xfrm>
            <a:off x="467543" y="1700808"/>
            <a:ext cx="8229600" cy="435334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7C92"/>
              </a:buClr>
              <a:buSzPct val="25000"/>
              <a:buFont typeface="Arial"/>
              <a:buNone/>
            </a:pPr>
            <a:r>
              <a:rPr lang="en-GB" sz="2400" b="1" i="0" u="none" strike="noStrike" cap="none" dirty="0">
                <a:solidFill>
                  <a:srgbClr val="007C92"/>
                </a:solidFill>
                <a:latin typeface="Calibri"/>
                <a:ea typeface="Calibri"/>
                <a:cs typeface="Calibri"/>
                <a:sym typeface="Calibri"/>
              </a:rPr>
              <a:t>Three main Clinical Hubs</a:t>
            </a:r>
          </a:p>
          <a:p>
            <a:pPr marL="342900" marR="0" lvl="0" indent="-342900" algn="l" rtl="0">
              <a:spcBef>
                <a:spcPts val="420"/>
              </a:spcBef>
              <a:spcAft>
                <a:spcPts val="0"/>
              </a:spcAft>
              <a:buClr>
                <a:srgbClr val="007C92"/>
              </a:buClr>
              <a:buSzPct val="100000"/>
              <a:buFont typeface="Arial"/>
              <a:buChar char="•"/>
            </a:pPr>
            <a:r>
              <a:rPr lang="en-GB" sz="2100" b="0" i="0" u="none" strike="noStrike" cap="none" dirty="0">
                <a:solidFill>
                  <a:srgbClr val="007C92"/>
                </a:solidFill>
                <a:latin typeface="Calibri"/>
                <a:ea typeface="Calibri"/>
                <a:cs typeface="Calibri"/>
                <a:sym typeface="Calibri"/>
              </a:rPr>
              <a:t>Buryfields (Guildford) – GUM, Contraception, HIV (main site)</a:t>
            </a:r>
          </a:p>
          <a:p>
            <a:pPr marL="342900" marR="0" lvl="0" indent="-342900" algn="l" rtl="0">
              <a:spcBef>
                <a:spcPts val="420"/>
              </a:spcBef>
              <a:spcAft>
                <a:spcPts val="0"/>
              </a:spcAft>
              <a:buClr>
                <a:srgbClr val="007C92"/>
              </a:buClr>
              <a:buSzPct val="100000"/>
              <a:buFont typeface="Arial"/>
              <a:buChar char="•"/>
            </a:pPr>
            <a:r>
              <a:rPr lang="en-GB" sz="2100" b="0" i="0" u="none" strike="noStrike" cap="none" dirty="0">
                <a:solidFill>
                  <a:srgbClr val="007C92"/>
                </a:solidFill>
                <a:latin typeface="Calibri"/>
                <a:ea typeface="Calibri"/>
                <a:cs typeface="Calibri"/>
                <a:sym typeface="Calibri"/>
              </a:rPr>
              <a:t>Earnsdale (Redhill ) – GUM, Contraception, HIV</a:t>
            </a:r>
          </a:p>
          <a:p>
            <a:pPr marL="342900" marR="0" lvl="0" indent="-342900" algn="l" rtl="0">
              <a:spcBef>
                <a:spcPts val="420"/>
              </a:spcBef>
              <a:spcAft>
                <a:spcPts val="0"/>
              </a:spcAft>
              <a:buClr>
                <a:srgbClr val="007C92"/>
              </a:buClr>
              <a:buSzPct val="100000"/>
              <a:buFont typeface="Arial"/>
              <a:buChar char="•"/>
            </a:pPr>
            <a:r>
              <a:rPr lang="en-GB" sz="2100" b="0" i="0" u="none" strike="noStrike" cap="none" dirty="0">
                <a:solidFill>
                  <a:srgbClr val="007C92"/>
                </a:solidFill>
                <a:latin typeface="Calibri"/>
                <a:ea typeface="Calibri"/>
                <a:cs typeface="Calibri"/>
                <a:sym typeface="Calibri"/>
              </a:rPr>
              <a:t>Woking Contraception – GUM, Contraception</a:t>
            </a:r>
          </a:p>
          <a:p>
            <a:pPr marL="0" marR="0" lvl="0" indent="0" algn="l" rtl="0">
              <a:spcBef>
                <a:spcPts val="480"/>
              </a:spcBef>
              <a:spcAft>
                <a:spcPts val="0"/>
              </a:spcAft>
              <a:buClr>
                <a:srgbClr val="007C92"/>
              </a:buClr>
              <a:buSzPct val="25000"/>
              <a:buFont typeface="Arial"/>
              <a:buNone/>
            </a:pPr>
            <a:r>
              <a:rPr lang="en-GB" sz="2400" b="1" i="0" u="none" strike="noStrike" cap="none" dirty="0">
                <a:solidFill>
                  <a:srgbClr val="007C92"/>
                </a:solidFill>
                <a:latin typeface="Calibri"/>
                <a:ea typeface="Calibri"/>
                <a:cs typeface="Calibri"/>
                <a:sym typeface="Calibri"/>
              </a:rPr>
              <a:t/>
            </a:r>
            <a:br>
              <a:rPr lang="en-GB" sz="2400" b="1" i="0" u="none" strike="noStrike" cap="none" dirty="0">
                <a:solidFill>
                  <a:srgbClr val="007C92"/>
                </a:solidFill>
                <a:latin typeface="Calibri"/>
                <a:ea typeface="Calibri"/>
                <a:cs typeface="Calibri"/>
                <a:sym typeface="Calibri"/>
              </a:rPr>
            </a:br>
            <a:r>
              <a:rPr lang="en-GB" dirty="0"/>
              <a:t>Additional </a:t>
            </a:r>
            <a:r>
              <a:rPr lang="en-GB" sz="2400" b="1" i="0" u="none" strike="noStrike" cap="none" dirty="0">
                <a:solidFill>
                  <a:srgbClr val="007C92"/>
                </a:solidFill>
                <a:latin typeface="Calibri"/>
                <a:ea typeface="Calibri"/>
                <a:cs typeface="Calibri"/>
                <a:sym typeface="Calibri"/>
              </a:rPr>
              <a:t>Clinical Sessions</a:t>
            </a:r>
          </a:p>
          <a:p>
            <a:pPr marL="342900" marR="0" lvl="0" indent="-342900" algn="l" rtl="0">
              <a:spcBef>
                <a:spcPts val="420"/>
              </a:spcBef>
              <a:spcAft>
                <a:spcPts val="0"/>
              </a:spcAft>
              <a:buClr>
                <a:srgbClr val="007C92"/>
              </a:buClr>
              <a:buSzPct val="100000"/>
              <a:buFont typeface="Arial"/>
              <a:buChar char="•"/>
            </a:pPr>
            <a:r>
              <a:rPr lang="en-GB" sz="2100" b="0" i="0" u="sng" strike="noStrike" cap="none" dirty="0">
                <a:solidFill>
                  <a:srgbClr val="007C92"/>
                </a:solidFill>
                <a:latin typeface="Calibri"/>
                <a:ea typeface="Calibri"/>
                <a:cs typeface="Calibri"/>
                <a:sym typeface="Calibri"/>
              </a:rPr>
              <a:t>Leatherhead Hospital:</a:t>
            </a:r>
            <a:r>
              <a:rPr lang="en-GB" sz="2100" b="0" i="0" u="none" strike="noStrike" cap="none" dirty="0">
                <a:solidFill>
                  <a:srgbClr val="007C92"/>
                </a:solidFill>
                <a:latin typeface="Calibri"/>
                <a:ea typeface="Calibri"/>
                <a:cs typeface="Calibri"/>
                <a:sym typeface="Calibri"/>
              </a:rPr>
              <a:t>  Mondays and Fridays, 10:00 am to 12:30 pm (Improving access for young mothers)</a:t>
            </a:r>
          </a:p>
          <a:p>
            <a:pPr marL="342900" marR="0" lvl="0" indent="-342900" algn="l" rtl="0">
              <a:spcBef>
                <a:spcPts val="420"/>
              </a:spcBef>
              <a:spcAft>
                <a:spcPts val="0"/>
              </a:spcAft>
              <a:buClr>
                <a:srgbClr val="007C92"/>
              </a:buClr>
              <a:buSzPct val="100000"/>
              <a:buFont typeface="Arial"/>
              <a:buChar char="•"/>
            </a:pPr>
            <a:r>
              <a:rPr lang="en-GB" sz="2100" b="0" i="0" u="sng" strike="noStrike" cap="none" dirty="0">
                <a:solidFill>
                  <a:srgbClr val="007C92"/>
                </a:solidFill>
                <a:latin typeface="Calibri"/>
                <a:ea typeface="Calibri"/>
                <a:cs typeface="Calibri"/>
                <a:sym typeface="Calibri"/>
              </a:rPr>
              <a:t>Epsom Clinic:</a:t>
            </a:r>
            <a:r>
              <a:rPr lang="en-GB" sz="2100" b="0" i="0" u="none" strike="noStrike" cap="none" dirty="0">
                <a:solidFill>
                  <a:srgbClr val="007C92"/>
                </a:solidFill>
                <a:latin typeface="Calibri"/>
                <a:ea typeface="Calibri"/>
                <a:cs typeface="Calibri"/>
                <a:sym typeface="Calibri"/>
              </a:rPr>
              <a:t>  Mondays 4:00 pm to 7:00 pm and Wednesdays 3:00 pm to 7:00 pm (improving access for young people)</a:t>
            </a:r>
          </a:p>
          <a:p>
            <a:pPr marL="342900" marR="0" lvl="0" indent="-342900" algn="l" rtl="0">
              <a:spcBef>
                <a:spcPts val="420"/>
              </a:spcBef>
              <a:spcAft>
                <a:spcPts val="0"/>
              </a:spcAft>
              <a:buClr>
                <a:srgbClr val="007C92"/>
              </a:buClr>
              <a:buSzPct val="100000"/>
              <a:buFont typeface="Arial"/>
              <a:buChar char="•"/>
            </a:pPr>
            <a:r>
              <a:rPr lang="en-GB" sz="2100" b="0" i="0" u="sng" strike="noStrike" cap="none" dirty="0">
                <a:solidFill>
                  <a:srgbClr val="007C92"/>
                </a:solidFill>
                <a:latin typeface="Calibri"/>
                <a:ea typeface="Calibri"/>
                <a:cs typeface="Calibri"/>
                <a:sym typeface="Calibri"/>
              </a:rPr>
              <a:t>Spelthorne and Runnymede:</a:t>
            </a:r>
            <a:r>
              <a:rPr lang="en-GB" sz="2100" b="0" i="0" u="none" strike="noStrike" cap="none" dirty="0">
                <a:solidFill>
                  <a:srgbClr val="007C92"/>
                </a:solidFill>
                <a:latin typeface="Calibri"/>
                <a:ea typeface="Calibri"/>
                <a:cs typeface="Calibri"/>
                <a:sym typeface="Calibri"/>
              </a:rPr>
              <a:t>  Working with local GPs to agree sites</a:t>
            </a:r>
          </a:p>
        </p:txBody>
      </p:sp>
    </p:spTree>
    <p:extLst>
      <p:ext uri="{BB962C8B-B14F-4D97-AF65-F5344CB8AC3E}">
        <p14:creationId xmlns:p14="http://schemas.microsoft.com/office/powerpoint/2010/main" val="3159427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67544" y="915542"/>
            <a:ext cx="8229600" cy="648071"/>
          </a:xfrm>
          <a:prstGeom prst="rect">
            <a:avLst/>
          </a:prstGeom>
          <a:noFill/>
          <a:ln>
            <a:noFill/>
          </a:ln>
        </p:spPr>
        <p:txBody>
          <a:bodyPr lIns="91425" tIns="45700" rIns="91425" bIns="45700" anchor="t" anchorCtr="0">
            <a:noAutofit/>
          </a:bodyPr>
          <a:lstStyle/>
          <a:p>
            <a:pPr lvl="0" rtl="0">
              <a:spcBef>
                <a:spcPts val="0"/>
              </a:spcBef>
              <a:buClr>
                <a:schemeClr val="dk1"/>
              </a:buClr>
              <a:buSzPct val="25000"/>
              <a:buFont typeface="Arial"/>
              <a:buNone/>
            </a:pPr>
            <a:r>
              <a:rPr lang="en-GB" dirty="0"/>
              <a:t>Services in Surrey</a:t>
            </a:r>
          </a:p>
          <a:p>
            <a:pPr marL="0" marR="0" lvl="0" indent="0" algn="l" rtl="0">
              <a:spcBef>
                <a:spcPts val="0"/>
              </a:spcBef>
              <a:spcAft>
                <a:spcPts val="0"/>
              </a:spcAft>
              <a:buSzPct val="25000"/>
              <a:buNone/>
            </a:pPr>
            <a:endParaRPr dirty="0"/>
          </a:p>
        </p:txBody>
      </p:sp>
      <p:sp>
        <p:nvSpPr>
          <p:cNvPr id="82" name="Shape 82"/>
          <p:cNvSpPr txBox="1">
            <a:spLocks noGrp="1"/>
          </p:cNvSpPr>
          <p:nvPr>
            <p:ph type="body" idx="1"/>
          </p:nvPr>
        </p:nvSpPr>
        <p:spPr>
          <a:xfrm>
            <a:off x="467544" y="1570436"/>
            <a:ext cx="8229600" cy="478868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7C92"/>
              </a:buClr>
              <a:buSzPct val="25000"/>
              <a:buFont typeface="Arial"/>
              <a:buNone/>
            </a:pPr>
            <a:r>
              <a:rPr lang="en-GB" sz="2200" b="1" i="0" u="none" strike="noStrike" cap="none" dirty="0">
                <a:solidFill>
                  <a:srgbClr val="007C92"/>
                </a:solidFill>
                <a:latin typeface="Calibri"/>
                <a:ea typeface="Calibri"/>
                <a:cs typeface="Calibri"/>
                <a:sym typeface="Calibri"/>
              </a:rPr>
              <a:t>HIV Treatment and Care (outpatients)</a:t>
            </a:r>
          </a:p>
          <a:p>
            <a:pPr marL="342900" marR="0" lvl="0" indent="-342900" algn="l" rtl="0">
              <a:spcBef>
                <a:spcPts val="400"/>
              </a:spcBef>
              <a:spcAft>
                <a:spcPts val="0"/>
              </a:spcAft>
              <a:buClr>
                <a:srgbClr val="007C92"/>
              </a:buClr>
              <a:buSzPct val="100000"/>
              <a:buFont typeface="Arial"/>
              <a:buChar char="•"/>
            </a:pPr>
            <a:r>
              <a:rPr lang="en-GB" sz="2200" b="0" i="0" u="none" strike="noStrike" cap="none" dirty="0">
                <a:solidFill>
                  <a:srgbClr val="007C92"/>
                </a:solidFill>
                <a:latin typeface="Calibri"/>
                <a:ea typeface="Calibri"/>
                <a:cs typeface="Calibri"/>
                <a:sym typeface="Calibri"/>
              </a:rPr>
              <a:t>Assessment and treatment – Anti Retroviral Drugs (ARVs)</a:t>
            </a:r>
          </a:p>
          <a:p>
            <a:pPr marL="342900" marR="0" lvl="0" indent="-342900" algn="l" rtl="0">
              <a:spcBef>
                <a:spcPts val="400"/>
              </a:spcBef>
              <a:spcAft>
                <a:spcPts val="0"/>
              </a:spcAft>
              <a:buClr>
                <a:srgbClr val="007C92"/>
              </a:buClr>
              <a:buSzPct val="100000"/>
              <a:buFont typeface="Arial"/>
              <a:buChar char="•"/>
            </a:pPr>
            <a:r>
              <a:rPr lang="en-GB" sz="2200" b="0" i="0" u="none" strike="noStrike" cap="none" dirty="0">
                <a:solidFill>
                  <a:srgbClr val="007C92"/>
                </a:solidFill>
                <a:latin typeface="Calibri"/>
                <a:ea typeface="Calibri"/>
                <a:cs typeface="Calibri"/>
                <a:sym typeface="Calibri"/>
              </a:rPr>
              <a:t>Support for those with co-morbidities, e.g. Hepatitis</a:t>
            </a:r>
          </a:p>
          <a:p>
            <a:pPr marL="342900" marR="0" lvl="0" indent="-342900" algn="l" rtl="0">
              <a:spcBef>
                <a:spcPts val="400"/>
              </a:spcBef>
              <a:spcAft>
                <a:spcPts val="0"/>
              </a:spcAft>
              <a:buClr>
                <a:srgbClr val="007C92"/>
              </a:buClr>
              <a:buSzPct val="100000"/>
              <a:buFont typeface="Arial"/>
              <a:buChar char="•"/>
            </a:pPr>
            <a:r>
              <a:rPr lang="en-GB" sz="2200" b="0" i="0" u="none" strike="noStrike" cap="none" dirty="0">
                <a:solidFill>
                  <a:srgbClr val="007C92"/>
                </a:solidFill>
                <a:latin typeface="Calibri"/>
                <a:ea typeface="Calibri"/>
                <a:cs typeface="Calibri"/>
                <a:sym typeface="Calibri"/>
              </a:rPr>
              <a:t>Home Delivery or Clinic Delivery of ARVs</a:t>
            </a:r>
          </a:p>
          <a:p>
            <a:pPr marL="342900" marR="0" lvl="0" indent="-342900" algn="l" rtl="0">
              <a:spcBef>
                <a:spcPts val="400"/>
              </a:spcBef>
              <a:spcAft>
                <a:spcPts val="0"/>
              </a:spcAft>
              <a:buClr>
                <a:srgbClr val="007C92"/>
              </a:buClr>
              <a:buSzPct val="100000"/>
              <a:buFont typeface="Arial"/>
              <a:buChar char="•"/>
            </a:pPr>
            <a:r>
              <a:rPr lang="en-GB" sz="2200" b="0" i="0" u="none" strike="noStrike" cap="none" dirty="0">
                <a:solidFill>
                  <a:srgbClr val="007C92"/>
                </a:solidFill>
                <a:latin typeface="Calibri"/>
                <a:ea typeface="Calibri"/>
                <a:cs typeface="Calibri"/>
                <a:sym typeface="Calibri"/>
              </a:rPr>
              <a:t>Dedicated Pharmacy support</a:t>
            </a:r>
          </a:p>
          <a:p>
            <a:pPr marL="0" indent="0">
              <a:buNone/>
            </a:pPr>
            <a:r>
              <a:rPr lang="en-GB" sz="2200" dirty="0" smtClean="0"/>
              <a:t>Transitional HIV Clinic at St Peter’s Hospital</a:t>
            </a:r>
          </a:p>
          <a:p>
            <a:r>
              <a:rPr lang="en-GB" sz="2200" b="0" dirty="0" smtClean="0"/>
              <a:t>Support transfer of complex and vulnerable patients to CNWL services</a:t>
            </a:r>
          </a:p>
          <a:p>
            <a:r>
              <a:rPr lang="en-GB" sz="2200" b="0" dirty="0" smtClean="0"/>
              <a:t>1 session a week for 6-9 months</a:t>
            </a:r>
          </a:p>
          <a:p>
            <a:pPr marL="0" indent="0">
              <a:buNone/>
            </a:pPr>
            <a:r>
              <a:rPr lang="en-GB" sz="2200" dirty="0" smtClean="0"/>
              <a:t>HIV advice for healthcare professionals</a:t>
            </a:r>
            <a:endParaRPr lang="en-GB" sz="2200" dirty="0"/>
          </a:p>
          <a:p>
            <a:r>
              <a:rPr lang="en-GB" sz="2200" b="0" dirty="0" smtClean="0"/>
              <a:t>Available by dedicated email and telephone during </a:t>
            </a:r>
            <a:r>
              <a:rPr lang="en-GB" sz="2200" b="0" dirty="0"/>
              <a:t>clinic </a:t>
            </a:r>
            <a:r>
              <a:rPr lang="en-GB" sz="2200" b="0" dirty="0" smtClean="0"/>
              <a:t>hours</a:t>
            </a:r>
          </a:p>
          <a:p>
            <a:r>
              <a:rPr lang="en-GB" sz="2200" b="0" dirty="0" smtClean="0"/>
              <a:t>9am to 7pm Monday </a:t>
            </a:r>
            <a:r>
              <a:rPr lang="en-GB" sz="2200" b="0" dirty="0"/>
              <a:t>to </a:t>
            </a:r>
            <a:r>
              <a:rPr lang="en-GB" sz="2200" b="0" dirty="0" smtClean="0"/>
              <a:t>Thursday and 9am to 4pm on Friday</a:t>
            </a:r>
            <a:endParaRPr lang="en-GB" sz="2200" b="0" dirty="0"/>
          </a:p>
          <a:p>
            <a:pPr marL="342900" marR="0" lvl="0" indent="-342900" algn="l" rtl="0">
              <a:spcBef>
                <a:spcPts val="400"/>
              </a:spcBef>
              <a:spcAft>
                <a:spcPts val="0"/>
              </a:spcAft>
              <a:buClr>
                <a:srgbClr val="007C92"/>
              </a:buClr>
              <a:buSzPct val="100000"/>
              <a:buFont typeface="Arial"/>
              <a:buNone/>
            </a:pPr>
            <a:endParaRPr sz="2000" b="0" i="0" u="none" strike="noStrike" cap="none" dirty="0">
              <a:solidFill>
                <a:srgbClr val="007C92"/>
              </a:solidFill>
              <a:latin typeface="Calibri"/>
              <a:ea typeface="Calibri"/>
              <a:cs typeface="Calibri"/>
              <a:sym typeface="Calibri"/>
            </a:endParaRPr>
          </a:p>
          <a:p>
            <a:pPr marL="342900" marR="0" lvl="0" indent="-342900" algn="l" rtl="0">
              <a:spcBef>
                <a:spcPts val="400"/>
              </a:spcBef>
              <a:spcAft>
                <a:spcPts val="0"/>
              </a:spcAft>
              <a:buClr>
                <a:srgbClr val="007C92"/>
              </a:buClr>
              <a:buSzPct val="100000"/>
              <a:buFont typeface="Arial"/>
              <a:buNone/>
            </a:pPr>
            <a:endParaRPr sz="2000" b="1" i="0" u="none" strike="noStrike" cap="none" dirty="0">
              <a:solidFill>
                <a:srgbClr val="007C92"/>
              </a:solidFill>
              <a:latin typeface="Calibri"/>
              <a:ea typeface="Calibri"/>
              <a:cs typeface="Calibri"/>
              <a:sym typeface="Calibri"/>
            </a:endParaRPr>
          </a:p>
        </p:txBody>
      </p:sp>
    </p:spTree>
    <p:extLst>
      <p:ext uri="{BB962C8B-B14F-4D97-AF65-F5344CB8AC3E}">
        <p14:creationId xmlns:p14="http://schemas.microsoft.com/office/powerpoint/2010/main" val="22476676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lvl="0" indent="0">
              <a:spcBef>
                <a:spcPts val="480"/>
              </a:spcBef>
              <a:spcAft>
                <a:spcPts val="0"/>
              </a:spcAft>
              <a:buClr>
                <a:srgbClr val="007C92"/>
              </a:buClr>
              <a:buSzPct val="25000"/>
              <a:buNone/>
            </a:pPr>
            <a:r>
              <a:rPr lang="en-GB" dirty="0"/>
              <a:t>Online STI Screening Service</a:t>
            </a:r>
          </a:p>
          <a:p>
            <a:pPr lvl="0">
              <a:spcBef>
                <a:spcPts val="400"/>
              </a:spcBef>
              <a:buClr>
                <a:srgbClr val="007C92"/>
              </a:buClr>
              <a:buSzPct val="100000"/>
              <a:buFont typeface="Arial"/>
              <a:buChar char="•"/>
            </a:pPr>
            <a:r>
              <a:rPr lang="en-GB" b="0" dirty="0"/>
              <a:t>Increased access throughout the </a:t>
            </a:r>
            <a:r>
              <a:rPr lang="en-GB" b="0" dirty="0" smtClean="0"/>
              <a:t>County</a:t>
            </a:r>
            <a:endParaRPr lang="en-GB" dirty="0" smtClean="0">
              <a:ea typeface="Calibri"/>
              <a:cs typeface="Calibri"/>
              <a:sym typeface="Calibri"/>
            </a:endParaRPr>
          </a:p>
          <a:p>
            <a:pPr marL="0" lvl="0" indent="0">
              <a:spcBef>
                <a:spcPts val="480"/>
              </a:spcBef>
              <a:spcAft>
                <a:spcPts val="0"/>
              </a:spcAft>
              <a:buClr>
                <a:srgbClr val="007C92"/>
              </a:buClr>
              <a:buSzPct val="25000"/>
              <a:buNone/>
            </a:pPr>
            <a:r>
              <a:rPr lang="en-GB" dirty="0" smtClean="0">
                <a:ea typeface="Calibri"/>
                <a:cs typeface="Calibri"/>
                <a:sym typeface="Calibri"/>
              </a:rPr>
              <a:t>Health </a:t>
            </a:r>
            <a:r>
              <a:rPr lang="en-GB" dirty="0">
                <a:ea typeface="Calibri"/>
                <a:cs typeface="Calibri"/>
                <a:sym typeface="Calibri"/>
              </a:rPr>
              <a:t>Promotion </a:t>
            </a:r>
            <a:r>
              <a:rPr lang="en-GB" dirty="0" smtClean="0">
                <a:ea typeface="Calibri"/>
                <a:cs typeface="Calibri"/>
                <a:sym typeface="Calibri"/>
              </a:rPr>
              <a:t>Outreach/Prevention</a:t>
            </a:r>
            <a:endParaRPr lang="en-GB" dirty="0">
              <a:ea typeface="Calibri"/>
              <a:cs typeface="Calibri"/>
              <a:sym typeface="Calibri"/>
            </a:endParaRPr>
          </a:p>
          <a:p>
            <a:pPr lvl="0" indent="-317500">
              <a:spcBef>
                <a:spcPts val="480"/>
              </a:spcBef>
              <a:spcAft>
                <a:spcPts val="0"/>
              </a:spcAft>
              <a:buClr>
                <a:srgbClr val="007C92"/>
              </a:buClr>
              <a:buSzPct val="100000"/>
              <a:buFont typeface="Arial"/>
              <a:buChar char="•"/>
            </a:pPr>
            <a:r>
              <a:rPr lang="en-GB" b="0" dirty="0">
                <a:ea typeface="Calibri"/>
                <a:cs typeface="Calibri"/>
                <a:sym typeface="Calibri"/>
              </a:rPr>
              <a:t>Working with partners in community settings targeting vulnerable groups and those ‘at </a:t>
            </a:r>
            <a:r>
              <a:rPr lang="en-GB" b="0" dirty="0" smtClean="0">
                <a:ea typeface="Calibri"/>
                <a:cs typeface="Calibri"/>
                <a:sym typeface="Calibri"/>
              </a:rPr>
              <a:t>risk’</a:t>
            </a:r>
          </a:p>
          <a:p>
            <a:pPr lvl="0" indent="-317500">
              <a:spcBef>
                <a:spcPts val="480"/>
              </a:spcBef>
              <a:spcAft>
                <a:spcPts val="0"/>
              </a:spcAft>
              <a:buClr>
                <a:srgbClr val="007C92"/>
              </a:buClr>
              <a:buSzPct val="100000"/>
              <a:buFont typeface="Arial"/>
              <a:buChar char="•"/>
            </a:pPr>
            <a:r>
              <a:rPr lang="en-GB" b="0" dirty="0" smtClean="0">
                <a:ea typeface="Calibri"/>
                <a:cs typeface="Calibri"/>
                <a:sym typeface="Calibri"/>
              </a:rPr>
              <a:t>Health promotion, prevention and self-care</a:t>
            </a:r>
            <a:endParaRPr lang="en-GB" dirty="0" smtClean="0">
              <a:ea typeface="Calibri"/>
              <a:cs typeface="Calibri"/>
              <a:sym typeface="Calibri"/>
            </a:endParaRPr>
          </a:p>
          <a:p>
            <a:pPr marL="0" lvl="0" indent="0">
              <a:spcBef>
                <a:spcPts val="480"/>
              </a:spcBef>
              <a:spcAft>
                <a:spcPts val="0"/>
              </a:spcAft>
              <a:buClr>
                <a:srgbClr val="007C92"/>
              </a:buClr>
              <a:buSzPct val="25000"/>
              <a:buNone/>
            </a:pPr>
            <a:r>
              <a:rPr lang="en-GB" dirty="0" smtClean="0">
                <a:ea typeface="Calibri"/>
                <a:cs typeface="Calibri"/>
                <a:sym typeface="Calibri"/>
              </a:rPr>
              <a:t>Condom Distribution</a:t>
            </a:r>
          </a:p>
          <a:p>
            <a:pPr marL="0" lvl="0" indent="0">
              <a:spcBef>
                <a:spcPts val="480"/>
              </a:spcBef>
              <a:spcAft>
                <a:spcPts val="0"/>
              </a:spcAft>
              <a:buClr>
                <a:srgbClr val="007C92"/>
              </a:buClr>
              <a:buSzPct val="25000"/>
              <a:buNone/>
            </a:pPr>
            <a:r>
              <a:rPr lang="en-GB" dirty="0" smtClean="0">
                <a:ea typeface="Calibri"/>
                <a:cs typeface="Calibri"/>
                <a:sym typeface="Calibri"/>
              </a:rPr>
              <a:t>Chlamydia </a:t>
            </a:r>
            <a:r>
              <a:rPr lang="en-GB" dirty="0">
                <a:ea typeface="Calibri"/>
                <a:cs typeface="Calibri"/>
                <a:sym typeface="Calibri"/>
              </a:rPr>
              <a:t>and Gonorrhoea screening for Under </a:t>
            </a:r>
            <a:r>
              <a:rPr lang="en-GB" dirty="0" smtClean="0">
                <a:ea typeface="Calibri"/>
                <a:cs typeface="Calibri"/>
                <a:sym typeface="Calibri"/>
              </a:rPr>
              <a:t>25s</a:t>
            </a:r>
          </a:p>
          <a:p>
            <a:pPr marL="0" lvl="0" indent="0">
              <a:spcBef>
                <a:spcPts val="480"/>
              </a:spcBef>
              <a:spcAft>
                <a:spcPts val="0"/>
              </a:spcAft>
              <a:buClr>
                <a:srgbClr val="007C92"/>
              </a:buClr>
              <a:buSzPct val="25000"/>
              <a:buNone/>
            </a:pPr>
            <a:r>
              <a:rPr lang="en-GB" dirty="0" smtClean="0">
                <a:ea typeface="Calibri"/>
                <a:cs typeface="Calibri"/>
                <a:sym typeface="Calibri"/>
              </a:rPr>
              <a:t>Sexual </a:t>
            </a:r>
            <a:r>
              <a:rPr lang="en-GB" dirty="0">
                <a:ea typeface="Calibri"/>
                <a:cs typeface="Calibri"/>
                <a:sym typeface="Calibri"/>
              </a:rPr>
              <a:t>Health and HIV services in Surrey Prisons</a:t>
            </a:r>
          </a:p>
          <a:p>
            <a:endParaRPr lang="en-GB" dirty="0"/>
          </a:p>
        </p:txBody>
      </p:sp>
    </p:spTree>
    <p:extLst>
      <p:ext uri="{BB962C8B-B14F-4D97-AF65-F5344CB8AC3E}">
        <p14:creationId xmlns:p14="http://schemas.microsoft.com/office/powerpoint/2010/main" val="23648028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854600"/>
            <a:ext cx="8229600" cy="64807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GB" sz="3600" b="1" i="0" u="none" strike="noStrike" cap="none" dirty="0">
                <a:solidFill>
                  <a:srgbClr val="00395A"/>
                </a:solidFill>
                <a:latin typeface="Calibri"/>
                <a:ea typeface="Calibri"/>
                <a:cs typeface="Calibri"/>
                <a:sym typeface="Calibri"/>
              </a:rPr>
              <a:t>Patient Engagement and Feedback</a:t>
            </a:r>
          </a:p>
        </p:txBody>
      </p:sp>
      <p:sp>
        <p:nvSpPr>
          <p:cNvPr id="88" name="Shape 88"/>
          <p:cNvSpPr txBox="1">
            <a:spLocks noGrp="1"/>
          </p:cNvSpPr>
          <p:nvPr>
            <p:ph type="body" idx="1"/>
          </p:nvPr>
        </p:nvSpPr>
        <p:spPr>
          <a:xfrm>
            <a:off x="457200" y="1460553"/>
            <a:ext cx="8229600" cy="478868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7C92"/>
              </a:buClr>
              <a:buSzPct val="25000"/>
              <a:buFont typeface="Arial"/>
              <a:buNone/>
            </a:pPr>
            <a:r>
              <a:rPr lang="en-GB" sz="2400" b="1" i="0" u="none" strike="noStrike" cap="none" dirty="0">
                <a:solidFill>
                  <a:srgbClr val="007C92"/>
                </a:solidFill>
                <a:latin typeface="Calibri"/>
                <a:ea typeface="Calibri"/>
                <a:cs typeface="Calibri"/>
                <a:sym typeface="Calibri"/>
              </a:rPr>
              <a:t>Patient Engagement</a:t>
            </a:r>
          </a:p>
          <a:p>
            <a:pPr marL="342900" marR="0" lvl="0" indent="-342900" algn="l" rtl="0">
              <a:spcBef>
                <a:spcPts val="480"/>
              </a:spcBef>
              <a:spcAft>
                <a:spcPts val="0"/>
              </a:spcAft>
              <a:buClr>
                <a:srgbClr val="007C92"/>
              </a:buClr>
              <a:buSzPct val="100000"/>
              <a:buFont typeface="Arial"/>
              <a:buChar char="•"/>
            </a:pPr>
            <a:r>
              <a:rPr lang="en-GB" sz="2000" b="0" i="0" u="none" strike="noStrike" cap="none" dirty="0">
                <a:solidFill>
                  <a:srgbClr val="007C92"/>
                </a:solidFill>
                <a:latin typeface="Calibri"/>
                <a:ea typeface="Calibri"/>
                <a:cs typeface="Calibri"/>
                <a:sym typeface="Calibri"/>
              </a:rPr>
              <a:t>Service developments</a:t>
            </a:r>
          </a:p>
          <a:p>
            <a:pPr marL="342900" marR="0" lvl="0" indent="-342900" algn="l" rtl="0">
              <a:spcBef>
                <a:spcPts val="480"/>
              </a:spcBef>
              <a:spcAft>
                <a:spcPts val="0"/>
              </a:spcAft>
              <a:buClr>
                <a:srgbClr val="007C92"/>
              </a:buClr>
              <a:buSzPct val="100000"/>
              <a:buFont typeface="Arial"/>
              <a:buChar char="•"/>
            </a:pPr>
            <a:r>
              <a:rPr lang="en-GB" sz="2000" b="0" i="0" u="none" strike="noStrike" cap="none" dirty="0">
                <a:solidFill>
                  <a:srgbClr val="007C92"/>
                </a:solidFill>
                <a:latin typeface="Calibri"/>
                <a:ea typeface="Calibri"/>
                <a:cs typeface="Calibri"/>
                <a:sym typeface="Calibri"/>
              </a:rPr>
              <a:t>User groups</a:t>
            </a:r>
          </a:p>
          <a:p>
            <a:pPr marL="342900" marR="0" lvl="0" indent="-342900" algn="l" rtl="0">
              <a:spcBef>
                <a:spcPts val="480"/>
              </a:spcBef>
              <a:spcAft>
                <a:spcPts val="0"/>
              </a:spcAft>
              <a:buClr>
                <a:srgbClr val="007C92"/>
              </a:buClr>
              <a:buSzPct val="100000"/>
              <a:buFont typeface="Arial"/>
              <a:buChar char="•"/>
            </a:pPr>
            <a:r>
              <a:rPr lang="en-GB" sz="2000" b="0" i="0" u="none" strike="noStrike" cap="none" dirty="0">
                <a:solidFill>
                  <a:srgbClr val="007C92"/>
                </a:solidFill>
                <a:latin typeface="Calibri"/>
                <a:ea typeface="Calibri"/>
                <a:cs typeface="Calibri"/>
                <a:sym typeface="Calibri"/>
              </a:rPr>
              <a:t>Surveys (Survey Monkey, Mobile App)</a:t>
            </a:r>
          </a:p>
          <a:p>
            <a:pPr marL="342900" marR="0" lvl="0" indent="-342900" algn="l" rtl="0">
              <a:spcBef>
                <a:spcPts val="480"/>
              </a:spcBef>
              <a:spcAft>
                <a:spcPts val="0"/>
              </a:spcAft>
              <a:buClr>
                <a:srgbClr val="007C92"/>
              </a:buClr>
              <a:buSzPct val="100000"/>
              <a:buFont typeface="Arial"/>
              <a:buChar char="•"/>
            </a:pPr>
            <a:r>
              <a:rPr lang="en-GB" sz="2000" b="0" i="0" u="none" strike="noStrike" cap="none" dirty="0">
                <a:solidFill>
                  <a:srgbClr val="007C92"/>
                </a:solidFill>
                <a:latin typeface="Calibri"/>
                <a:ea typeface="Calibri"/>
                <a:cs typeface="Calibri"/>
                <a:sym typeface="Calibri"/>
              </a:rPr>
              <a:t>Focus </a:t>
            </a:r>
            <a:r>
              <a:rPr lang="en-GB" sz="2000" b="0" i="0" u="none" strike="noStrike" cap="none" dirty="0" smtClean="0">
                <a:solidFill>
                  <a:srgbClr val="007C92"/>
                </a:solidFill>
                <a:latin typeface="Calibri"/>
                <a:ea typeface="Calibri"/>
                <a:cs typeface="Calibri"/>
                <a:sym typeface="Calibri"/>
              </a:rPr>
              <a:t>Groups</a:t>
            </a:r>
            <a:endParaRPr sz="2400" b="1" i="0" u="none" strike="noStrike" cap="none" dirty="0">
              <a:solidFill>
                <a:srgbClr val="007C92"/>
              </a:solidFill>
              <a:latin typeface="Calibri"/>
              <a:ea typeface="Calibri"/>
              <a:cs typeface="Calibri"/>
              <a:sym typeface="Calibri"/>
            </a:endParaRPr>
          </a:p>
          <a:p>
            <a:pPr marL="0" marR="0" lvl="0" indent="0" algn="l" rtl="0">
              <a:spcBef>
                <a:spcPts val="480"/>
              </a:spcBef>
              <a:spcAft>
                <a:spcPts val="0"/>
              </a:spcAft>
              <a:buClr>
                <a:srgbClr val="007C92"/>
              </a:buClr>
              <a:buSzPct val="25000"/>
              <a:buFont typeface="Arial"/>
              <a:buNone/>
            </a:pPr>
            <a:r>
              <a:rPr lang="en-GB" sz="2400" b="1" i="0" u="none" strike="noStrike" cap="none" dirty="0">
                <a:solidFill>
                  <a:srgbClr val="007C92"/>
                </a:solidFill>
                <a:latin typeface="Calibri"/>
                <a:ea typeface="Calibri"/>
                <a:cs typeface="Calibri"/>
                <a:sym typeface="Calibri"/>
              </a:rPr>
              <a:t>Patient Feedback</a:t>
            </a:r>
          </a:p>
          <a:p>
            <a:pPr>
              <a:spcBef>
                <a:spcPts val="480"/>
              </a:spcBef>
              <a:spcAft>
                <a:spcPts val="0"/>
              </a:spcAft>
              <a:buClr>
                <a:srgbClr val="007C92"/>
              </a:buClr>
              <a:buSzPct val="100000"/>
              <a:buFont typeface="Arial"/>
              <a:buChar char="•"/>
            </a:pPr>
            <a:r>
              <a:rPr lang="en-GB" sz="2000" b="0" i="0" u="none" strike="noStrike" cap="none" dirty="0" smtClean="0">
                <a:solidFill>
                  <a:srgbClr val="007C92"/>
                </a:solidFill>
                <a:latin typeface="Calibri"/>
                <a:ea typeface="Calibri"/>
                <a:cs typeface="Calibri"/>
                <a:sym typeface="Calibri"/>
              </a:rPr>
              <a:t>Quarterly </a:t>
            </a:r>
            <a:r>
              <a:rPr lang="en-GB" sz="2000" b="0" i="0" u="none" strike="noStrike" cap="none" dirty="0">
                <a:solidFill>
                  <a:srgbClr val="007C92"/>
                </a:solidFill>
                <a:latin typeface="Calibri"/>
                <a:ea typeface="Calibri"/>
                <a:cs typeface="Calibri"/>
                <a:sym typeface="Calibri"/>
              </a:rPr>
              <a:t>Surveys (including NHS Friends and Family </a:t>
            </a:r>
            <a:r>
              <a:rPr lang="en-GB" sz="2000" b="0" i="0" u="none" strike="noStrike" cap="none" dirty="0" smtClean="0">
                <a:solidFill>
                  <a:srgbClr val="007C92"/>
                </a:solidFill>
                <a:latin typeface="Calibri"/>
                <a:ea typeface="Calibri"/>
                <a:cs typeface="Calibri"/>
                <a:sym typeface="Calibri"/>
              </a:rPr>
              <a:t>Test)</a:t>
            </a:r>
            <a:endParaRPr lang="en-US" sz="2000" b="0" dirty="0" smtClean="0">
              <a:ea typeface="Calibri"/>
              <a:cs typeface="Calibri"/>
              <a:sym typeface="Calibri"/>
            </a:endParaRPr>
          </a:p>
          <a:p>
            <a:pPr lvl="1">
              <a:spcBef>
                <a:spcPts val="480"/>
              </a:spcBef>
              <a:spcAft>
                <a:spcPts val="0"/>
              </a:spcAft>
              <a:buClr>
                <a:srgbClr val="007C92"/>
              </a:buClr>
              <a:buSzPct val="100000"/>
              <a:buFont typeface="Arial"/>
              <a:buChar char="•"/>
            </a:pPr>
            <a:r>
              <a:rPr lang="en-US" b="0" dirty="0" smtClean="0">
                <a:ea typeface="Calibri"/>
                <a:cs typeface="Calibri"/>
                <a:sym typeface="Calibri"/>
              </a:rPr>
              <a:t>During </a:t>
            </a:r>
            <a:r>
              <a:rPr lang="en-US" b="0" dirty="0">
                <a:ea typeface="Calibri"/>
                <a:cs typeface="Calibri"/>
                <a:sym typeface="Calibri"/>
              </a:rPr>
              <a:t>the period from April to June 2017, </a:t>
            </a:r>
            <a:r>
              <a:rPr lang="en-US" i="1" dirty="0">
                <a:ea typeface="Calibri"/>
                <a:cs typeface="Calibri"/>
                <a:sym typeface="Calibri"/>
              </a:rPr>
              <a:t>90% of patients said they were likely or extremely likely to recommend our services to </a:t>
            </a:r>
            <a:r>
              <a:rPr lang="en-US" i="1" dirty="0" smtClean="0">
                <a:ea typeface="Calibri"/>
                <a:cs typeface="Calibri"/>
                <a:sym typeface="Calibri"/>
              </a:rPr>
              <a:t>others</a:t>
            </a:r>
            <a:endParaRPr lang="en-GB" sz="2000" i="1" u="none" strike="noStrike" cap="none" dirty="0">
              <a:solidFill>
                <a:srgbClr val="007C92"/>
              </a:solidFill>
              <a:latin typeface="Calibri"/>
              <a:ea typeface="Calibri"/>
              <a:cs typeface="Calibri"/>
              <a:sym typeface="Calibri"/>
            </a:endParaRPr>
          </a:p>
          <a:p>
            <a:pPr>
              <a:spcBef>
                <a:spcPts val="480"/>
              </a:spcBef>
              <a:spcAft>
                <a:spcPts val="0"/>
              </a:spcAft>
              <a:buClr>
                <a:srgbClr val="007C92"/>
              </a:buClr>
              <a:buSzPct val="100000"/>
              <a:buFont typeface="Arial"/>
              <a:buChar char="•"/>
            </a:pPr>
            <a:r>
              <a:rPr lang="en-GB" sz="2000" b="0" dirty="0">
                <a:ea typeface="Calibri"/>
                <a:cs typeface="Calibri"/>
                <a:sym typeface="Calibri"/>
              </a:rPr>
              <a:t>Comments cards</a:t>
            </a:r>
          </a:p>
          <a:p>
            <a:pPr marL="342900" marR="0" lvl="0" indent="-342900" algn="l" rtl="0">
              <a:spcBef>
                <a:spcPts val="480"/>
              </a:spcBef>
              <a:spcAft>
                <a:spcPts val="0"/>
              </a:spcAft>
              <a:buClr>
                <a:srgbClr val="007C92"/>
              </a:buClr>
              <a:buSzPct val="100000"/>
              <a:buFont typeface="Arial"/>
              <a:buChar char="•"/>
            </a:pPr>
            <a:r>
              <a:rPr lang="en-GB" sz="2000" b="0" i="0" u="none" strike="noStrike" cap="none" dirty="0" smtClean="0">
                <a:solidFill>
                  <a:srgbClr val="007C92"/>
                </a:solidFill>
                <a:latin typeface="Calibri"/>
                <a:ea typeface="Calibri"/>
                <a:cs typeface="Calibri"/>
                <a:sym typeface="Calibri"/>
              </a:rPr>
              <a:t>Complaints </a:t>
            </a:r>
            <a:r>
              <a:rPr lang="en-GB" sz="2000" b="0" i="0" u="none" strike="noStrike" cap="none" dirty="0">
                <a:solidFill>
                  <a:srgbClr val="007C92"/>
                </a:solidFill>
                <a:latin typeface="Calibri"/>
                <a:ea typeface="Calibri"/>
                <a:cs typeface="Calibri"/>
                <a:sym typeface="Calibri"/>
              </a:rPr>
              <a:t>and </a:t>
            </a:r>
            <a:r>
              <a:rPr lang="en-GB" sz="2000" b="0" i="0" u="none" strike="noStrike" cap="none" dirty="0" smtClean="0">
                <a:solidFill>
                  <a:srgbClr val="007C92"/>
                </a:solidFill>
                <a:latin typeface="Calibri"/>
                <a:ea typeface="Calibri"/>
                <a:cs typeface="Calibri"/>
                <a:sym typeface="Calibri"/>
              </a:rPr>
              <a:t>compliments</a:t>
            </a:r>
          </a:p>
        </p:txBody>
      </p:sp>
    </p:spTree>
    <p:extLst>
      <p:ext uri="{BB962C8B-B14F-4D97-AF65-F5344CB8AC3E}">
        <p14:creationId xmlns:p14="http://schemas.microsoft.com/office/powerpoint/2010/main" val="2602751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618110"/>
            <a:ext cx="8229600" cy="64807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GB" sz="3600" b="1" i="0" u="none" strike="noStrike" cap="none">
                <a:solidFill>
                  <a:srgbClr val="00395A"/>
                </a:solidFill>
                <a:latin typeface="Calibri"/>
                <a:ea typeface="Calibri"/>
                <a:cs typeface="Calibri"/>
                <a:sym typeface="Calibri"/>
              </a:rPr>
              <a:t>Patient Website</a:t>
            </a:r>
            <a:br>
              <a:rPr lang="en-GB" sz="3600" b="1" i="0" u="none" strike="noStrike" cap="none">
                <a:solidFill>
                  <a:srgbClr val="00395A"/>
                </a:solidFill>
                <a:latin typeface="Calibri"/>
                <a:ea typeface="Calibri"/>
                <a:cs typeface="Calibri"/>
                <a:sym typeface="Calibri"/>
              </a:rPr>
            </a:br>
            <a:endParaRPr lang="en-GB" sz="3600" b="1" i="0" u="none" strike="noStrike" cap="none">
              <a:solidFill>
                <a:srgbClr val="00395A"/>
              </a:solidFill>
              <a:latin typeface="Calibri"/>
              <a:ea typeface="Calibri"/>
              <a:cs typeface="Calibri"/>
              <a:sym typeface="Calibri"/>
            </a:endParaRPr>
          </a:p>
        </p:txBody>
      </p:sp>
      <p:pic>
        <p:nvPicPr>
          <p:cNvPr id="95" name="Shape 95"/>
          <p:cNvPicPr preferRelativeResize="0"/>
          <p:nvPr/>
        </p:nvPicPr>
        <p:blipFill rotWithShape="1">
          <a:blip r:embed="rId3">
            <a:alphaModFix/>
          </a:blip>
          <a:srcRect l="12125" r="17580"/>
          <a:stretch/>
        </p:blipFill>
        <p:spPr>
          <a:xfrm>
            <a:off x="1981799" y="1579851"/>
            <a:ext cx="4918950" cy="4665024"/>
          </a:xfrm>
          <a:prstGeom prst="rect">
            <a:avLst/>
          </a:prstGeom>
          <a:noFill/>
          <a:ln w="19050" cap="flat" cmpd="sng">
            <a:solidFill>
              <a:schemeClr val="dk2"/>
            </a:solidFill>
            <a:prstDash val="solid"/>
            <a:round/>
            <a:headEnd type="none" w="med" len="med"/>
            <a:tailEnd type="none" w="med" len="med"/>
          </a:ln>
        </p:spPr>
      </p:pic>
      <p:sp>
        <p:nvSpPr>
          <p:cNvPr id="96" name="Shape 96"/>
          <p:cNvSpPr txBox="1"/>
          <p:nvPr/>
        </p:nvSpPr>
        <p:spPr>
          <a:xfrm>
            <a:off x="3136700" y="1137950"/>
            <a:ext cx="2947468" cy="441900"/>
          </a:xfrm>
          <a:prstGeom prst="rect">
            <a:avLst/>
          </a:prstGeom>
          <a:noFill/>
          <a:ln>
            <a:noFill/>
          </a:ln>
        </p:spPr>
        <p:txBody>
          <a:bodyPr lIns="91425" tIns="91425" rIns="91425" bIns="91425" anchor="t" anchorCtr="0">
            <a:noAutofit/>
          </a:bodyPr>
          <a:lstStyle/>
          <a:p>
            <a:pPr lvl="0">
              <a:spcBef>
                <a:spcPts val="0"/>
              </a:spcBef>
              <a:buNone/>
            </a:pPr>
            <a:r>
              <a:rPr lang="en-GB" dirty="0" smtClean="0"/>
              <a:t>sexualhealth.cnwl.nhs.uk</a:t>
            </a:r>
            <a:endParaRPr lang="en-GB" dirty="0"/>
          </a:p>
        </p:txBody>
      </p:sp>
    </p:spTree>
    <p:extLst>
      <p:ext uri="{BB962C8B-B14F-4D97-AF65-F5344CB8AC3E}">
        <p14:creationId xmlns:p14="http://schemas.microsoft.com/office/powerpoint/2010/main" val="395951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980728"/>
            <a:ext cx="8229600" cy="64807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GB" sz="3600" b="1" i="0" u="none" strike="noStrike" cap="none">
                <a:solidFill>
                  <a:srgbClr val="00395A"/>
                </a:solidFill>
                <a:latin typeface="Calibri"/>
                <a:ea typeface="Calibri"/>
                <a:cs typeface="Calibri"/>
                <a:sym typeface="Calibri"/>
              </a:rPr>
              <a:t>Freedoms Shop - low cost condoms/lube</a:t>
            </a:r>
          </a:p>
        </p:txBody>
      </p:sp>
      <p:pic>
        <p:nvPicPr>
          <p:cNvPr id="103" name="Shape 103"/>
          <p:cNvPicPr preferRelativeResize="0">
            <a:picLocks noGrp="1"/>
          </p:cNvPicPr>
          <p:nvPr>
            <p:ph type="body" idx="1"/>
          </p:nvPr>
        </p:nvPicPr>
        <p:blipFill rotWithShape="1">
          <a:blip r:embed="rId3">
            <a:alphaModFix/>
          </a:blip>
          <a:srcRect l="22603" t="7829" r="23483" b="30488"/>
          <a:stretch/>
        </p:blipFill>
        <p:spPr>
          <a:xfrm>
            <a:off x="1835696" y="2420888"/>
            <a:ext cx="5328591" cy="3578072"/>
          </a:xfrm>
          <a:prstGeom prst="rect">
            <a:avLst/>
          </a:prstGeom>
          <a:noFill/>
          <a:ln w="9525" cap="flat" cmpd="sng">
            <a:solidFill>
              <a:schemeClr val="accent1"/>
            </a:solidFill>
            <a:prstDash val="solid"/>
            <a:round/>
            <a:headEnd type="none" w="med" len="med"/>
            <a:tailEnd type="none" w="med" len="med"/>
          </a:ln>
        </p:spPr>
      </p:pic>
      <p:sp>
        <p:nvSpPr>
          <p:cNvPr id="104" name="Shape 104"/>
          <p:cNvSpPr/>
          <p:nvPr/>
        </p:nvSpPr>
        <p:spPr>
          <a:xfrm>
            <a:off x="611560" y="1628800"/>
            <a:ext cx="7776864" cy="64807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GB" sz="1600">
                <a:solidFill>
                  <a:schemeClr val="dk1"/>
                </a:solidFill>
                <a:latin typeface="Calibri"/>
                <a:ea typeface="Calibri"/>
                <a:cs typeface="Calibri"/>
                <a:sym typeface="Calibri"/>
              </a:rPr>
              <a:t>Freedoms Shop is an NHS Sexual Health Promotion initiative </a:t>
            </a:r>
          </a:p>
          <a:p>
            <a:pPr marL="0" marR="0" lvl="0" indent="0" algn="ctr" rtl="0">
              <a:spcBef>
                <a:spcPts val="0"/>
              </a:spcBef>
              <a:spcAft>
                <a:spcPts val="0"/>
              </a:spcAft>
              <a:buSzPct val="25000"/>
              <a:buNone/>
            </a:pPr>
            <a:r>
              <a:rPr lang="en-GB" sz="1600">
                <a:solidFill>
                  <a:schemeClr val="dk1"/>
                </a:solidFill>
                <a:latin typeface="Calibri"/>
                <a:ea typeface="Calibri"/>
                <a:cs typeface="Calibri"/>
                <a:sym typeface="Calibri"/>
              </a:rPr>
              <a:t>https://www.freedoms-shop.com/</a:t>
            </a:r>
          </a:p>
        </p:txBody>
      </p:sp>
    </p:spTree>
    <p:extLst>
      <p:ext uri="{BB962C8B-B14F-4D97-AF65-F5344CB8AC3E}">
        <p14:creationId xmlns:p14="http://schemas.microsoft.com/office/powerpoint/2010/main" val="807972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272796"/>
            <a:ext cx="7841707" cy="3950736"/>
          </a:xfrm>
        </p:spPr>
        <p:txBody>
          <a:bodyPr/>
          <a:lstStyle/>
          <a:p>
            <a:endParaRPr lang="en-GB" b="1" dirty="0" smtClean="0"/>
          </a:p>
          <a:p>
            <a:endParaRPr lang="en-GB" b="1" dirty="0"/>
          </a:p>
          <a:p>
            <a:endParaRPr lang="en-GB" b="1" dirty="0" smtClean="0"/>
          </a:p>
          <a:p>
            <a:pPr marL="0" indent="0">
              <a:buNone/>
            </a:pPr>
            <a:endParaRPr lang="en-GB" dirty="0" smtClean="0">
              <a:solidFill>
                <a:srgbClr val="002060"/>
              </a:solidFill>
            </a:endParaRPr>
          </a:p>
          <a:p>
            <a:endParaRPr lang="en-US" dirty="0"/>
          </a:p>
        </p:txBody>
      </p:sp>
      <p:sp>
        <p:nvSpPr>
          <p:cNvPr id="7" name="Title 6"/>
          <p:cNvSpPr>
            <a:spLocks noGrp="1"/>
          </p:cNvSpPr>
          <p:nvPr>
            <p:ph type="title"/>
          </p:nvPr>
        </p:nvSpPr>
        <p:spPr>
          <a:xfrm>
            <a:off x="457201" y="501437"/>
            <a:ext cx="7356815" cy="667725"/>
          </a:xfrm>
        </p:spPr>
        <p:txBody>
          <a:bodyPr/>
          <a:lstStyle/>
          <a:p>
            <a:r>
              <a:rPr lang="en-US" dirty="0" smtClean="0"/>
              <a:t>Agenda</a:t>
            </a:r>
            <a:endParaRPr lang="en-US" dirty="0"/>
          </a:p>
        </p:txBody>
      </p:sp>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2</a:t>
            </a:fld>
            <a:endParaRPr lang="en-US" dirty="0">
              <a:solidFill>
                <a:srgbClr val="005EB8"/>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968766164"/>
              </p:ext>
            </p:extLst>
          </p:nvPr>
        </p:nvGraphicFramePr>
        <p:xfrm>
          <a:off x="1524000" y="1397000"/>
          <a:ext cx="6096000" cy="5049520"/>
        </p:xfrm>
        <a:graphic>
          <a:graphicData uri="http://schemas.openxmlformats.org/drawingml/2006/table">
            <a:tbl>
              <a:tblPr firstRow="1" bandRow="1">
                <a:tableStyleId>{5C22544A-7EE6-4342-B048-85BDC9FD1C3A}</a:tableStyleId>
              </a:tblPr>
              <a:tblGrid>
                <a:gridCol w="3505200"/>
                <a:gridCol w="2590800"/>
              </a:tblGrid>
              <a:tr h="370840">
                <a:tc>
                  <a:txBody>
                    <a:bodyPr/>
                    <a:lstStyle/>
                    <a:p>
                      <a:r>
                        <a:rPr lang="en-GB" sz="1800" dirty="0" smtClean="0">
                          <a:solidFill>
                            <a:schemeClr val="bg1"/>
                          </a:solidFill>
                        </a:rPr>
                        <a:t>Welcomes and Introductions </a:t>
                      </a:r>
                      <a:endParaRPr lang="en-GB" sz="1800" dirty="0">
                        <a:solidFill>
                          <a:schemeClr val="bg1"/>
                        </a:solidFill>
                      </a:endParaRPr>
                    </a:p>
                  </a:txBody>
                  <a:tcPr/>
                </a:tc>
                <a:tc>
                  <a:txBody>
                    <a:bodyPr/>
                    <a:lstStyle/>
                    <a:p>
                      <a:endParaRPr lang="en-GB" dirty="0"/>
                    </a:p>
                  </a:txBody>
                  <a:tcPr/>
                </a:tc>
              </a:tr>
              <a:tr h="370840">
                <a:tc>
                  <a:txBody>
                    <a:bodyPr/>
                    <a:lstStyle/>
                    <a:p>
                      <a:r>
                        <a:rPr lang="en-GB" sz="1400" dirty="0" smtClean="0">
                          <a:solidFill>
                            <a:schemeClr val="tx1"/>
                          </a:solidFill>
                        </a:rPr>
                        <a:t>Steve</a:t>
                      </a:r>
                      <a:r>
                        <a:rPr lang="en-GB" sz="1400" baseline="0" dirty="0" smtClean="0">
                          <a:solidFill>
                            <a:schemeClr val="tx1"/>
                          </a:solidFill>
                        </a:rPr>
                        <a:t> Emerton NHS England South</a:t>
                      </a:r>
                      <a:endParaRPr lang="en-GB" sz="1400" dirty="0">
                        <a:solidFill>
                          <a:schemeClr val="tx1"/>
                        </a:solidFill>
                      </a:endParaRPr>
                    </a:p>
                  </a:txBody>
                  <a:tcPr/>
                </a:tc>
                <a:tc>
                  <a:txBody>
                    <a:bodyPr/>
                    <a:lstStyle/>
                    <a:p>
                      <a:r>
                        <a:rPr lang="en-GB" sz="1400" dirty="0" smtClean="0">
                          <a:solidFill>
                            <a:schemeClr val="tx1"/>
                          </a:solidFill>
                        </a:rPr>
                        <a:t>An</a:t>
                      </a:r>
                      <a:r>
                        <a:rPr lang="en-GB" sz="1400" baseline="0" dirty="0" smtClean="0">
                          <a:solidFill>
                            <a:schemeClr val="tx1"/>
                          </a:solidFill>
                        </a:rPr>
                        <a:t> introduction</a:t>
                      </a:r>
                      <a:endParaRPr lang="en-GB" sz="1400" dirty="0">
                        <a:solidFill>
                          <a:schemeClr val="tx1"/>
                        </a:solidFill>
                      </a:endParaRPr>
                    </a:p>
                  </a:txBody>
                  <a:tcPr/>
                </a:tc>
              </a:tr>
              <a:tr h="370840">
                <a:tc>
                  <a:txBody>
                    <a:bodyPr/>
                    <a:lstStyle/>
                    <a:p>
                      <a:r>
                        <a:rPr lang="en-GB" sz="1400" dirty="0" smtClean="0">
                          <a:solidFill>
                            <a:schemeClr val="tx1"/>
                          </a:solidFill>
                        </a:rPr>
                        <a:t>Surrey</a:t>
                      </a:r>
                      <a:r>
                        <a:rPr lang="en-GB" sz="1400" baseline="0" dirty="0" smtClean="0">
                          <a:solidFill>
                            <a:schemeClr val="tx1"/>
                          </a:solidFill>
                        </a:rPr>
                        <a:t> County Council and NHS England </a:t>
                      </a:r>
                      <a:endParaRPr lang="en-GB" sz="1400" dirty="0">
                        <a:solidFill>
                          <a:schemeClr val="tx1"/>
                        </a:solidFill>
                      </a:endParaRPr>
                    </a:p>
                  </a:txBody>
                  <a:tcPr/>
                </a:tc>
                <a:tc>
                  <a:txBody>
                    <a:bodyPr/>
                    <a:lstStyle/>
                    <a:p>
                      <a:r>
                        <a:rPr lang="en-GB" sz="1400" dirty="0" smtClean="0">
                          <a:solidFill>
                            <a:schemeClr val="tx1"/>
                          </a:solidFill>
                        </a:rPr>
                        <a:t>Background</a:t>
                      </a:r>
                      <a:endParaRPr lang="en-GB" sz="1400" dirty="0">
                        <a:solidFill>
                          <a:schemeClr val="tx1"/>
                        </a:solidFill>
                      </a:endParaRPr>
                    </a:p>
                  </a:txBody>
                  <a:tcPr/>
                </a:tc>
              </a:tr>
              <a:tr h="370840">
                <a:tc>
                  <a:txBody>
                    <a:bodyPr/>
                    <a:lstStyle/>
                    <a:p>
                      <a:r>
                        <a:rPr lang="en-GB" sz="1400" dirty="0" smtClean="0">
                          <a:solidFill>
                            <a:schemeClr val="tx1"/>
                          </a:solidFill>
                        </a:rPr>
                        <a:t>Purpose of the meeting</a:t>
                      </a:r>
                    </a:p>
                    <a:p>
                      <a:pPr marL="285750" indent="-285750">
                        <a:buFont typeface="Arial" panose="020B0604020202020204" pitchFamily="34" charset="0"/>
                        <a:buChar char="•"/>
                      </a:pPr>
                      <a:r>
                        <a:rPr lang="en-GB" sz="1400" dirty="0" smtClean="0">
                          <a:solidFill>
                            <a:schemeClr val="tx1"/>
                          </a:solidFill>
                        </a:rPr>
                        <a:t>Provide information about future</a:t>
                      </a:r>
                      <a:r>
                        <a:rPr lang="en-GB" sz="1400" baseline="0" dirty="0" smtClean="0">
                          <a:solidFill>
                            <a:schemeClr val="tx1"/>
                          </a:solidFill>
                        </a:rPr>
                        <a:t> services for Sexual Health, HIV and p</a:t>
                      </a:r>
                      <a:r>
                        <a:rPr lang="en-GB" sz="1400" dirty="0" smtClean="0">
                          <a:solidFill>
                            <a:schemeClr val="tx1"/>
                          </a:solidFill>
                        </a:rPr>
                        <a:t>atients with other genital conditions including pain and skin conditions </a:t>
                      </a:r>
                    </a:p>
                    <a:p>
                      <a:pPr marL="285750" indent="-285750">
                        <a:buFont typeface="Arial" panose="020B0604020202020204" pitchFamily="34" charset="0"/>
                        <a:buChar char="•"/>
                      </a:pPr>
                      <a:r>
                        <a:rPr lang="en-GB" sz="1400" dirty="0" smtClean="0">
                          <a:solidFill>
                            <a:schemeClr val="tx1"/>
                          </a:solidFill>
                        </a:rPr>
                        <a:t>Listen and</a:t>
                      </a:r>
                      <a:r>
                        <a:rPr lang="en-GB" sz="1400" baseline="0" dirty="0" smtClean="0">
                          <a:solidFill>
                            <a:schemeClr val="tx1"/>
                          </a:solidFill>
                        </a:rPr>
                        <a:t> answer questions</a:t>
                      </a:r>
                    </a:p>
                    <a:p>
                      <a:pPr marL="285750" indent="-285750">
                        <a:buFont typeface="Arial" panose="020B0604020202020204" pitchFamily="34" charset="0"/>
                        <a:buChar char="•"/>
                      </a:pPr>
                      <a:r>
                        <a:rPr lang="en-GB" sz="1400" baseline="0" dirty="0" smtClean="0">
                          <a:solidFill>
                            <a:schemeClr val="tx1"/>
                          </a:solidFill>
                        </a:rPr>
                        <a:t>Provide information about commissioning of  the services.</a:t>
                      </a:r>
                      <a:endParaRPr lang="en-GB" sz="1400" dirty="0">
                        <a:solidFill>
                          <a:schemeClr val="tx1"/>
                        </a:solidFill>
                      </a:endParaRPr>
                    </a:p>
                  </a:txBody>
                  <a:tcPr/>
                </a:tc>
                <a:tc>
                  <a:txBody>
                    <a:bodyPr/>
                    <a:lstStyle/>
                    <a:p>
                      <a:endParaRPr lang="en-GB" sz="1400" dirty="0">
                        <a:solidFill>
                          <a:schemeClr val="tx1"/>
                        </a:solidFill>
                      </a:endParaRPr>
                    </a:p>
                  </a:txBody>
                  <a:tcPr/>
                </a:tc>
              </a:tr>
              <a:tr h="370840">
                <a:tc>
                  <a:txBody>
                    <a:bodyPr/>
                    <a:lstStyle/>
                    <a:p>
                      <a:r>
                        <a:rPr lang="en-GB" sz="1400" dirty="0" smtClean="0">
                          <a:solidFill>
                            <a:schemeClr val="tx1"/>
                          </a:solidFill>
                        </a:rPr>
                        <a:t>Ashford and St Peter’s</a:t>
                      </a:r>
                      <a:r>
                        <a:rPr lang="en-GB" sz="1400" baseline="0" dirty="0" smtClean="0">
                          <a:solidFill>
                            <a:schemeClr val="tx1"/>
                          </a:solidFill>
                        </a:rPr>
                        <a:t> Hospitals NHS </a:t>
                      </a:r>
                      <a:r>
                        <a:rPr lang="en-GB" sz="1400" dirty="0" smtClean="0">
                          <a:solidFill>
                            <a:schemeClr val="tx1"/>
                          </a:solidFill>
                        </a:rPr>
                        <a:t>Foundation Trust</a:t>
                      </a:r>
                      <a:endParaRPr lang="en-GB" sz="1400" dirty="0">
                        <a:solidFill>
                          <a:schemeClr val="tx1"/>
                        </a:solidFill>
                      </a:endParaRPr>
                    </a:p>
                  </a:txBody>
                  <a:tcPr/>
                </a:tc>
                <a:tc>
                  <a:txBody>
                    <a:bodyPr/>
                    <a:lstStyle/>
                    <a:p>
                      <a:r>
                        <a:rPr lang="en-GB" sz="1400" dirty="0" smtClean="0">
                          <a:solidFill>
                            <a:schemeClr val="tx1"/>
                          </a:solidFill>
                        </a:rPr>
                        <a:t>Current</a:t>
                      </a:r>
                      <a:r>
                        <a:rPr lang="en-GB" sz="1400" baseline="0" dirty="0" smtClean="0">
                          <a:solidFill>
                            <a:schemeClr val="tx1"/>
                          </a:solidFill>
                        </a:rPr>
                        <a:t> services and work on transition </a:t>
                      </a:r>
                      <a:endParaRPr lang="en-GB" sz="1400" dirty="0">
                        <a:solidFill>
                          <a:schemeClr val="tx1"/>
                        </a:solidFill>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smtClean="0">
                          <a:solidFill>
                            <a:schemeClr val="tx1"/>
                          </a:solidFill>
                        </a:rPr>
                        <a:t>Central and North West London NHS Foundation Trust </a:t>
                      </a:r>
                    </a:p>
                    <a:p>
                      <a:endParaRPr lang="en-GB" sz="14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smtClean="0">
                          <a:solidFill>
                            <a:schemeClr val="tx1"/>
                          </a:solidFill>
                        </a:rPr>
                        <a:t>The</a:t>
                      </a:r>
                      <a:r>
                        <a:rPr lang="en-GB" sz="1400" baseline="0" dirty="0" smtClean="0">
                          <a:solidFill>
                            <a:schemeClr val="tx1"/>
                          </a:solidFill>
                        </a:rPr>
                        <a:t> New Service</a:t>
                      </a:r>
                      <a:endParaRPr lang="en-GB" sz="1400" dirty="0" smtClean="0">
                        <a:solidFill>
                          <a:schemeClr val="tx1"/>
                        </a:solidFill>
                      </a:endParaRPr>
                    </a:p>
                    <a:p>
                      <a:endParaRPr lang="en-GB" sz="1400" dirty="0">
                        <a:solidFill>
                          <a:schemeClr val="tx1"/>
                        </a:solidFill>
                      </a:endParaRPr>
                    </a:p>
                  </a:txBody>
                  <a:tcPr/>
                </a:tc>
              </a:tr>
              <a:tr h="370840">
                <a:tc>
                  <a:txBody>
                    <a:bodyPr/>
                    <a:lstStyle/>
                    <a:p>
                      <a:r>
                        <a:rPr lang="en-GB" sz="1400" dirty="0" smtClean="0">
                          <a:solidFill>
                            <a:schemeClr val="tx1"/>
                          </a:solidFill>
                        </a:rPr>
                        <a:t>Surrey County  Council and NHS England South </a:t>
                      </a:r>
                      <a:endParaRPr lang="en-GB" sz="1400" dirty="0">
                        <a:solidFill>
                          <a:schemeClr val="tx1"/>
                        </a:solidFill>
                      </a:endParaRPr>
                    </a:p>
                  </a:txBody>
                  <a:tcPr/>
                </a:tc>
                <a:tc>
                  <a:txBody>
                    <a:bodyPr/>
                    <a:lstStyle/>
                    <a:p>
                      <a:r>
                        <a:rPr lang="en-GB" sz="1400" dirty="0" smtClean="0">
                          <a:solidFill>
                            <a:schemeClr val="tx1"/>
                          </a:solidFill>
                        </a:rPr>
                        <a:t>Integrated Sexual Health and HIV Services in Surrey</a:t>
                      </a:r>
                      <a:endParaRPr lang="en-GB" sz="1400" dirty="0">
                        <a:solidFill>
                          <a:schemeClr val="tx1"/>
                        </a:solidFill>
                      </a:endParaRPr>
                    </a:p>
                  </a:txBody>
                  <a:tcPr/>
                </a:tc>
              </a:tr>
              <a:tr h="370840">
                <a:tc>
                  <a:txBody>
                    <a:bodyPr/>
                    <a:lstStyle/>
                    <a:p>
                      <a:r>
                        <a:rPr lang="en-GB" sz="1400" dirty="0" smtClean="0">
                          <a:solidFill>
                            <a:schemeClr val="tx1"/>
                          </a:solidFill>
                        </a:rPr>
                        <a:t>Discussion </a:t>
                      </a:r>
                      <a:endParaRPr lang="en-GB" sz="1400" dirty="0">
                        <a:solidFill>
                          <a:schemeClr val="tx1"/>
                        </a:solidFill>
                      </a:endParaRPr>
                    </a:p>
                  </a:txBody>
                  <a:tcPr/>
                </a:tc>
                <a:tc>
                  <a:txBody>
                    <a:bodyPr/>
                    <a:lstStyle/>
                    <a:p>
                      <a:endParaRPr lang="en-GB" sz="1400" dirty="0">
                        <a:solidFill>
                          <a:schemeClr val="tx1"/>
                        </a:solidFill>
                      </a:endParaRPr>
                    </a:p>
                  </a:txBody>
                  <a:tcPr/>
                </a:tc>
              </a:tr>
            </a:tbl>
          </a:graphicData>
        </a:graphic>
      </p:graphicFrame>
    </p:spTree>
    <p:extLst>
      <p:ext uri="{BB962C8B-B14F-4D97-AF65-F5344CB8AC3E}">
        <p14:creationId xmlns:p14="http://schemas.microsoft.com/office/powerpoint/2010/main" val="3922443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980728"/>
            <a:ext cx="8229600" cy="64807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GB" sz="3600" b="1" i="0" u="none" strike="noStrike" cap="none">
                <a:solidFill>
                  <a:srgbClr val="00395A"/>
                </a:solidFill>
                <a:latin typeface="Calibri"/>
                <a:ea typeface="Calibri"/>
                <a:cs typeface="Calibri"/>
                <a:sym typeface="Calibri"/>
              </a:rPr>
              <a:t>Coming soon…</a:t>
            </a:r>
          </a:p>
        </p:txBody>
      </p:sp>
      <p:sp>
        <p:nvSpPr>
          <p:cNvPr id="111" name="Shape 111"/>
          <p:cNvSpPr txBox="1">
            <a:spLocks noGrp="1"/>
          </p:cNvSpPr>
          <p:nvPr>
            <p:ph type="body" idx="1"/>
          </p:nvPr>
        </p:nvSpPr>
        <p:spPr>
          <a:xfrm>
            <a:off x="457200" y="1772816"/>
            <a:ext cx="8229600" cy="435334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7C92"/>
              </a:buClr>
              <a:buSzPct val="100000"/>
              <a:buFont typeface="Arial"/>
              <a:buChar char="•"/>
            </a:pPr>
            <a:r>
              <a:rPr lang="en-GB" sz="2400" b="0" i="0" u="none" strike="noStrike" cap="none">
                <a:solidFill>
                  <a:srgbClr val="007C92"/>
                </a:solidFill>
                <a:latin typeface="Calibri"/>
                <a:ea typeface="Calibri"/>
                <a:cs typeface="Calibri"/>
                <a:sym typeface="Calibri"/>
              </a:rPr>
              <a:t>New Mobile App</a:t>
            </a:r>
          </a:p>
          <a:p>
            <a:pPr marL="342900" marR="0" lvl="0" indent="-342900" algn="l" rtl="0">
              <a:spcBef>
                <a:spcPts val="480"/>
              </a:spcBef>
              <a:spcAft>
                <a:spcPts val="0"/>
              </a:spcAft>
              <a:buClr>
                <a:srgbClr val="007C92"/>
              </a:buClr>
              <a:buSzPct val="100000"/>
              <a:buFont typeface="Arial"/>
              <a:buChar char="•"/>
            </a:pPr>
            <a:r>
              <a:rPr lang="en-GB" sz="2400" b="0" i="0" u="none" strike="noStrike" cap="none">
                <a:solidFill>
                  <a:srgbClr val="007C92"/>
                </a:solidFill>
                <a:latin typeface="Calibri"/>
                <a:ea typeface="Calibri"/>
                <a:cs typeface="Calibri"/>
                <a:sym typeface="Calibri"/>
              </a:rPr>
              <a:t>Online services:</a:t>
            </a:r>
          </a:p>
          <a:p>
            <a:pPr marL="742950" marR="0" lvl="1" indent="-285750" algn="l" rtl="0">
              <a:spcBef>
                <a:spcPts val="400"/>
              </a:spcBef>
              <a:spcAft>
                <a:spcPts val="0"/>
              </a:spcAft>
              <a:buClr>
                <a:srgbClr val="007C92"/>
              </a:buClr>
              <a:buSzPct val="100000"/>
              <a:buFont typeface="Arial"/>
              <a:buChar char="–"/>
            </a:pPr>
            <a:r>
              <a:rPr lang="en-GB" sz="2000" b="0" i="0" u="none" strike="noStrike" cap="none">
                <a:solidFill>
                  <a:srgbClr val="007C92"/>
                </a:solidFill>
                <a:latin typeface="Calibri"/>
                <a:ea typeface="Calibri"/>
                <a:cs typeface="Calibri"/>
                <a:sym typeface="Calibri"/>
              </a:rPr>
              <a:t>Register with the service</a:t>
            </a:r>
          </a:p>
          <a:p>
            <a:pPr marL="742950" marR="0" lvl="1" indent="-285750" algn="l" rtl="0">
              <a:spcBef>
                <a:spcPts val="400"/>
              </a:spcBef>
              <a:spcAft>
                <a:spcPts val="0"/>
              </a:spcAft>
              <a:buClr>
                <a:srgbClr val="007C92"/>
              </a:buClr>
              <a:buSzPct val="100000"/>
              <a:buFont typeface="Arial"/>
              <a:buChar char="–"/>
            </a:pPr>
            <a:r>
              <a:rPr lang="en-GB" sz="2000" b="0" i="0" u="none" strike="noStrike" cap="none">
                <a:solidFill>
                  <a:srgbClr val="007C92"/>
                </a:solidFill>
                <a:latin typeface="Calibri"/>
                <a:ea typeface="Calibri"/>
                <a:cs typeface="Calibri"/>
                <a:sym typeface="Calibri"/>
              </a:rPr>
              <a:t>Book an appointment</a:t>
            </a:r>
          </a:p>
          <a:p>
            <a:pPr marL="742950" marR="0" lvl="1" indent="-285750" algn="l" rtl="0">
              <a:spcBef>
                <a:spcPts val="400"/>
              </a:spcBef>
              <a:spcAft>
                <a:spcPts val="0"/>
              </a:spcAft>
              <a:buClr>
                <a:srgbClr val="007C92"/>
              </a:buClr>
              <a:buSzPct val="100000"/>
              <a:buFont typeface="Arial"/>
              <a:buChar char="–"/>
            </a:pPr>
            <a:r>
              <a:rPr lang="en-GB" sz="2000" b="0" i="0" u="none" strike="noStrike" cap="none">
                <a:solidFill>
                  <a:srgbClr val="007C92"/>
                </a:solidFill>
                <a:latin typeface="Calibri"/>
                <a:ea typeface="Calibri"/>
                <a:cs typeface="Calibri"/>
                <a:sym typeface="Calibri"/>
              </a:rPr>
              <a:t>Order Home Screening Kits (delivered to your home or a Hub Clinic)</a:t>
            </a:r>
          </a:p>
          <a:p>
            <a:pPr marL="742950" marR="0" lvl="1" indent="-285750" algn="l" rtl="0">
              <a:spcBef>
                <a:spcPts val="400"/>
              </a:spcBef>
              <a:spcAft>
                <a:spcPts val="0"/>
              </a:spcAft>
              <a:buClr>
                <a:srgbClr val="007C92"/>
              </a:buClr>
              <a:buSzPct val="100000"/>
              <a:buFont typeface="Arial"/>
              <a:buChar char="–"/>
            </a:pPr>
            <a:r>
              <a:rPr lang="en-GB" sz="2000" b="0" i="0" u="none" strike="noStrike" cap="none">
                <a:solidFill>
                  <a:srgbClr val="007C92"/>
                </a:solidFill>
                <a:latin typeface="Calibri"/>
                <a:ea typeface="Calibri"/>
                <a:cs typeface="Calibri"/>
                <a:sym typeface="Calibri"/>
              </a:rPr>
              <a:t>Collect test results</a:t>
            </a:r>
          </a:p>
          <a:p>
            <a:pPr marL="342900" marR="0" lvl="0" indent="-342900" algn="l" rtl="0">
              <a:spcBef>
                <a:spcPts val="480"/>
              </a:spcBef>
              <a:spcAft>
                <a:spcPts val="0"/>
              </a:spcAft>
              <a:buClr>
                <a:srgbClr val="007C92"/>
              </a:buClr>
              <a:buSzPct val="100000"/>
              <a:buFont typeface="Arial"/>
              <a:buChar char="•"/>
            </a:pPr>
            <a:r>
              <a:rPr lang="en-GB" sz="2400" b="0" i="0" u="none" strike="noStrike" cap="none">
                <a:solidFill>
                  <a:srgbClr val="007C92"/>
                </a:solidFill>
                <a:latin typeface="Calibri"/>
                <a:ea typeface="Calibri"/>
                <a:cs typeface="Calibri"/>
                <a:sym typeface="Calibri"/>
              </a:rPr>
              <a:t>More self-care support, information, advice and videos</a:t>
            </a:r>
          </a:p>
          <a:p>
            <a:pPr marL="342900" marR="0" lvl="0" indent="-342900" algn="l" rtl="0">
              <a:spcBef>
                <a:spcPts val="480"/>
              </a:spcBef>
              <a:spcAft>
                <a:spcPts val="0"/>
              </a:spcAft>
              <a:buClr>
                <a:srgbClr val="007C92"/>
              </a:buClr>
              <a:buSzPct val="100000"/>
              <a:buFont typeface="Arial"/>
              <a:buChar char="•"/>
            </a:pPr>
            <a:r>
              <a:rPr lang="en-GB" sz="2400" b="0" i="0" u="none" strike="noStrike" cap="none">
                <a:solidFill>
                  <a:srgbClr val="007C92"/>
                </a:solidFill>
                <a:latin typeface="Calibri"/>
                <a:ea typeface="Calibri"/>
                <a:cs typeface="Calibri"/>
                <a:sym typeface="Calibri"/>
              </a:rPr>
              <a:t>More dual trained staff (GUM/Contraception) so where possible more care be provided in one appointment</a:t>
            </a:r>
          </a:p>
          <a:p>
            <a:pPr marL="342900" marR="0" lvl="0" indent="-342900" algn="l" rtl="0">
              <a:spcBef>
                <a:spcPts val="480"/>
              </a:spcBef>
              <a:spcAft>
                <a:spcPts val="0"/>
              </a:spcAft>
              <a:buClr>
                <a:srgbClr val="007C92"/>
              </a:buClr>
              <a:buSzPct val="100000"/>
              <a:buFont typeface="Arial"/>
              <a:buNone/>
            </a:pPr>
            <a:endParaRPr sz="2400" b="0" i="0" u="none" strike="noStrike" cap="none">
              <a:solidFill>
                <a:srgbClr val="007C92"/>
              </a:solidFill>
              <a:latin typeface="Calibri"/>
              <a:ea typeface="Calibri"/>
              <a:cs typeface="Calibri"/>
              <a:sym typeface="Calibri"/>
            </a:endParaRPr>
          </a:p>
          <a:p>
            <a:pPr marL="342900" marR="0" lvl="0" indent="-342900" algn="l" rtl="0">
              <a:spcBef>
                <a:spcPts val="480"/>
              </a:spcBef>
              <a:spcAft>
                <a:spcPts val="0"/>
              </a:spcAft>
              <a:buClr>
                <a:srgbClr val="007C92"/>
              </a:buClr>
              <a:buSzPct val="100000"/>
              <a:buFont typeface="Arial"/>
              <a:buNone/>
            </a:pPr>
            <a:endParaRPr sz="2400" b="1" i="0" u="none" strike="noStrike" cap="none">
              <a:solidFill>
                <a:srgbClr val="007C92"/>
              </a:solidFill>
              <a:latin typeface="Calibri"/>
              <a:ea typeface="Calibri"/>
              <a:cs typeface="Calibri"/>
              <a:sym typeface="Calibri"/>
            </a:endParaRPr>
          </a:p>
        </p:txBody>
      </p:sp>
    </p:spTree>
    <p:extLst>
      <p:ext uri="{BB962C8B-B14F-4D97-AF65-F5344CB8AC3E}">
        <p14:creationId xmlns:p14="http://schemas.microsoft.com/office/powerpoint/2010/main" val="3302756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980728"/>
            <a:ext cx="8229600" cy="648071"/>
          </a:xfrm>
          <a:prstGeom prst="rect">
            <a:avLst/>
          </a:prstGeom>
          <a:noFill/>
          <a:ln>
            <a:noFill/>
          </a:ln>
        </p:spPr>
        <p:txBody>
          <a:bodyPr lIns="91425" tIns="45700" rIns="91425" bIns="45700" anchor="t" anchorCtr="0">
            <a:noAutofit/>
          </a:bodyPr>
          <a:lstStyle/>
          <a:p>
            <a:pPr lvl="0" rtl="0">
              <a:spcBef>
                <a:spcPts val="0"/>
              </a:spcBef>
              <a:buClr>
                <a:schemeClr val="dk1"/>
              </a:buClr>
              <a:buSzPct val="25000"/>
              <a:buFont typeface="Arial"/>
              <a:buNone/>
            </a:pPr>
            <a:r>
              <a:rPr lang="en-GB"/>
              <a:t>Coming soon…</a:t>
            </a:r>
          </a:p>
          <a:p>
            <a:pPr marL="0" marR="0" lvl="0" indent="0" algn="l" rtl="0">
              <a:spcBef>
                <a:spcPts val="0"/>
              </a:spcBef>
              <a:spcAft>
                <a:spcPts val="0"/>
              </a:spcAft>
              <a:buSzPct val="25000"/>
              <a:buNone/>
            </a:pPr>
            <a:endParaRPr/>
          </a:p>
        </p:txBody>
      </p:sp>
      <p:sp>
        <p:nvSpPr>
          <p:cNvPr id="118" name="Shape 118"/>
          <p:cNvSpPr txBox="1">
            <a:spLocks noGrp="1"/>
          </p:cNvSpPr>
          <p:nvPr>
            <p:ph type="body" idx="1"/>
          </p:nvPr>
        </p:nvSpPr>
        <p:spPr>
          <a:xfrm>
            <a:off x="457200" y="1772816"/>
            <a:ext cx="8229600" cy="4353346"/>
          </a:xfrm>
          <a:prstGeom prst="rect">
            <a:avLst/>
          </a:prstGeom>
          <a:noFill/>
          <a:ln>
            <a:noFill/>
          </a:ln>
        </p:spPr>
        <p:txBody>
          <a:bodyPr lIns="91425" tIns="45700" rIns="91425" bIns="45700" anchor="t" anchorCtr="0">
            <a:noAutofit/>
          </a:bodyPr>
          <a:lstStyle/>
          <a:p>
            <a:pPr marL="342900" marR="0" lvl="1" indent="-342900" algn="l" rtl="0">
              <a:spcBef>
                <a:spcPts val="0"/>
              </a:spcBef>
              <a:spcAft>
                <a:spcPts val="0"/>
              </a:spcAft>
              <a:buClr>
                <a:srgbClr val="007C92"/>
              </a:buClr>
              <a:buSzPct val="100000"/>
              <a:buFont typeface="Arial"/>
              <a:buChar char="•"/>
            </a:pPr>
            <a:r>
              <a:rPr lang="en-GB" sz="2400" b="0" i="0" u="none" strike="noStrike" cap="none" dirty="0">
                <a:solidFill>
                  <a:srgbClr val="007C92"/>
                </a:solidFill>
                <a:latin typeface="Calibri"/>
                <a:ea typeface="Calibri"/>
                <a:cs typeface="Calibri"/>
                <a:sym typeface="Calibri"/>
              </a:rPr>
              <a:t>Buryfields Clinic (Guildford)  - every Saturday</a:t>
            </a:r>
          </a:p>
          <a:p>
            <a:pPr marL="342900" marR="0" lvl="1" indent="-342900" algn="l" rtl="0">
              <a:spcBef>
                <a:spcPts val="480"/>
              </a:spcBef>
              <a:spcAft>
                <a:spcPts val="0"/>
              </a:spcAft>
              <a:buClr>
                <a:srgbClr val="007C92"/>
              </a:buClr>
              <a:buSzPct val="100000"/>
              <a:buFont typeface="Arial"/>
              <a:buChar char="•"/>
            </a:pPr>
            <a:r>
              <a:rPr lang="en-GB" sz="2400" b="0" i="0" u="none" strike="noStrike" cap="none" dirty="0">
                <a:solidFill>
                  <a:srgbClr val="007C92"/>
                </a:solidFill>
                <a:latin typeface="Calibri"/>
                <a:ea typeface="Calibri"/>
                <a:cs typeface="Calibri"/>
                <a:sym typeface="Calibri"/>
              </a:rPr>
              <a:t>Young People Saturday clinics – alternate weeks at Woking </a:t>
            </a:r>
            <a:r>
              <a:rPr lang="en-GB" sz="2400" b="0" dirty="0">
                <a:latin typeface="Calibri"/>
                <a:ea typeface="Calibri"/>
                <a:cs typeface="Calibri"/>
                <a:sym typeface="Calibri"/>
              </a:rPr>
              <a:t>Clinic and Earnsdale Clinic (Redhill</a:t>
            </a:r>
            <a:r>
              <a:rPr lang="en-GB" sz="2400" b="0" dirty="0" smtClean="0">
                <a:latin typeface="Calibri"/>
                <a:ea typeface="Calibri"/>
                <a:cs typeface="Calibri"/>
                <a:sym typeface="Calibri"/>
              </a:rPr>
              <a:t>)</a:t>
            </a:r>
            <a:endParaRPr lang="en-GB" b="0" dirty="0">
              <a:latin typeface="Calibri"/>
              <a:ea typeface="Calibri"/>
              <a:cs typeface="Calibri"/>
              <a:sym typeface="Calibri"/>
            </a:endParaRPr>
          </a:p>
          <a:p>
            <a:pPr marL="342900" marR="0" lvl="0" indent="-342900" algn="l" rtl="0">
              <a:spcBef>
                <a:spcPts val="480"/>
              </a:spcBef>
              <a:spcAft>
                <a:spcPts val="0"/>
              </a:spcAft>
              <a:buClr>
                <a:srgbClr val="007C92"/>
              </a:buClr>
              <a:buSzPct val="100000"/>
              <a:buFont typeface="Arial"/>
              <a:buChar char="•"/>
            </a:pPr>
            <a:r>
              <a:rPr lang="en-GB" sz="2400" b="0" i="0" u="none" strike="noStrike" cap="none" dirty="0" smtClean="0">
                <a:solidFill>
                  <a:srgbClr val="007C92"/>
                </a:solidFill>
                <a:latin typeface="Calibri"/>
                <a:ea typeface="Calibri"/>
                <a:cs typeface="Calibri"/>
                <a:sym typeface="Calibri"/>
              </a:rPr>
              <a:t>More community Clinical </a:t>
            </a:r>
            <a:r>
              <a:rPr lang="en-GB" sz="2400" b="0" i="0" u="none" strike="noStrike" cap="none" dirty="0">
                <a:solidFill>
                  <a:srgbClr val="007C92"/>
                </a:solidFill>
                <a:latin typeface="Calibri"/>
                <a:ea typeface="Calibri"/>
                <a:cs typeface="Calibri"/>
                <a:sym typeface="Calibri"/>
              </a:rPr>
              <a:t>Outreach sessions with Nurses and Doctors offering a wider choice of contraception (LARC) and STI/HIV screening</a:t>
            </a:r>
          </a:p>
          <a:p>
            <a:pPr marL="342900" marR="0" lvl="0" indent="-342900" algn="l" rtl="0">
              <a:spcBef>
                <a:spcPts val="480"/>
              </a:spcBef>
              <a:spcAft>
                <a:spcPts val="0"/>
              </a:spcAft>
              <a:buClr>
                <a:srgbClr val="007C92"/>
              </a:buClr>
              <a:buSzPct val="100000"/>
              <a:buFont typeface="Arial"/>
              <a:buChar char="•"/>
            </a:pPr>
            <a:r>
              <a:rPr lang="en-GB" sz="2400" b="0" i="0" u="none" strike="noStrike" cap="none" dirty="0">
                <a:solidFill>
                  <a:srgbClr val="007C92"/>
                </a:solidFill>
                <a:latin typeface="Calibri"/>
                <a:ea typeface="Calibri"/>
                <a:cs typeface="Calibri"/>
                <a:sym typeface="Calibri"/>
              </a:rPr>
              <a:t>More support for General Practice and </a:t>
            </a:r>
            <a:r>
              <a:rPr lang="en-GB" sz="2400" b="0" i="0" u="none" strike="noStrike" cap="none" dirty="0" smtClean="0">
                <a:solidFill>
                  <a:srgbClr val="007C92"/>
                </a:solidFill>
                <a:latin typeface="Calibri"/>
                <a:ea typeface="Calibri"/>
                <a:cs typeface="Calibri"/>
                <a:sym typeface="Calibri"/>
              </a:rPr>
              <a:t>Pharmacies to and easy access to clinical advice</a:t>
            </a:r>
            <a:endParaRPr lang="en-GB" sz="2400" b="0" i="0" u="none" strike="noStrike" cap="none" dirty="0">
              <a:solidFill>
                <a:srgbClr val="007C92"/>
              </a:solidFill>
              <a:latin typeface="Calibri"/>
              <a:ea typeface="Calibri"/>
              <a:cs typeface="Calibri"/>
              <a:sym typeface="Calibri"/>
            </a:endParaRPr>
          </a:p>
          <a:p>
            <a:pPr marL="342900" marR="0" lvl="0" indent="-342900" algn="l" rtl="0">
              <a:spcBef>
                <a:spcPts val="480"/>
              </a:spcBef>
              <a:spcAft>
                <a:spcPts val="0"/>
              </a:spcAft>
              <a:buClr>
                <a:srgbClr val="007C92"/>
              </a:buClr>
              <a:buSzPct val="100000"/>
              <a:buFont typeface="Arial"/>
              <a:buNone/>
            </a:pPr>
            <a:endParaRPr sz="2400" b="1" i="0" u="none" strike="noStrike" cap="none" dirty="0">
              <a:solidFill>
                <a:srgbClr val="007C92"/>
              </a:solidFill>
              <a:latin typeface="Calibri"/>
              <a:ea typeface="Calibri"/>
              <a:cs typeface="Calibri"/>
              <a:sym typeface="Calibri"/>
            </a:endParaRPr>
          </a:p>
        </p:txBody>
      </p:sp>
    </p:spTree>
    <p:extLst>
      <p:ext uri="{BB962C8B-B14F-4D97-AF65-F5344CB8AC3E}">
        <p14:creationId xmlns:p14="http://schemas.microsoft.com/office/powerpoint/2010/main" val="33452601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980728"/>
            <a:ext cx="8229600" cy="64807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GB" sz="3600" b="1" i="0" u="none" strike="noStrike" cap="none">
                <a:solidFill>
                  <a:srgbClr val="00395A"/>
                </a:solidFill>
                <a:latin typeface="Calibri"/>
                <a:ea typeface="Calibri"/>
                <a:cs typeface="Calibri"/>
                <a:sym typeface="Calibri"/>
              </a:rPr>
              <a:t>Follow-up care in the new service</a:t>
            </a:r>
          </a:p>
        </p:txBody>
      </p:sp>
      <p:sp>
        <p:nvSpPr>
          <p:cNvPr id="124" name="Shape 124"/>
          <p:cNvSpPr txBox="1">
            <a:spLocks noGrp="1"/>
          </p:cNvSpPr>
          <p:nvPr>
            <p:ph type="body" idx="1"/>
          </p:nvPr>
        </p:nvSpPr>
        <p:spPr>
          <a:xfrm>
            <a:off x="457200" y="1693985"/>
            <a:ext cx="8229600" cy="453650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7C92"/>
              </a:buClr>
              <a:buSzPct val="25000"/>
              <a:buFont typeface="Arial"/>
              <a:buNone/>
            </a:pPr>
            <a:r>
              <a:rPr lang="en-GB" sz="2400" b="1" i="0" u="none" strike="noStrike" cap="none" dirty="0">
                <a:solidFill>
                  <a:srgbClr val="007C92"/>
                </a:solidFill>
                <a:latin typeface="Calibri"/>
                <a:ea typeface="Calibri"/>
                <a:cs typeface="Calibri"/>
                <a:sym typeface="Calibri"/>
              </a:rPr>
              <a:t>Sexual Health and Contraception Patients</a:t>
            </a:r>
          </a:p>
          <a:p>
            <a:pPr marL="342900" marR="0" lvl="0" indent="-342900" algn="l" rtl="0">
              <a:spcBef>
                <a:spcPts val="480"/>
              </a:spcBef>
              <a:spcAft>
                <a:spcPts val="0"/>
              </a:spcAft>
              <a:buClr>
                <a:srgbClr val="007C92"/>
              </a:buClr>
              <a:buSzPct val="100000"/>
              <a:buFont typeface="Arial"/>
              <a:buChar char="•"/>
            </a:pPr>
            <a:r>
              <a:rPr lang="en-GB" sz="2400" b="0" i="0" u="none" strike="noStrike" cap="none" dirty="0">
                <a:solidFill>
                  <a:srgbClr val="007C92"/>
                </a:solidFill>
                <a:latin typeface="Calibri"/>
                <a:ea typeface="Calibri"/>
                <a:cs typeface="Calibri"/>
                <a:sym typeface="Calibri"/>
              </a:rPr>
              <a:t>We will contact all patients who have a booked follow-up appointment and/or are expecting a test result</a:t>
            </a:r>
          </a:p>
          <a:p>
            <a:pPr marL="342900" marR="0" lvl="0" indent="-342900" algn="l" rtl="0">
              <a:spcBef>
                <a:spcPts val="480"/>
              </a:spcBef>
              <a:spcAft>
                <a:spcPts val="0"/>
              </a:spcAft>
              <a:buClr>
                <a:srgbClr val="007C92"/>
              </a:buClr>
              <a:buSzPct val="100000"/>
              <a:buFont typeface="Arial"/>
              <a:buChar char="•"/>
            </a:pPr>
            <a:r>
              <a:rPr lang="en-GB" sz="2400" b="0" i="0" u="none" strike="noStrike" cap="none" dirty="0">
                <a:solidFill>
                  <a:srgbClr val="007C92"/>
                </a:solidFill>
                <a:latin typeface="Calibri"/>
                <a:ea typeface="Calibri"/>
                <a:cs typeface="Calibri"/>
                <a:sym typeface="Calibri"/>
              </a:rPr>
              <a:t>We will make sure the appointment goes ahead and provide test results and any follow-up care that is needed</a:t>
            </a:r>
          </a:p>
          <a:p>
            <a:pPr marL="0" marR="0" lvl="0" indent="0" algn="l" rtl="0">
              <a:spcBef>
                <a:spcPts val="480"/>
              </a:spcBef>
              <a:spcAft>
                <a:spcPts val="0"/>
              </a:spcAft>
              <a:buClr>
                <a:srgbClr val="007C92"/>
              </a:buClr>
              <a:buSzPct val="25000"/>
              <a:buFont typeface="Arial"/>
              <a:buNone/>
            </a:pPr>
            <a:r>
              <a:rPr lang="en-GB" sz="2400" b="1" i="0" u="none" strike="noStrike" cap="none" dirty="0" smtClean="0">
                <a:solidFill>
                  <a:srgbClr val="007C92"/>
                </a:solidFill>
                <a:latin typeface="Calibri"/>
                <a:ea typeface="Calibri"/>
                <a:cs typeface="Calibri"/>
                <a:sym typeface="Calibri"/>
              </a:rPr>
              <a:t>HIV </a:t>
            </a:r>
            <a:r>
              <a:rPr lang="en-GB" sz="2400" b="1" i="0" u="none" strike="noStrike" cap="none" dirty="0">
                <a:solidFill>
                  <a:srgbClr val="007C92"/>
                </a:solidFill>
                <a:latin typeface="Calibri"/>
                <a:ea typeface="Calibri"/>
                <a:cs typeface="Calibri"/>
                <a:sym typeface="Calibri"/>
              </a:rPr>
              <a:t>Patients</a:t>
            </a:r>
          </a:p>
          <a:p>
            <a:pPr marL="342900" marR="0" lvl="0" indent="-342900" algn="l" rtl="0">
              <a:spcBef>
                <a:spcPts val="480"/>
              </a:spcBef>
              <a:spcAft>
                <a:spcPts val="0"/>
              </a:spcAft>
              <a:buClr>
                <a:srgbClr val="007C92"/>
              </a:buClr>
              <a:buSzPct val="100000"/>
              <a:buFont typeface="Arial"/>
              <a:buChar char="•"/>
            </a:pPr>
            <a:r>
              <a:rPr lang="en-GB" sz="2400" b="0" i="0" u="none" strike="noStrike" cap="none" dirty="0">
                <a:solidFill>
                  <a:srgbClr val="007C92"/>
                </a:solidFill>
                <a:latin typeface="Calibri"/>
                <a:ea typeface="Calibri"/>
                <a:cs typeface="Calibri"/>
                <a:sym typeface="Calibri"/>
              </a:rPr>
              <a:t>We will contact patients who choose to transfer their care to CNWL so we can discuss their needs in more detail</a:t>
            </a:r>
          </a:p>
          <a:p>
            <a:pPr marL="342900" marR="0" lvl="0" indent="-342900" algn="l" rtl="0">
              <a:spcBef>
                <a:spcPts val="480"/>
              </a:spcBef>
              <a:spcAft>
                <a:spcPts val="0"/>
              </a:spcAft>
              <a:buClr>
                <a:srgbClr val="007C92"/>
              </a:buClr>
              <a:buSzPct val="100000"/>
              <a:buFont typeface="Arial"/>
              <a:buChar char="•"/>
            </a:pPr>
            <a:r>
              <a:rPr lang="en-GB" sz="2400" b="0" i="0" u="none" strike="noStrike" cap="none" dirty="0">
                <a:solidFill>
                  <a:srgbClr val="007C92"/>
                </a:solidFill>
                <a:latin typeface="Calibri"/>
                <a:ea typeface="Calibri"/>
                <a:cs typeface="Calibri"/>
                <a:sym typeface="Calibri"/>
              </a:rPr>
              <a:t>We will let patients know what services we offer, including options for getting blood tests and delivery of </a:t>
            </a:r>
            <a:r>
              <a:rPr lang="en-GB" sz="2400" b="0" i="0" u="none" strike="noStrike" cap="none" dirty="0" smtClean="0">
                <a:solidFill>
                  <a:srgbClr val="007C92"/>
                </a:solidFill>
                <a:latin typeface="Calibri"/>
                <a:ea typeface="Calibri"/>
                <a:cs typeface="Calibri"/>
                <a:sym typeface="Calibri"/>
              </a:rPr>
              <a:t>ARVs</a:t>
            </a:r>
          </a:p>
          <a:p>
            <a:pPr marL="342900" marR="0" lvl="0" indent="-342900" algn="l" rtl="0">
              <a:spcBef>
                <a:spcPts val="480"/>
              </a:spcBef>
              <a:spcAft>
                <a:spcPts val="0"/>
              </a:spcAft>
              <a:buClr>
                <a:srgbClr val="007C92"/>
              </a:buClr>
              <a:buSzPct val="100000"/>
              <a:buFont typeface="Arial"/>
              <a:buChar char="•"/>
            </a:pPr>
            <a:r>
              <a:rPr lang="en-GB" b="0" dirty="0" smtClean="0">
                <a:latin typeface="Calibri"/>
                <a:ea typeface="Calibri"/>
                <a:cs typeface="Calibri"/>
                <a:sym typeface="Calibri"/>
              </a:rPr>
              <a:t>HIV Transition Clinic at St Peter’s Hospital for 6-9 months</a:t>
            </a:r>
            <a:endParaRPr lang="en-GB" sz="2400" b="0" i="0" u="none" strike="noStrike" cap="none" dirty="0">
              <a:solidFill>
                <a:srgbClr val="007C92"/>
              </a:solidFill>
              <a:latin typeface="Calibri"/>
              <a:ea typeface="Calibri"/>
              <a:cs typeface="Calibri"/>
              <a:sym typeface="Calibri"/>
            </a:endParaRPr>
          </a:p>
        </p:txBody>
      </p:sp>
    </p:spTree>
    <p:extLst>
      <p:ext uri="{BB962C8B-B14F-4D97-AF65-F5344CB8AC3E}">
        <p14:creationId xmlns:p14="http://schemas.microsoft.com/office/powerpoint/2010/main" val="4118561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57200" y="980729"/>
            <a:ext cx="8229600" cy="64807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GB" sz="3600" b="1" i="0" u="none" strike="noStrike" cap="none" dirty="0">
                <a:solidFill>
                  <a:srgbClr val="00395A"/>
                </a:solidFill>
                <a:latin typeface="Calibri"/>
                <a:ea typeface="Calibri"/>
                <a:cs typeface="Calibri"/>
                <a:sym typeface="Calibri"/>
              </a:rPr>
              <a:t>Partnerships</a:t>
            </a:r>
          </a:p>
        </p:txBody>
      </p:sp>
      <p:sp>
        <p:nvSpPr>
          <p:cNvPr id="131" name="Shape 131"/>
          <p:cNvSpPr txBox="1">
            <a:spLocks noGrp="1"/>
          </p:cNvSpPr>
          <p:nvPr>
            <p:ph type="body" idx="1"/>
          </p:nvPr>
        </p:nvSpPr>
        <p:spPr>
          <a:xfrm>
            <a:off x="457200" y="1555149"/>
            <a:ext cx="8229600" cy="4788681"/>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7C92"/>
              </a:buClr>
              <a:buSzPct val="100000"/>
              <a:buFont typeface="Arial"/>
              <a:buChar char="•"/>
            </a:pPr>
            <a:r>
              <a:rPr lang="en-GB" b="0" dirty="0" smtClean="0">
                <a:latin typeface="Calibri"/>
                <a:ea typeface="Calibri"/>
                <a:cs typeface="Calibri"/>
                <a:sym typeface="Calibri"/>
              </a:rPr>
              <a:t>Hospital services - including clear referral pathways to specialty services (including pelvic pain and dermatology)</a:t>
            </a:r>
          </a:p>
          <a:p>
            <a:pPr marL="342900" marR="0" lvl="0" indent="-342900" algn="l" rtl="0">
              <a:spcBef>
                <a:spcPts val="0"/>
              </a:spcBef>
              <a:spcAft>
                <a:spcPts val="0"/>
              </a:spcAft>
              <a:buClr>
                <a:srgbClr val="007C92"/>
              </a:buClr>
              <a:buSzPct val="100000"/>
              <a:buFont typeface="Arial"/>
              <a:buChar char="•"/>
            </a:pPr>
            <a:r>
              <a:rPr lang="en-GB" sz="2400" b="0" i="0" u="none" strike="noStrike" cap="none" dirty="0" smtClean="0">
                <a:solidFill>
                  <a:srgbClr val="007C92"/>
                </a:solidFill>
                <a:latin typeface="Calibri"/>
                <a:ea typeface="Calibri"/>
                <a:cs typeface="Calibri"/>
                <a:sym typeface="Calibri"/>
              </a:rPr>
              <a:t>General </a:t>
            </a:r>
            <a:r>
              <a:rPr lang="en-GB" sz="2400" b="0" i="0" u="none" strike="noStrike" cap="none" dirty="0">
                <a:solidFill>
                  <a:srgbClr val="007C92"/>
                </a:solidFill>
                <a:latin typeface="Calibri"/>
                <a:ea typeface="Calibri"/>
                <a:cs typeface="Calibri"/>
                <a:sym typeface="Calibri"/>
              </a:rPr>
              <a:t>Practice</a:t>
            </a:r>
          </a:p>
          <a:p>
            <a:pPr marL="342900" marR="0" lvl="0" indent="-342900" algn="l" rtl="0">
              <a:spcBef>
                <a:spcPts val="480"/>
              </a:spcBef>
              <a:spcAft>
                <a:spcPts val="0"/>
              </a:spcAft>
              <a:buClr>
                <a:srgbClr val="007C92"/>
              </a:buClr>
              <a:buSzPct val="100000"/>
              <a:buFont typeface="Arial"/>
              <a:buChar char="•"/>
            </a:pPr>
            <a:r>
              <a:rPr lang="en-GB" sz="2400" b="0" i="0" u="none" strike="noStrike" cap="none" dirty="0">
                <a:solidFill>
                  <a:srgbClr val="007C92"/>
                </a:solidFill>
                <a:latin typeface="Calibri"/>
                <a:ea typeface="Calibri"/>
                <a:cs typeface="Calibri"/>
                <a:sym typeface="Calibri"/>
              </a:rPr>
              <a:t>Pharmacies</a:t>
            </a:r>
          </a:p>
          <a:p>
            <a:pPr marL="342900" marR="0" lvl="0" indent="-342900" algn="l" rtl="0">
              <a:spcBef>
                <a:spcPts val="480"/>
              </a:spcBef>
              <a:spcAft>
                <a:spcPts val="0"/>
              </a:spcAft>
              <a:buClr>
                <a:srgbClr val="007C92"/>
              </a:buClr>
              <a:buSzPct val="100000"/>
              <a:buFont typeface="Arial"/>
              <a:buChar char="•"/>
            </a:pPr>
            <a:r>
              <a:rPr lang="en-GB" sz="2400" b="0" i="0" u="none" strike="noStrike" cap="none" dirty="0">
                <a:solidFill>
                  <a:srgbClr val="007C92"/>
                </a:solidFill>
                <a:latin typeface="Calibri"/>
                <a:ea typeface="Calibri"/>
                <a:cs typeface="Calibri"/>
                <a:sym typeface="Calibri"/>
              </a:rPr>
              <a:t>Healthy Schools Programme – Sex and Relationships Education</a:t>
            </a:r>
          </a:p>
          <a:p>
            <a:pPr marL="342900" marR="0" lvl="0" indent="-342900" algn="l" rtl="0">
              <a:spcBef>
                <a:spcPts val="480"/>
              </a:spcBef>
              <a:spcAft>
                <a:spcPts val="0"/>
              </a:spcAft>
              <a:buClr>
                <a:srgbClr val="007C92"/>
              </a:buClr>
              <a:buSzPct val="100000"/>
              <a:buFont typeface="Arial"/>
              <a:buChar char="•"/>
            </a:pPr>
            <a:r>
              <a:rPr lang="en-GB" sz="2400" b="0" i="0" u="none" strike="noStrike" cap="none" dirty="0">
                <a:solidFill>
                  <a:srgbClr val="007C92"/>
                </a:solidFill>
                <a:latin typeface="Calibri"/>
                <a:ea typeface="Calibri"/>
                <a:cs typeface="Calibri"/>
                <a:sym typeface="Calibri"/>
              </a:rPr>
              <a:t>School Nurses</a:t>
            </a:r>
          </a:p>
          <a:p>
            <a:pPr marL="342900" marR="0" lvl="0" indent="-342900" algn="l" rtl="0">
              <a:spcBef>
                <a:spcPts val="480"/>
              </a:spcBef>
              <a:spcAft>
                <a:spcPts val="0"/>
              </a:spcAft>
              <a:buClr>
                <a:srgbClr val="007C92"/>
              </a:buClr>
              <a:buSzPct val="100000"/>
              <a:buFont typeface="Arial"/>
              <a:buChar char="•"/>
            </a:pPr>
            <a:r>
              <a:rPr lang="en-GB" sz="2400" b="0" i="0" u="none" strike="noStrike" cap="none" dirty="0">
                <a:solidFill>
                  <a:srgbClr val="007C92"/>
                </a:solidFill>
                <a:latin typeface="Calibri"/>
                <a:ea typeface="Calibri"/>
                <a:cs typeface="Calibri"/>
                <a:sym typeface="Calibri"/>
              </a:rPr>
              <a:t>Young Peoples services</a:t>
            </a:r>
          </a:p>
          <a:p>
            <a:pPr marL="342900" marR="0" lvl="0" indent="-342900" algn="l" rtl="0">
              <a:spcBef>
                <a:spcPts val="480"/>
              </a:spcBef>
              <a:spcAft>
                <a:spcPts val="0"/>
              </a:spcAft>
              <a:buClr>
                <a:srgbClr val="007C92"/>
              </a:buClr>
              <a:buSzPct val="100000"/>
              <a:buFont typeface="Arial"/>
              <a:buChar char="•"/>
            </a:pPr>
            <a:r>
              <a:rPr lang="en-GB" sz="2400" b="0" i="0" u="none" strike="noStrike" cap="none" dirty="0">
                <a:solidFill>
                  <a:srgbClr val="007C92"/>
                </a:solidFill>
                <a:latin typeface="Calibri"/>
                <a:ea typeface="Calibri"/>
                <a:cs typeface="Calibri"/>
                <a:sym typeface="Calibri"/>
              </a:rPr>
              <a:t>Third Sector and local groups</a:t>
            </a:r>
          </a:p>
          <a:p>
            <a:pPr marL="342900" marR="0" lvl="0" indent="-342900" algn="l" rtl="0">
              <a:spcBef>
                <a:spcPts val="480"/>
              </a:spcBef>
              <a:spcAft>
                <a:spcPts val="0"/>
              </a:spcAft>
              <a:buClr>
                <a:srgbClr val="007C92"/>
              </a:buClr>
              <a:buSzPct val="100000"/>
              <a:buFont typeface="Arial"/>
              <a:buChar char="•"/>
            </a:pPr>
            <a:r>
              <a:rPr lang="en-GB" sz="2400" b="0" i="0" u="none" strike="noStrike" cap="none" dirty="0">
                <a:solidFill>
                  <a:srgbClr val="007C92"/>
                </a:solidFill>
                <a:latin typeface="Calibri"/>
                <a:ea typeface="Calibri"/>
                <a:cs typeface="Calibri"/>
                <a:sym typeface="Calibri"/>
              </a:rPr>
              <a:t>Safeguarding</a:t>
            </a:r>
          </a:p>
          <a:p>
            <a:pPr marL="342900" marR="0" lvl="0" indent="-342900" algn="l" rtl="0">
              <a:spcBef>
                <a:spcPts val="480"/>
              </a:spcBef>
              <a:spcAft>
                <a:spcPts val="0"/>
              </a:spcAft>
              <a:buClr>
                <a:srgbClr val="007C92"/>
              </a:buClr>
              <a:buSzPct val="100000"/>
              <a:buFont typeface="Arial"/>
              <a:buChar char="•"/>
            </a:pPr>
            <a:r>
              <a:rPr lang="en-GB" sz="2400" b="0" i="0" u="none" strike="noStrike" cap="none" dirty="0">
                <a:solidFill>
                  <a:srgbClr val="007C92"/>
                </a:solidFill>
                <a:latin typeface="Calibri"/>
                <a:ea typeface="Calibri"/>
                <a:cs typeface="Calibri"/>
                <a:sym typeface="Calibri"/>
              </a:rPr>
              <a:t>Sexual Assault services</a:t>
            </a:r>
          </a:p>
        </p:txBody>
      </p:sp>
    </p:spTree>
    <p:extLst>
      <p:ext uri="{BB962C8B-B14F-4D97-AF65-F5344CB8AC3E}">
        <p14:creationId xmlns:p14="http://schemas.microsoft.com/office/powerpoint/2010/main" val="1804133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467543" y="1340767"/>
            <a:ext cx="8229600" cy="435334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7C92"/>
              </a:buClr>
              <a:buSzPct val="25000"/>
              <a:buFont typeface="Arial"/>
              <a:buNone/>
            </a:pPr>
            <a:r>
              <a:rPr lang="en-GB" sz="2200" b="1" i="0" u="none" strike="noStrike" cap="none" dirty="0">
                <a:solidFill>
                  <a:srgbClr val="007C92"/>
                </a:solidFill>
                <a:latin typeface="Calibri"/>
                <a:ea typeface="Calibri"/>
                <a:cs typeface="Calibri"/>
                <a:sym typeface="Calibri"/>
              </a:rPr>
              <a:t>Dr Simon Edwards - Clinical Director</a:t>
            </a:r>
          </a:p>
          <a:p>
            <a:pPr marL="0" marR="0" lvl="0" indent="0" algn="l" rtl="0">
              <a:spcBef>
                <a:spcPts val="440"/>
              </a:spcBef>
              <a:spcAft>
                <a:spcPts val="0"/>
              </a:spcAft>
              <a:buClr>
                <a:srgbClr val="007C92"/>
              </a:buClr>
              <a:buSzPct val="25000"/>
              <a:buFont typeface="Arial"/>
              <a:buNone/>
            </a:pPr>
            <a:r>
              <a:rPr lang="en-GB" sz="2200" b="0" dirty="0" smtClean="0"/>
              <a:t>020 </a:t>
            </a:r>
            <a:r>
              <a:rPr lang="en-GB" sz="2200" b="0" dirty="0"/>
              <a:t>3317 5225</a:t>
            </a:r>
          </a:p>
          <a:p>
            <a:pPr marL="0" marR="0" lvl="0" indent="0" algn="l" rtl="0">
              <a:spcBef>
                <a:spcPts val="440"/>
              </a:spcBef>
              <a:spcAft>
                <a:spcPts val="0"/>
              </a:spcAft>
              <a:buClr>
                <a:srgbClr val="007C92"/>
              </a:buClr>
              <a:buSzPct val="25000"/>
              <a:buFont typeface="Arial"/>
              <a:buNone/>
            </a:pPr>
            <a:endParaRPr sz="2200" b="1" i="0" u="none" strike="noStrike" cap="none" dirty="0">
              <a:solidFill>
                <a:srgbClr val="007C92"/>
              </a:solidFill>
              <a:latin typeface="Calibri"/>
              <a:ea typeface="Calibri"/>
              <a:cs typeface="Calibri"/>
              <a:sym typeface="Calibri"/>
            </a:endParaRPr>
          </a:p>
          <a:p>
            <a:pPr marL="0" marR="0" lvl="0" indent="0" algn="l" rtl="0">
              <a:spcBef>
                <a:spcPts val="440"/>
              </a:spcBef>
              <a:spcAft>
                <a:spcPts val="0"/>
              </a:spcAft>
              <a:buClr>
                <a:srgbClr val="007C92"/>
              </a:buClr>
              <a:buSzPct val="25000"/>
              <a:buFont typeface="Arial"/>
              <a:buNone/>
            </a:pPr>
            <a:r>
              <a:rPr lang="en-GB" sz="2200" b="1" i="0" u="none" strike="noStrike" cap="none" dirty="0">
                <a:solidFill>
                  <a:srgbClr val="007C92"/>
                </a:solidFill>
                <a:latin typeface="Calibri"/>
                <a:ea typeface="Calibri"/>
                <a:cs typeface="Calibri"/>
                <a:sym typeface="Calibri"/>
              </a:rPr>
              <a:t>Mark Maguire - Service Director</a:t>
            </a:r>
          </a:p>
          <a:p>
            <a:pPr marL="0" marR="0" lvl="0" indent="0" algn="l" rtl="0">
              <a:spcBef>
                <a:spcPts val="440"/>
              </a:spcBef>
              <a:spcAft>
                <a:spcPts val="0"/>
              </a:spcAft>
              <a:buClr>
                <a:srgbClr val="007C92"/>
              </a:buClr>
              <a:buSzPct val="25000"/>
              <a:buFont typeface="Arial"/>
              <a:buNone/>
            </a:pPr>
            <a:r>
              <a:rPr lang="en-GB" sz="2200" b="0" dirty="0" smtClean="0"/>
              <a:t>020 </a:t>
            </a:r>
            <a:r>
              <a:rPr lang="en-GB" sz="2200" b="0" dirty="0"/>
              <a:t>7685 </a:t>
            </a:r>
            <a:r>
              <a:rPr lang="en-GB" sz="2200" b="0" dirty="0" smtClean="0"/>
              <a:t>5945</a:t>
            </a:r>
          </a:p>
          <a:p>
            <a:pPr marL="0" marR="0" lvl="0" indent="0" algn="l" rtl="0">
              <a:spcBef>
                <a:spcPts val="440"/>
              </a:spcBef>
              <a:spcAft>
                <a:spcPts val="0"/>
              </a:spcAft>
              <a:buClr>
                <a:srgbClr val="007C92"/>
              </a:buClr>
              <a:buSzPct val="25000"/>
              <a:buFont typeface="Arial"/>
              <a:buNone/>
            </a:pPr>
            <a:endParaRPr lang="en-GB" sz="2200" b="0" dirty="0"/>
          </a:p>
          <a:p>
            <a:pPr marL="0" marR="0" lvl="0" indent="0" algn="l" rtl="0">
              <a:spcBef>
                <a:spcPts val="440"/>
              </a:spcBef>
              <a:spcAft>
                <a:spcPts val="0"/>
              </a:spcAft>
              <a:buClr>
                <a:srgbClr val="007C92"/>
              </a:buClr>
              <a:buSzPct val="25000"/>
              <a:buFont typeface="Arial"/>
              <a:buNone/>
            </a:pPr>
            <a:r>
              <a:rPr lang="en-GB" sz="2200" b="0" dirty="0">
                <a:hlinkClick r:id="rId3"/>
              </a:rPr>
              <a:t>s</a:t>
            </a:r>
            <a:r>
              <a:rPr lang="en-GB" sz="2200" b="0" dirty="0" smtClean="0">
                <a:hlinkClick r:id="rId3"/>
              </a:rPr>
              <a:t>exualhealth.cnwl@nhs.net</a:t>
            </a:r>
            <a:endParaRPr lang="en-GB" sz="2200" b="0" dirty="0" smtClean="0"/>
          </a:p>
          <a:p>
            <a:pPr marL="0" marR="0" lvl="0" indent="0" algn="l" rtl="0">
              <a:spcBef>
                <a:spcPts val="440"/>
              </a:spcBef>
              <a:spcAft>
                <a:spcPts val="0"/>
              </a:spcAft>
              <a:buClr>
                <a:srgbClr val="007C92"/>
              </a:buClr>
              <a:buSzPct val="25000"/>
              <a:buFont typeface="Arial"/>
              <a:buNone/>
            </a:pPr>
            <a:endParaRPr lang="en-GB" sz="2200" b="0" dirty="0"/>
          </a:p>
        </p:txBody>
      </p:sp>
    </p:spTree>
    <p:extLst>
      <p:ext uri="{BB962C8B-B14F-4D97-AF65-F5344CB8AC3E}">
        <p14:creationId xmlns:p14="http://schemas.microsoft.com/office/powerpoint/2010/main" val="1482788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57200" y="980728"/>
            <a:ext cx="8229600" cy="64807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GB" sz="3600" b="1" i="0" u="none" strike="noStrike" cap="none">
                <a:solidFill>
                  <a:srgbClr val="00395A"/>
                </a:solidFill>
                <a:latin typeface="Calibri"/>
                <a:ea typeface="Calibri"/>
                <a:cs typeface="Calibri"/>
                <a:sym typeface="Calibri"/>
              </a:rPr>
              <a:t>Questions</a:t>
            </a:r>
          </a:p>
        </p:txBody>
      </p:sp>
      <p:pic>
        <p:nvPicPr>
          <p:cNvPr id="144" name="Shape 144" descr="untitled.bmp"/>
          <p:cNvPicPr preferRelativeResize="0">
            <a:picLocks noGrp="1"/>
          </p:cNvPicPr>
          <p:nvPr>
            <p:ph type="body" idx="1"/>
          </p:nvPr>
        </p:nvPicPr>
        <p:blipFill rotWithShape="1">
          <a:blip r:embed="rId3">
            <a:alphaModFix/>
          </a:blip>
          <a:srcRect/>
          <a:stretch/>
        </p:blipFill>
        <p:spPr>
          <a:xfrm>
            <a:off x="3275856" y="1916832"/>
            <a:ext cx="2547996" cy="3184995"/>
          </a:xfrm>
          <a:prstGeom prst="rect">
            <a:avLst/>
          </a:prstGeom>
          <a:noFill/>
          <a:ln>
            <a:noFill/>
          </a:ln>
        </p:spPr>
      </p:pic>
    </p:spTree>
    <p:extLst>
      <p:ext uri="{BB962C8B-B14F-4D97-AF65-F5344CB8AC3E}">
        <p14:creationId xmlns:p14="http://schemas.microsoft.com/office/powerpoint/2010/main" val="3098777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686" y="2492896"/>
            <a:ext cx="7772400" cy="1470025"/>
          </a:xfrm>
        </p:spPr>
        <p:txBody>
          <a:bodyPr/>
          <a:lstStyle/>
          <a:p>
            <a:pPr algn="r"/>
            <a:r>
              <a:rPr lang="en-GB" dirty="0" smtClean="0">
                <a:solidFill>
                  <a:srgbClr val="002060"/>
                </a:solidFill>
              </a:rPr>
              <a:t>Integrated Sexual Health and HIV Services in Surrey</a:t>
            </a:r>
            <a:endParaRPr lang="en-GB" dirty="0">
              <a:solidFill>
                <a:srgbClr val="002060"/>
              </a:solidFill>
            </a:endParaRPr>
          </a:p>
        </p:txBody>
      </p:sp>
      <p:sp>
        <p:nvSpPr>
          <p:cNvPr id="3" name="Subtitle 2"/>
          <p:cNvSpPr>
            <a:spLocks noGrp="1"/>
          </p:cNvSpPr>
          <p:nvPr>
            <p:ph type="subTitle" idx="1"/>
          </p:nvPr>
        </p:nvSpPr>
        <p:spPr>
          <a:xfrm>
            <a:off x="971600" y="3962920"/>
            <a:ext cx="7088832" cy="1362695"/>
          </a:xfrm>
        </p:spPr>
        <p:txBody>
          <a:bodyPr>
            <a:normAutofit/>
          </a:bodyPr>
          <a:lstStyle/>
          <a:p>
            <a:r>
              <a:rPr lang="en-GB" sz="2400" dirty="0"/>
              <a:t>Lisa </a:t>
            </a:r>
            <a:r>
              <a:rPr lang="en-GB" sz="2400" dirty="0" smtClean="0"/>
              <a:t>Andrews, </a:t>
            </a:r>
            <a:r>
              <a:rPr lang="en-GB" sz="2400" dirty="0"/>
              <a:t>Surrey County </a:t>
            </a:r>
            <a:r>
              <a:rPr lang="en-GB" sz="2400" dirty="0" smtClean="0"/>
              <a:t>Council</a:t>
            </a:r>
            <a:endParaRPr lang="en-GB" sz="2400" dirty="0"/>
          </a:p>
          <a:p>
            <a:r>
              <a:rPr lang="en-GB" sz="2400" dirty="0"/>
              <a:t>Fiona </a:t>
            </a:r>
            <a:r>
              <a:rPr lang="en-GB" sz="2400" dirty="0" err="1"/>
              <a:t>Mackison</a:t>
            </a:r>
            <a:r>
              <a:rPr lang="en-GB" sz="2400" dirty="0"/>
              <a:t>, NHS England </a:t>
            </a:r>
            <a:r>
              <a:rPr lang="en-GB" sz="2400" dirty="0" smtClean="0"/>
              <a:t>South</a:t>
            </a:r>
            <a:endParaRPr lang="en-GB" sz="2400" dirty="0"/>
          </a:p>
          <a:p>
            <a:endParaRPr lang="en-GB" sz="2400" b="1"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5868402"/>
            <a:ext cx="1018456" cy="788945"/>
          </a:xfrm>
          <a:prstGeom prst="rect">
            <a:avLst/>
          </a:prstGeom>
        </p:spPr>
      </p:pic>
    </p:spTree>
    <p:extLst>
      <p:ext uri="{BB962C8B-B14F-4D97-AF65-F5344CB8AC3E}">
        <p14:creationId xmlns:p14="http://schemas.microsoft.com/office/powerpoint/2010/main" val="12007627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084168" y="1772816"/>
            <a:ext cx="2966988" cy="2920628"/>
          </a:xfrm>
          <a:prstGeom prst="rect">
            <a:avLst/>
          </a:prstGeom>
        </p:spPr>
      </p:pic>
      <p:sp>
        <p:nvSpPr>
          <p:cNvPr id="2" name="Title 1"/>
          <p:cNvSpPr>
            <a:spLocks noGrp="1"/>
          </p:cNvSpPr>
          <p:nvPr>
            <p:ph type="title"/>
          </p:nvPr>
        </p:nvSpPr>
        <p:spPr/>
        <p:txBody>
          <a:bodyPr>
            <a:normAutofit fontScale="90000"/>
          </a:bodyPr>
          <a:lstStyle/>
          <a:p>
            <a:r>
              <a:rPr lang="en-GB" dirty="0" smtClean="0"/>
              <a:t>Sexual Health Needs Assessment: </a:t>
            </a:r>
            <a:br>
              <a:rPr lang="en-GB" dirty="0" smtClean="0"/>
            </a:br>
            <a:r>
              <a:rPr lang="en-GB" dirty="0" smtClean="0"/>
              <a:t>Key Messages</a:t>
            </a:r>
            <a:endParaRPr lang="en-GB" dirty="0"/>
          </a:p>
        </p:txBody>
      </p:sp>
      <p:sp>
        <p:nvSpPr>
          <p:cNvPr id="3" name="Content Placeholder 2"/>
          <p:cNvSpPr>
            <a:spLocks noGrp="1"/>
          </p:cNvSpPr>
          <p:nvPr>
            <p:ph idx="1"/>
          </p:nvPr>
        </p:nvSpPr>
        <p:spPr>
          <a:xfrm>
            <a:off x="457200" y="1412776"/>
            <a:ext cx="8229600" cy="5112568"/>
          </a:xfrm>
        </p:spPr>
        <p:txBody>
          <a:bodyPr>
            <a:noAutofit/>
          </a:bodyPr>
          <a:lstStyle/>
          <a:p>
            <a:pPr lvl="0"/>
            <a:r>
              <a:rPr lang="en-GB" sz="1600" b="1" dirty="0" smtClean="0">
                <a:solidFill>
                  <a:srgbClr val="002060"/>
                </a:solidFill>
              </a:rPr>
              <a:t>Runnymede and Spelthorne </a:t>
            </a:r>
            <a:r>
              <a:rPr lang="en-GB" sz="1600" dirty="0" smtClean="0">
                <a:solidFill>
                  <a:srgbClr val="002060"/>
                </a:solidFill>
              </a:rPr>
              <a:t>- higher than the national average rates of teenage conceptions</a:t>
            </a:r>
          </a:p>
          <a:p>
            <a:endParaRPr lang="en-GB" sz="1600" dirty="0" smtClean="0">
              <a:solidFill>
                <a:srgbClr val="002060"/>
              </a:solidFill>
            </a:endParaRPr>
          </a:p>
          <a:p>
            <a:pPr lvl="0"/>
            <a:r>
              <a:rPr lang="en-GB" sz="1600" dirty="0" smtClean="0">
                <a:solidFill>
                  <a:srgbClr val="002060"/>
                </a:solidFill>
              </a:rPr>
              <a:t>Over </a:t>
            </a:r>
            <a:r>
              <a:rPr lang="en-GB" sz="1600" b="1" dirty="0" smtClean="0">
                <a:solidFill>
                  <a:srgbClr val="002060"/>
                </a:solidFill>
              </a:rPr>
              <a:t>60% </a:t>
            </a:r>
            <a:r>
              <a:rPr lang="en-GB" sz="1600" dirty="0" smtClean="0">
                <a:solidFill>
                  <a:srgbClr val="002060"/>
                </a:solidFill>
              </a:rPr>
              <a:t>of teenage conceptions result in termination</a:t>
            </a:r>
          </a:p>
          <a:p>
            <a:endParaRPr lang="en-GB" sz="1600" dirty="0" smtClean="0">
              <a:solidFill>
                <a:srgbClr val="002060"/>
              </a:solidFill>
            </a:endParaRPr>
          </a:p>
          <a:p>
            <a:pPr lvl="0"/>
            <a:r>
              <a:rPr lang="en-GB" sz="1600" b="1" dirty="0" smtClean="0">
                <a:solidFill>
                  <a:srgbClr val="002060"/>
                </a:solidFill>
              </a:rPr>
              <a:t>Woking</a:t>
            </a:r>
            <a:r>
              <a:rPr lang="en-GB" sz="1600" dirty="0" smtClean="0">
                <a:solidFill>
                  <a:srgbClr val="002060"/>
                </a:solidFill>
              </a:rPr>
              <a:t> - higher than the national rate of HIV</a:t>
            </a:r>
          </a:p>
          <a:p>
            <a:endParaRPr lang="en-GB" sz="1600" dirty="0" smtClean="0">
              <a:solidFill>
                <a:srgbClr val="002060"/>
              </a:solidFill>
            </a:endParaRPr>
          </a:p>
          <a:p>
            <a:pPr lvl="0"/>
            <a:r>
              <a:rPr lang="en-GB" sz="1600" dirty="0" smtClean="0">
                <a:solidFill>
                  <a:srgbClr val="002060"/>
                </a:solidFill>
              </a:rPr>
              <a:t>Adults and young people wanted </a:t>
            </a:r>
            <a:r>
              <a:rPr lang="en-GB" sz="1600" b="1" dirty="0" smtClean="0">
                <a:solidFill>
                  <a:srgbClr val="002060"/>
                </a:solidFill>
              </a:rPr>
              <a:t>better access to services</a:t>
            </a:r>
          </a:p>
          <a:p>
            <a:pPr lvl="0"/>
            <a:endParaRPr lang="en-GB" sz="1600" dirty="0" smtClean="0">
              <a:solidFill>
                <a:srgbClr val="002060"/>
              </a:solidFill>
            </a:endParaRPr>
          </a:p>
          <a:p>
            <a:pPr lvl="0"/>
            <a:r>
              <a:rPr lang="en-GB" sz="1600" dirty="0" smtClean="0">
                <a:solidFill>
                  <a:srgbClr val="002060"/>
                </a:solidFill>
              </a:rPr>
              <a:t>Sexual health services could be </a:t>
            </a:r>
            <a:r>
              <a:rPr lang="en-GB" sz="1600" b="1" dirty="0" smtClean="0">
                <a:solidFill>
                  <a:srgbClr val="002060"/>
                </a:solidFill>
              </a:rPr>
              <a:t>promoted more effectively</a:t>
            </a:r>
          </a:p>
          <a:p>
            <a:endParaRPr lang="en-GB" sz="1600" dirty="0" smtClean="0">
              <a:solidFill>
                <a:srgbClr val="002060"/>
              </a:solidFill>
            </a:endParaRPr>
          </a:p>
          <a:p>
            <a:pPr lvl="0"/>
            <a:r>
              <a:rPr lang="en-GB" sz="1600" dirty="0" smtClean="0">
                <a:solidFill>
                  <a:srgbClr val="002060"/>
                </a:solidFill>
              </a:rPr>
              <a:t>To improve patient experience by ensuring pathways are joined up </a:t>
            </a:r>
          </a:p>
          <a:p>
            <a:endParaRPr lang="en-GB" sz="1600" dirty="0" smtClean="0">
              <a:solidFill>
                <a:srgbClr val="002060"/>
              </a:solidFill>
            </a:endParaRPr>
          </a:p>
          <a:p>
            <a:pPr lvl="0"/>
            <a:r>
              <a:rPr lang="en-GB" sz="1600" dirty="0" smtClean="0">
                <a:solidFill>
                  <a:srgbClr val="002060"/>
                </a:solidFill>
              </a:rPr>
              <a:t>Variations in service provision across the county. </a:t>
            </a:r>
          </a:p>
          <a:p>
            <a:pPr lvl="1"/>
            <a:r>
              <a:rPr lang="en-GB" sz="1400" dirty="0" smtClean="0">
                <a:solidFill>
                  <a:srgbClr val="002060"/>
                </a:solidFill>
              </a:rPr>
              <a:t>Resources could be more effectively targeted to needs. </a:t>
            </a:r>
          </a:p>
          <a:p>
            <a:pPr lvl="0"/>
            <a:endParaRPr lang="en-GB" sz="1600" dirty="0" smtClean="0">
              <a:solidFill>
                <a:srgbClr val="002060"/>
              </a:solidFill>
            </a:endParaRPr>
          </a:p>
          <a:p>
            <a:pPr lvl="0"/>
            <a:r>
              <a:rPr lang="en-GB" sz="1600" dirty="0" smtClean="0">
                <a:solidFill>
                  <a:srgbClr val="002060"/>
                </a:solidFill>
              </a:rPr>
              <a:t>Integration of services to allow needs to be met holistically.</a:t>
            </a:r>
            <a:endParaRPr lang="en-GB" sz="1600" dirty="0">
              <a:solidFill>
                <a:srgbClr val="002060"/>
              </a:solidFill>
            </a:endParaRPr>
          </a:p>
        </p:txBody>
      </p:sp>
    </p:spTree>
    <p:extLst>
      <p:ext uri="{BB962C8B-B14F-4D97-AF65-F5344CB8AC3E}">
        <p14:creationId xmlns:p14="http://schemas.microsoft.com/office/powerpoint/2010/main" val="3606022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Sexual Health Needs Assessment: </a:t>
            </a:r>
            <a:r>
              <a:rPr lang="en-GB" b="0" dirty="0" smtClean="0"/>
              <a:t>Recommendations</a:t>
            </a:r>
            <a:endParaRPr lang="en-GB" b="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31006289"/>
              </p:ext>
            </p:extLst>
          </p:nvPr>
        </p:nvGraphicFramePr>
        <p:xfrm>
          <a:off x="323085" y="1124744"/>
          <a:ext cx="849783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6363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Interdependencies</a:t>
            </a:r>
            <a:endParaRPr lang="en-GB" dirty="0"/>
          </a:p>
        </p:txBody>
      </p:sp>
      <p:sp>
        <p:nvSpPr>
          <p:cNvPr id="3" name="Content Placeholder 2"/>
          <p:cNvSpPr>
            <a:spLocks noGrp="1"/>
          </p:cNvSpPr>
          <p:nvPr>
            <p:ph idx="1"/>
          </p:nvPr>
        </p:nvSpPr>
        <p:spPr>
          <a:xfrm>
            <a:off x="457200" y="1124744"/>
            <a:ext cx="8229600" cy="5544616"/>
          </a:xfrm>
        </p:spPr>
        <p:txBody>
          <a:bodyPr>
            <a:normAutofit fontScale="47500" lnSpcReduction="20000"/>
          </a:bodyPr>
          <a:lstStyle/>
          <a:p>
            <a:pPr lvl="0"/>
            <a:endParaRPr lang="en-GB" dirty="0" smtClean="0">
              <a:solidFill>
                <a:srgbClr val="002060"/>
              </a:solidFill>
            </a:endParaRPr>
          </a:p>
          <a:p>
            <a:pPr lvl="0">
              <a:buClr>
                <a:schemeClr val="accent6">
                  <a:lumMod val="75000"/>
                </a:schemeClr>
              </a:buClr>
            </a:pPr>
            <a:r>
              <a:rPr lang="en-GB" dirty="0" smtClean="0">
                <a:solidFill>
                  <a:srgbClr val="002060"/>
                </a:solidFill>
              </a:rPr>
              <a:t>Antenatal and post natal services</a:t>
            </a:r>
          </a:p>
          <a:p>
            <a:pPr lvl="0">
              <a:buClr>
                <a:schemeClr val="accent6">
                  <a:lumMod val="75000"/>
                </a:schemeClr>
              </a:buClr>
            </a:pPr>
            <a:r>
              <a:rPr lang="en-GB" dirty="0" smtClean="0">
                <a:solidFill>
                  <a:srgbClr val="002060"/>
                </a:solidFill>
              </a:rPr>
              <a:t>Cervical Screening Programme</a:t>
            </a:r>
          </a:p>
          <a:p>
            <a:pPr lvl="0">
              <a:buClr>
                <a:schemeClr val="accent6">
                  <a:lumMod val="75000"/>
                </a:schemeClr>
              </a:buClr>
            </a:pPr>
            <a:r>
              <a:rPr lang="en-GB" dirty="0" smtClean="0">
                <a:solidFill>
                  <a:srgbClr val="002060"/>
                </a:solidFill>
              </a:rPr>
              <a:t>Child and adolescent mental health services</a:t>
            </a:r>
          </a:p>
          <a:p>
            <a:pPr lvl="0">
              <a:buClr>
                <a:schemeClr val="accent6">
                  <a:lumMod val="75000"/>
                </a:schemeClr>
              </a:buClr>
            </a:pPr>
            <a:r>
              <a:rPr lang="en-GB" dirty="0" smtClean="0">
                <a:solidFill>
                  <a:srgbClr val="002060"/>
                </a:solidFill>
              </a:rPr>
              <a:t>Colorectal</a:t>
            </a:r>
          </a:p>
          <a:p>
            <a:pPr lvl="0">
              <a:buClr>
                <a:schemeClr val="accent6">
                  <a:lumMod val="75000"/>
                </a:schemeClr>
              </a:buClr>
            </a:pPr>
            <a:r>
              <a:rPr lang="en-GB" dirty="0" smtClean="0">
                <a:solidFill>
                  <a:srgbClr val="002060"/>
                </a:solidFill>
              </a:rPr>
              <a:t>Community pharmacy</a:t>
            </a:r>
          </a:p>
          <a:p>
            <a:pPr lvl="0">
              <a:buClr>
                <a:schemeClr val="accent6">
                  <a:lumMod val="75000"/>
                </a:schemeClr>
              </a:buClr>
            </a:pPr>
            <a:r>
              <a:rPr lang="en-GB" dirty="0" smtClean="0">
                <a:solidFill>
                  <a:srgbClr val="002060"/>
                </a:solidFill>
              </a:rPr>
              <a:t>Dermatology</a:t>
            </a:r>
          </a:p>
          <a:p>
            <a:pPr lvl="0">
              <a:buClr>
                <a:schemeClr val="accent6">
                  <a:lumMod val="75000"/>
                </a:schemeClr>
              </a:buClr>
            </a:pPr>
            <a:r>
              <a:rPr lang="en-GB" dirty="0" smtClean="0">
                <a:solidFill>
                  <a:srgbClr val="002060"/>
                </a:solidFill>
              </a:rPr>
              <a:t>Drug, alcohol, obesity and smoking intervention services </a:t>
            </a:r>
          </a:p>
          <a:p>
            <a:pPr lvl="0">
              <a:buClr>
                <a:schemeClr val="accent6">
                  <a:lumMod val="75000"/>
                </a:schemeClr>
              </a:buClr>
            </a:pPr>
            <a:r>
              <a:rPr lang="en-GB" dirty="0" smtClean="0">
                <a:solidFill>
                  <a:srgbClr val="002060"/>
                </a:solidFill>
              </a:rPr>
              <a:t>General practice</a:t>
            </a:r>
          </a:p>
          <a:p>
            <a:pPr lvl="0">
              <a:buClr>
                <a:schemeClr val="accent6">
                  <a:lumMod val="75000"/>
                </a:schemeClr>
              </a:buClr>
            </a:pPr>
            <a:r>
              <a:rPr lang="en-GB" dirty="0" smtClean="0">
                <a:solidFill>
                  <a:srgbClr val="002060"/>
                </a:solidFill>
              </a:rPr>
              <a:t>Gynaecology </a:t>
            </a:r>
          </a:p>
          <a:p>
            <a:pPr lvl="0">
              <a:buClr>
                <a:schemeClr val="accent6">
                  <a:lumMod val="75000"/>
                </a:schemeClr>
              </a:buClr>
            </a:pPr>
            <a:r>
              <a:rPr lang="en-GB" dirty="0" smtClean="0">
                <a:solidFill>
                  <a:srgbClr val="002060"/>
                </a:solidFill>
              </a:rPr>
              <a:t>Male and female sterilisation services  </a:t>
            </a:r>
          </a:p>
          <a:p>
            <a:pPr lvl="0">
              <a:buClr>
                <a:schemeClr val="accent6">
                  <a:lumMod val="75000"/>
                </a:schemeClr>
              </a:buClr>
            </a:pPr>
            <a:r>
              <a:rPr lang="en-GB" dirty="0" smtClean="0">
                <a:solidFill>
                  <a:srgbClr val="002060"/>
                </a:solidFill>
              </a:rPr>
              <a:t>Mental health services</a:t>
            </a:r>
          </a:p>
          <a:p>
            <a:pPr lvl="0">
              <a:buClr>
                <a:schemeClr val="accent6">
                  <a:lumMod val="75000"/>
                </a:schemeClr>
              </a:buClr>
            </a:pPr>
            <a:r>
              <a:rPr lang="en-GB" dirty="0" smtClean="0">
                <a:solidFill>
                  <a:srgbClr val="002060"/>
                </a:solidFill>
              </a:rPr>
              <a:t>Other healthcare service areas including voluntary sector</a:t>
            </a:r>
          </a:p>
          <a:p>
            <a:pPr lvl="0">
              <a:buClr>
                <a:schemeClr val="accent6">
                  <a:lumMod val="75000"/>
                </a:schemeClr>
              </a:buClr>
            </a:pPr>
            <a:r>
              <a:rPr lang="en-GB" dirty="0" smtClean="0">
                <a:solidFill>
                  <a:srgbClr val="002060"/>
                </a:solidFill>
              </a:rPr>
              <a:t>Pathology and laboratory services </a:t>
            </a:r>
          </a:p>
          <a:p>
            <a:pPr lvl="0">
              <a:buClr>
                <a:schemeClr val="accent6">
                  <a:lumMod val="75000"/>
                </a:schemeClr>
              </a:buClr>
            </a:pPr>
            <a:r>
              <a:rPr lang="en-GB" dirty="0" smtClean="0">
                <a:solidFill>
                  <a:srgbClr val="002060"/>
                </a:solidFill>
              </a:rPr>
              <a:t>Prisons and youth offenders institutions </a:t>
            </a:r>
          </a:p>
          <a:p>
            <a:pPr lvl="0">
              <a:buClr>
                <a:schemeClr val="accent6">
                  <a:lumMod val="75000"/>
                </a:schemeClr>
              </a:buClr>
            </a:pPr>
            <a:r>
              <a:rPr lang="en-GB" dirty="0" smtClean="0">
                <a:solidFill>
                  <a:srgbClr val="002060"/>
                </a:solidFill>
              </a:rPr>
              <a:t>School and education services including further education and university</a:t>
            </a:r>
          </a:p>
          <a:p>
            <a:pPr lvl="0">
              <a:buClr>
                <a:schemeClr val="accent6">
                  <a:lumMod val="75000"/>
                </a:schemeClr>
              </a:buClr>
            </a:pPr>
            <a:r>
              <a:rPr lang="en-GB" dirty="0" smtClean="0">
                <a:solidFill>
                  <a:srgbClr val="002060"/>
                </a:solidFill>
              </a:rPr>
              <a:t>Sexual Assault Referral Centre</a:t>
            </a:r>
          </a:p>
          <a:p>
            <a:pPr lvl="0">
              <a:buClr>
                <a:schemeClr val="accent6">
                  <a:lumMod val="75000"/>
                </a:schemeClr>
              </a:buClr>
            </a:pPr>
            <a:r>
              <a:rPr lang="en-GB" dirty="0" smtClean="0">
                <a:solidFill>
                  <a:srgbClr val="002060"/>
                </a:solidFill>
              </a:rPr>
              <a:t>Social Care</a:t>
            </a:r>
          </a:p>
          <a:p>
            <a:pPr lvl="0">
              <a:buClr>
                <a:schemeClr val="accent6">
                  <a:lumMod val="75000"/>
                </a:schemeClr>
              </a:buClr>
            </a:pPr>
            <a:r>
              <a:rPr lang="en-GB" dirty="0" smtClean="0">
                <a:solidFill>
                  <a:srgbClr val="002060"/>
                </a:solidFill>
              </a:rPr>
              <a:t>Termination of pregnancy providers</a:t>
            </a:r>
          </a:p>
          <a:p>
            <a:pPr lvl="0">
              <a:buClr>
                <a:schemeClr val="accent6">
                  <a:lumMod val="75000"/>
                </a:schemeClr>
              </a:buClr>
            </a:pPr>
            <a:r>
              <a:rPr lang="en-GB" dirty="0" smtClean="0">
                <a:solidFill>
                  <a:srgbClr val="002060"/>
                </a:solidFill>
              </a:rPr>
              <a:t>Youth services</a:t>
            </a:r>
          </a:p>
          <a:p>
            <a:pPr lvl="0">
              <a:buClr>
                <a:schemeClr val="accent6">
                  <a:lumMod val="75000"/>
                </a:schemeClr>
              </a:buClr>
            </a:pPr>
            <a:r>
              <a:rPr lang="en-GB" dirty="0" smtClean="0">
                <a:solidFill>
                  <a:srgbClr val="002060"/>
                </a:solidFill>
              </a:rPr>
              <a:t>Community Health Services including school nursing and health visiting</a:t>
            </a:r>
          </a:p>
          <a:p>
            <a:pPr lvl="0">
              <a:buClr>
                <a:schemeClr val="accent6">
                  <a:lumMod val="75000"/>
                </a:schemeClr>
              </a:buClr>
            </a:pPr>
            <a:r>
              <a:rPr lang="en-GB" dirty="0" smtClean="0">
                <a:solidFill>
                  <a:srgbClr val="002060"/>
                </a:solidFill>
              </a:rPr>
              <a:t>Maternity</a:t>
            </a:r>
          </a:p>
          <a:p>
            <a:pPr lvl="0">
              <a:buClr>
                <a:schemeClr val="accent6">
                  <a:lumMod val="75000"/>
                </a:schemeClr>
              </a:buClr>
            </a:pPr>
            <a:r>
              <a:rPr lang="en-GB" dirty="0" smtClean="0">
                <a:solidFill>
                  <a:srgbClr val="002060"/>
                </a:solidFill>
              </a:rPr>
              <a:t>Domestic abuse outreach services – refer to NICE guidance</a:t>
            </a:r>
            <a:endParaRPr lang="en-GB" dirty="0">
              <a:solidFill>
                <a:srgbClr val="002060"/>
              </a:solidFill>
            </a:endParaRPr>
          </a:p>
        </p:txBody>
      </p:sp>
    </p:spTree>
    <p:extLst>
      <p:ext uri="{BB962C8B-B14F-4D97-AF65-F5344CB8AC3E}">
        <p14:creationId xmlns:p14="http://schemas.microsoft.com/office/powerpoint/2010/main" val="601107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4784"/>
            <a:ext cx="7841707" cy="4146247"/>
          </a:xfrm>
        </p:spPr>
        <p:txBody>
          <a:bodyPr>
            <a:noAutofit/>
          </a:bodyPr>
          <a:lstStyle/>
          <a:p>
            <a:pPr>
              <a:lnSpc>
                <a:spcPct val="120000"/>
              </a:lnSpc>
            </a:pPr>
            <a:r>
              <a:rPr lang="en-GB" sz="1900" dirty="0" smtClean="0"/>
              <a:t>Expiry of contracts with ASPH and other providers to provide services at BHU and elsewhere – 31 March 2017.</a:t>
            </a:r>
          </a:p>
          <a:p>
            <a:pPr>
              <a:lnSpc>
                <a:spcPct val="120000"/>
              </a:lnSpc>
            </a:pPr>
            <a:r>
              <a:rPr lang="en-GB" sz="1900" dirty="0" smtClean="0"/>
              <a:t>Legal obligations on SCC and NHSE to formally procure replacement services.</a:t>
            </a:r>
          </a:p>
          <a:p>
            <a:pPr>
              <a:lnSpc>
                <a:spcPct val="120000"/>
              </a:lnSpc>
            </a:pPr>
            <a:r>
              <a:rPr lang="en-GB" sz="1900" dirty="0" smtClean="0"/>
              <a:t>Sexual health needs assessment, patient survey </a:t>
            </a:r>
            <a:r>
              <a:rPr lang="en-GB" sz="1900" dirty="0" err="1" smtClean="0"/>
              <a:t>etc</a:t>
            </a:r>
            <a:r>
              <a:rPr lang="en-GB" sz="1900" dirty="0" smtClean="0"/>
              <a:t> incorporated into development of service specification for replacement services used in procurement.</a:t>
            </a:r>
          </a:p>
          <a:p>
            <a:pPr>
              <a:lnSpc>
                <a:spcPct val="120000"/>
              </a:lnSpc>
            </a:pPr>
            <a:r>
              <a:rPr lang="en-GB" sz="1900" dirty="0" smtClean="0"/>
              <a:t>Procurement exercise (May – September 2016) </a:t>
            </a:r>
          </a:p>
          <a:p>
            <a:pPr>
              <a:lnSpc>
                <a:spcPct val="120000"/>
              </a:lnSpc>
            </a:pPr>
            <a:r>
              <a:rPr lang="en-GB" sz="1900" dirty="0" smtClean="0"/>
              <a:t>Contract awarded to CNWL on 29 September 2016. ASPH and other providers elected not to bid.</a:t>
            </a:r>
          </a:p>
          <a:p>
            <a:pPr>
              <a:lnSpc>
                <a:spcPct val="120000"/>
              </a:lnSpc>
            </a:pPr>
            <a:r>
              <a:rPr lang="en-GB" sz="1900" dirty="0" smtClean="0"/>
              <a:t>CNWL bid based on estate made available to it during the tender process, which did not include the BHU or St Peter’s Hospital.  </a:t>
            </a:r>
            <a:endParaRPr lang="en-GB" sz="1900" dirty="0"/>
          </a:p>
        </p:txBody>
      </p:sp>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3</a:t>
            </a:fld>
            <a:endParaRPr lang="en-US" dirty="0">
              <a:solidFill>
                <a:srgbClr val="005EB8"/>
              </a:solidFill>
            </a:endParaRPr>
          </a:p>
        </p:txBody>
      </p:sp>
      <p:sp>
        <p:nvSpPr>
          <p:cNvPr id="4" name="Title 3"/>
          <p:cNvSpPr>
            <a:spLocks noGrp="1"/>
          </p:cNvSpPr>
          <p:nvPr>
            <p:ph type="title"/>
          </p:nvPr>
        </p:nvSpPr>
        <p:spPr/>
        <p:txBody>
          <a:bodyPr/>
          <a:lstStyle/>
          <a:p>
            <a:r>
              <a:rPr lang="en-GB" dirty="0" smtClean="0"/>
              <a:t>Background	1</a:t>
            </a:r>
            <a:endParaRPr lang="en-GB" dirty="0"/>
          </a:p>
        </p:txBody>
      </p:sp>
    </p:spTree>
    <p:extLst>
      <p:ext uri="{BB962C8B-B14F-4D97-AF65-F5344CB8AC3E}">
        <p14:creationId xmlns:p14="http://schemas.microsoft.com/office/powerpoint/2010/main" val="33850411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t>Quality and performance monitoring</a:t>
            </a:r>
            <a:endParaRPr lang="en-GB" dirty="0"/>
          </a:p>
        </p:txBody>
      </p:sp>
      <p:sp>
        <p:nvSpPr>
          <p:cNvPr id="11" name="Text Placeholder 10"/>
          <p:cNvSpPr>
            <a:spLocks noGrp="1"/>
          </p:cNvSpPr>
          <p:nvPr>
            <p:ph type="body" idx="1"/>
          </p:nvPr>
        </p:nvSpPr>
        <p:spPr>
          <a:xfrm>
            <a:off x="457200" y="989038"/>
            <a:ext cx="8229600" cy="639762"/>
          </a:xfrm>
        </p:spPr>
        <p:txBody>
          <a:bodyPr/>
          <a:lstStyle/>
          <a:p>
            <a:r>
              <a:rPr lang="en-GB" dirty="0" smtClean="0">
                <a:solidFill>
                  <a:srgbClr val="002060"/>
                </a:solidFill>
              </a:rPr>
              <a:t>Sexual health contract:</a:t>
            </a:r>
            <a:endParaRPr lang="en-GB" dirty="0">
              <a:solidFill>
                <a:srgbClr val="002060"/>
              </a:solidFill>
            </a:endParaRPr>
          </a:p>
        </p:txBody>
      </p:sp>
      <p:graphicFrame>
        <p:nvGraphicFramePr>
          <p:cNvPr id="3" name="Content Placeholder 2"/>
          <p:cNvGraphicFramePr>
            <a:graphicFrameLocks noGrp="1"/>
          </p:cNvGraphicFramePr>
          <p:nvPr>
            <p:ph sz="half" idx="2"/>
            <p:extLst>
              <p:ext uri="{D42A27DB-BD31-4B8C-83A1-F6EECF244321}">
                <p14:modId xmlns:p14="http://schemas.microsoft.com/office/powerpoint/2010/main" val="9703705"/>
              </p:ext>
            </p:extLst>
          </p:nvPr>
        </p:nvGraphicFramePr>
        <p:xfrm>
          <a:off x="539552" y="1614408"/>
          <a:ext cx="7704856" cy="2966720"/>
        </p:xfrm>
        <a:graphic>
          <a:graphicData uri="http://schemas.openxmlformats.org/drawingml/2006/table">
            <a:tbl>
              <a:tblPr firstRow="1" bandRow="1">
                <a:tableStyleId>{93296810-A885-4BE3-A3E7-6D5BEEA58F35}</a:tableStyleId>
              </a:tblPr>
              <a:tblGrid>
                <a:gridCol w="4931093"/>
                <a:gridCol w="2773763"/>
              </a:tblGrid>
              <a:tr h="370840">
                <a:tc>
                  <a:txBody>
                    <a:bodyPr/>
                    <a:lstStyle/>
                    <a:p>
                      <a:pPr algn="ctr"/>
                      <a:r>
                        <a:rPr lang="en-US" dirty="0" smtClean="0"/>
                        <a:t>Quality outcome indicator</a:t>
                      </a:r>
                      <a:endParaRPr lang="en-US" dirty="0"/>
                    </a:p>
                  </a:txBody>
                  <a:tcPr marL="44891" marR="44891" anchor="ctr"/>
                </a:tc>
                <a:tc>
                  <a:txBody>
                    <a:bodyPr/>
                    <a:lstStyle/>
                    <a:p>
                      <a:pPr algn="ctr"/>
                      <a:r>
                        <a:rPr lang="en-US" dirty="0" smtClean="0"/>
                        <a:t>No of KPIs</a:t>
                      </a:r>
                      <a:endParaRPr lang="en-US" dirty="0"/>
                    </a:p>
                  </a:txBody>
                  <a:tcPr marL="44891" marR="44891" anchor="ctr"/>
                </a:tc>
              </a:tr>
              <a:tr h="370840">
                <a:tc>
                  <a:txBody>
                    <a:bodyPr/>
                    <a:lstStyle/>
                    <a:p>
                      <a:r>
                        <a:rPr lang="en-GB" dirty="0" smtClean="0">
                          <a:solidFill>
                            <a:schemeClr val="tx1">
                              <a:lumMod val="85000"/>
                              <a:lumOff val="15000"/>
                            </a:schemeClr>
                          </a:solidFill>
                        </a:rPr>
                        <a:t>Clinical management</a:t>
                      </a:r>
                      <a:endParaRPr lang="en-US" dirty="0">
                        <a:solidFill>
                          <a:schemeClr val="tx1">
                            <a:lumMod val="85000"/>
                            <a:lumOff val="15000"/>
                          </a:schemeClr>
                        </a:solidFill>
                      </a:endParaRPr>
                    </a:p>
                  </a:txBody>
                  <a:tcPr marL="44891" marR="44891"/>
                </a:tc>
                <a:tc>
                  <a:txBody>
                    <a:bodyPr/>
                    <a:lstStyle/>
                    <a:p>
                      <a:pPr algn="ctr"/>
                      <a:r>
                        <a:rPr lang="en-US" dirty="0" smtClean="0">
                          <a:solidFill>
                            <a:schemeClr val="tx1">
                              <a:lumMod val="85000"/>
                              <a:lumOff val="15000"/>
                            </a:schemeClr>
                          </a:solidFill>
                        </a:rPr>
                        <a:t>13</a:t>
                      </a:r>
                      <a:endParaRPr lang="en-US" dirty="0">
                        <a:solidFill>
                          <a:schemeClr val="tx1">
                            <a:lumMod val="85000"/>
                            <a:lumOff val="15000"/>
                          </a:schemeClr>
                        </a:solidFill>
                      </a:endParaRPr>
                    </a:p>
                  </a:txBody>
                  <a:tcPr marL="44891" marR="44891"/>
                </a:tc>
              </a:tr>
              <a:tr h="370840">
                <a:tc>
                  <a:txBody>
                    <a:bodyPr/>
                    <a:lstStyle/>
                    <a:p>
                      <a:r>
                        <a:rPr lang="en-GB" dirty="0" smtClean="0">
                          <a:solidFill>
                            <a:schemeClr val="tx1">
                              <a:lumMod val="85000"/>
                              <a:lumOff val="15000"/>
                            </a:schemeClr>
                          </a:solidFill>
                        </a:rPr>
                        <a:t>Improving productivity </a:t>
                      </a:r>
                      <a:endParaRPr lang="en-US" dirty="0">
                        <a:solidFill>
                          <a:schemeClr val="tx1">
                            <a:lumMod val="85000"/>
                            <a:lumOff val="15000"/>
                          </a:schemeClr>
                        </a:solidFill>
                      </a:endParaRPr>
                    </a:p>
                  </a:txBody>
                  <a:tcPr marL="44891" marR="44891"/>
                </a:tc>
                <a:tc>
                  <a:txBody>
                    <a:bodyPr/>
                    <a:lstStyle/>
                    <a:p>
                      <a:pPr algn="ctr"/>
                      <a:r>
                        <a:rPr lang="en-US" dirty="0" smtClean="0">
                          <a:solidFill>
                            <a:schemeClr val="tx1">
                              <a:lumMod val="85000"/>
                              <a:lumOff val="15000"/>
                            </a:schemeClr>
                          </a:solidFill>
                        </a:rPr>
                        <a:t>6</a:t>
                      </a:r>
                      <a:endParaRPr lang="en-US" dirty="0">
                        <a:solidFill>
                          <a:schemeClr val="tx1">
                            <a:lumMod val="85000"/>
                            <a:lumOff val="15000"/>
                          </a:schemeClr>
                        </a:solidFill>
                      </a:endParaRPr>
                    </a:p>
                  </a:txBody>
                  <a:tcPr marL="44891" marR="44891"/>
                </a:tc>
              </a:tr>
              <a:tr h="370840">
                <a:tc>
                  <a:txBody>
                    <a:bodyPr/>
                    <a:lstStyle/>
                    <a:p>
                      <a:r>
                        <a:rPr lang="en-GB" dirty="0" smtClean="0">
                          <a:solidFill>
                            <a:schemeClr val="tx1">
                              <a:lumMod val="85000"/>
                              <a:lumOff val="15000"/>
                            </a:schemeClr>
                          </a:solidFill>
                        </a:rPr>
                        <a:t>Under 25s services </a:t>
                      </a:r>
                      <a:endParaRPr lang="en-US" dirty="0">
                        <a:solidFill>
                          <a:schemeClr val="tx1">
                            <a:lumMod val="85000"/>
                            <a:lumOff val="15000"/>
                          </a:schemeClr>
                        </a:solidFill>
                      </a:endParaRPr>
                    </a:p>
                  </a:txBody>
                  <a:tcPr marL="44891" marR="44891"/>
                </a:tc>
                <a:tc>
                  <a:txBody>
                    <a:bodyPr/>
                    <a:lstStyle/>
                    <a:p>
                      <a:pPr algn="ctr"/>
                      <a:r>
                        <a:rPr lang="en-US" dirty="0" smtClean="0">
                          <a:solidFill>
                            <a:schemeClr val="tx1">
                              <a:lumMod val="85000"/>
                              <a:lumOff val="15000"/>
                            </a:schemeClr>
                          </a:solidFill>
                        </a:rPr>
                        <a:t>5</a:t>
                      </a:r>
                      <a:endParaRPr lang="en-US" dirty="0">
                        <a:solidFill>
                          <a:schemeClr val="tx1">
                            <a:lumMod val="85000"/>
                            <a:lumOff val="15000"/>
                          </a:schemeClr>
                        </a:solidFill>
                      </a:endParaRPr>
                    </a:p>
                  </a:txBody>
                  <a:tcPr marL="44891" marR="44891"/>
                </a:tc>
              </a:tr>
              <a:tr h="370840">
                <a:tc>
                  <a:txBody>
                    <a:bodyPr/>
                    <a:lstStyle/>
                    <a:p>
                      <a:r>
                        <a:rPr lang="en-GB" dirty="0" smtClean="0">
                          <a:solidFill>
                            <a:schemeClr val="tx1">
                              <a:lumMod val="85000"/>
                              <a:lumOff val="15000"/>
                            </a:schemeClr>
                          </a:solidFill>
                        </a:rPr>
                        <a:t>Service user experience</a:t>
                      </a:r>
                      <a:endParaRPr lang="en-US" dirty="0">
                        <a:solidFill>
                          <a:schemeClr val="tx1">
                            <a:lumMod val="85000"/>
                            <a:lumOff val="15000"/>
                          </a:schemeClr>
                        </a:solidFill>
                      </a:endParaRPr>
                    </a:p>
                  </a:txBody>
                  <a:tcPr marL="44891" marR="44891"/>
                </a:tc>
                <a:tc>
                  <a:txBody>
                    <a:bodyPr/>
                    <a:lstStyle/>
                    <a:p>
                      <a:pPr algn="ctr"/>
                      <a:r>
                        <a:rPr lang="en-US" dirty="0" smtClean="0">
                          <a:solidFill>
                            <a:schemeClr val="tx1">
                              <a:lumMod val="85000"/>
                              <a:lumOff val="15000"/>
                            </a:schemeClr>
                          </a:solidFill>
                        </a:rPr>
                        <a:t>3</a:t>
                      </a:r>
                      <a:endParaRPr lang="en-US" dirty="0">
                        <a:solidFill>
                          <a:schemeClr val="tx1">
                            <a:lumMod val="85000"/>
                            <a:lumOff val="15000"/>
                          </a:schemeClr>
                        </a:solidFill>
                      </a:endParaRPr>
                    </a:p>
                  </a:txBody>
                  <a:tcPr marL="44891" marR="44891"/>
                </a:tc>
              </a:tr>
              <a:tr h="370840">
                <a:tc>
                  <a:txBody>
                    <a:bodyPr/>
                    <a:lstStyle/>
                    <a:p>
                      <a:r>
                        <a:rPr lang="en-GB" dirty="0" smtClean="0">
                          <a:solidFill>
                            <a:schemeClr val="tx1">
                              <a:lumMod val="85000"/>
                              <a:lumOff val="15000"/>
                            </a:schemeClr>
                          </a:solidFill>
                        </a:rPr>
                        <a:t>Quality outcomes</a:t>
                      </a:r>
                      <a:endParaRPr lang="en-US" dirty="0">
                        <a:solidFill>
                          <a:schemeClr val="tx1">
                            <a:lumMod val="85000"/>
                            <a:lumOff val="15000"/>
                          </a:schemeClr>
                        </a:solidFill>
                      </a:endParaRPr>
                    </a:p>
                  </a:txBody>
                  <a:tcPr marL="44891" marR="44891"/>
                </a:tc>
                <a:tc>
                  <a:txBody>
                    <a:bodyPr/>
                    <a:lstStyle/>
                    <a:p>
                      <a:pPr algn="ctr"/>
                      <a:r>
                        <a:rPr lang="en-US" dirty="0" smtClean="0">
                          <a:solidFill>
                            <a:schemeClr val="tx1">
                              <a:lumMod val="85000"/>
                              <a:lumOff val="15000"/>
                            </a:schemeClr>
                          </a:solidFill>
                        </a:rPr>
                        <a:t>2</a:t>
                      </a:r>
                      <a:endParaRPr lang="en-US" dirty="0">
                        <a:solidFill>
                          <a:schemeClr val="tx1">
                            <a:lumMod val="85000"/>
                            <a:lumOff val="15000"/>
                          </a:schemeClr>
                        </a:solidFill>
                      </a:endParaRPr>
                    </a:p>
                  </a:txBody>
                  <a:tcPr marL="44891" marR="44891"/>
                </a:tc>
              </a:tr>
              <a:tr h="370840">
                <a:tc>
                  <a:txBody>
                    <a:bodyPr/>
                    <a:lstStyle/>
                    <a:p>
                      <a:r>
                        <a:rPr lang="en-GB" dirty="0" smtClean="0">
                          <a:solidFill>
                            <a:schemeClr val="tx1">
                              <a:lumMod val="85000"/>
                              <a:lumOff val="15000"/>
                            </a:schemeClr>
                          </a:solidFill>
                        </a:rPr>
                        <a:t>Reducing inequalities </a:t>
                      </a:r>
                      <a:endParaRPr lang="en-US" dirty="0">
                        <a:solidFill>
                          <a:schemeClr val="tx1">
                            <a:lumMod val="85000"/>
                            <a:lumOff val="15000"/>
                          </a:schemeClr>
                        </a:solidFill>
                      </a:endParaRPr>
                    </a:p>
                  </a:txBody>
                  <a:tcPr marL="44891" marR="44891"/>
                </a:tc>
                <a:tc>
                  <a:txBody>
                    <a:bodyPr/>
                    <a:lstStyle/>
                    <a:p>
                      <a:pPr algn="ctr"/>
                      <a:r>
                        <a:rPr lang="en-US" dirty="0" smtClean="0">
                          <a:solidFill>
                            <a:schemeClr val="tx1">
                              <a:lumMod val="85000"/>
                              <a:lumOff val="15000"/>
                            </a:schemeClr>
                          </a:solidFill>
                        </a:rPr>
                        <a:t>8</a:t>
                      </a:r>
                      <a:endParaRPr lang="en-US" dirty="0">
                        <a:solidFill>
                          <a:schemeClr val="tx1">
                            <a:lumMod val="85000"/>
                            <a:lumOff val="15000"/>
                          </a:schemeClr>
                        </a:solidFill>
                      </a:endParaRPr>
                    </a:p>
                  </a:txBody>
                  <a:tcPr marL="44891" marR="44891"/>
                </a:tc>
              </a:tr>
              <a:tr h="370840">
                <a:tc>
                  <a:txBody>
                    <a:bodyPr/>
                    <a:lstStyle/>
                    <a:p>
                      <a:r>
                        <a:rPr lang="en-GB" dirty="0" smtClean="0">
                          <a:solidFill>
                            <a:schemeClr val="tx1">
                              <a:lumMod val="85000"/>
                              <a:lumOff val="15000"/>
                            </a:schemeClr>
                          </a:solidFill>
                        </a:rPr>
                        <a:t>Access</a:t>
                      </a:r>
                      <a:endParaRPr lang="en-US" dirty="0">
                        <a:solidFill>
                          <a:schemeClr val="tx1">
                            <a:lumMod val="85000"/>
                            <a:lumOff val="15000"/>
                          </a:schemeClr>
                        </a:solidFill>
                      </a:endParaRPr>
                    </a:p>
                  </a:txBody>
                  <a:tcPr marL="44891" marR="44891"/>
                </a:tc>
                <a:tc>
                  <a:txBody>
                    <a:bodyPr/>
                    <a:lstStyle/>
                    <a:p>
                      <a:pPr algn="ctr"/>
                      <a:r>
                        <a:rPr lang="en-US" dirty="0" smtClean="0">
                          <a:solidFill>
                            <a:schemeClr val="tx1">
                              <a:lumMod val="85000"/>
                              <a:lumOff val="15000"/>
                            </a:schemeClr>
                          </a:solidFill>
                        </a:rPr>
                        <a:t>9</a:t>
                      </a:r>
                      <a:endParaRPr lang="en-US" dirty="0">
                        <a:solidFill>
                          <a:schemeClr val="tx1">
                            <a:lumMod val="85000"/>
                            <a:lumOff val="15000"/>
                          </a:schemeClr>
                        </a:solidFill>
                      </a:endParaRPr>
                    </a:p>
                  </a:txBody>
                  <a:tcPr marL="44891" marR="44891"/>
                </a:tc>
              </a:tr>
            </a:tbl>
          </a:graphicData>
        </a:graphic>
      </p:graphicFrame>
      <p:sp>
        <p:nvSpPr>
          <p:cNvPr id="12" name="Text Placeholder 11"/>
          <p:cNvSpPr>
            <a:spLocks noGrp="1"/>
          </p:cNvSpPr>
          <p:nvPr>
            <p:ph type="body" sz="quarter" idx="3"/>
          </p:nvPr>
        </p:nvSpPr>
        <p:spPr>
          <a:xfrm>
            <a:off x="457200" y="4509120"/>
            <a:ext cx="8229600" cy="639762"/>
          </a:xfrm>
        </p:spPr>
        <p:txBody>
          <a:bodyPr/>
          <a:lstStyle/>
          <a:p>
            <a:r>
              <a:rPr lang="en-GB" dirty="0" smtClean="0">
                <a:solidFill>
                  <a:srgbClr val="002060"/>
                </a:solidFill>
              </a:rPr>
              <a:t>Public health outcomes framework:</a:t>
            </a:r>
            <a:endParaRPr lang="en-GB" dirty="0">
              <a:solidFill>
                <a:srgbClr val="002060"/>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143583836"/>
              </p:ext>
            </p:extLst>
          </p:nvPr>
        </p:nvGraphicFramePr>
        <p:xfrm>
          <a:off x="539552" y="5085184"/>
          <a:ext cx="7749372" cy="1371600"/>
        </p:xfrm>
        <a:graphic>
          <a:graphicData uri="http://schemas.openxmlformats.org/drawingml/2006/table">
            <a:tbl>
              <a:tblPr firstRow="1" bandRow="1">
                <a:tableStyleId>{9D7B26C5-4107-4FEC-AEDC-1716B250A1EF}</a:tableStyleId>
              </a:tblPr>
              <a:tblGrid>
                <a:gridCol w="3874686"/>
                <a:gridCol w="3874686"/>
              </a:tblGrid>
              <a:tr h="319535">
                <a:tc>
                  <a:txBody>
                    <a:bodyPr/>
                    <a:lstStyle/>
                    <a:p>
                      <a:r>
                        <a:rPr lang="en-US" b="0" dirty="0" smtClean="0">
                          <a:solidFill>
                            <a:schemeClr val="tx1">
                              <a:lumMod val="85000"/>
                              <a:lumOff val="15000"/>
                            </a:schemeClr>
                          </a:solidFill>
                        </a:rPr>
                        <a:t>Under 18 conceptions</a:t>
                      </a:r>
                      <a:endParaRPr lang="en-US" b="0" dirty="0">
                        <a:solidFill>
                          <a:schemeClr val="tx1">
                            <a:lumMod val="85000"/>
                            <a:lumOff val="15000"/>
                          </a:schemeClr>
                        </a:solidFill>
                      </a:endParaRPr>
                    </a:p>
                  </a:txBody>
                  <a:tcPr/>
                </a:tc>
                <a:tc>
                  <a:txBody>
                    <a:bodyPr/>
                    <a:lstStyle/>
                    <a:p>
                      <a:r>
                        <a:rPr lang="en-US" sz="1200" b="0" dirty="0" smtClean="0">
                          <a:solidFill>
                            <a:schemeClr val="tx1">
                              <a:lumMod val="85000"/>
                              <a:lumOff val="15000"/>
                            </a:schemeClr>
                          </a:solidFill>
                        </a:rPr>
                        <a:t>Rate of conceptions per 1000 of under 18 pop</a:t>
                      </a:r>
                      <a:endParaRPr lang="en-US" sz="1200" b="0" dirty="0">
                        <a:solidFill>
                          <a:schemeClr val="tx1">
                            <a:lumMod val="85000"/>
                            <a:lumOff val="15000"/>
                          </a:schemeClr>
                        </a:solidFill>
                      </a:endParaRPr>
                    </a:p>
                  </a:txBody>
                  <a:tcPr/>
                </a:tc>
              </a:tr>
              <a:tr h="338448">
                <a:tc>
                  <a:txBody>
                    <a:bodyPr/>
                    <a:lstStyle/>
                    <a:p>
                      <a:r>
                        <a:rPr lang="en-US" b="0" dirty="0" smtClean="0">
                          <a:solidFill>
                            <a:schemeClr val="tx1">
                              <a:lumMod val="85000"/>
                              <a:lumOff val="15000"/>
                            </a:schemeClr>
                          </a:solidFill>
                        </a:rPr>
                        <a:t>Chlamydia diagnosis</a:t>
                      </a:r>
                      <a:endParaRPr lang="en-US" b="0" dirty="0">
                        <a:solidFill>
                          <a:schemeClr val="tx1">
                            <a:lumMod val="85000"/>
                            <a:lumOff val="15000"/>
                          </a:schemeClr>
                        </a:solidFill>
                      </a:endParaRPr>
                    </a:p>
                  </a:txBody>
                  <a:tcPr/>
                </a:tc>
                <a:tc>
                  <a:txBody>
                    <a:bodyPr/>
                    <a:lstStyle/>
                    <a:p>
                      <a:r>
                        <a:rPr lang="en-US" sz="1200" dirty="0" smtClean="0">
                          <a:solidFill>
                            <a:schemeClr val="tx1">
                              <a:lumMod val="85000"/>
                              <a:lumOff val="15000"/>
                            </a:schemeClr>
                          </a:solidFill>
                        </a:rPr>
                        <a:t>Chlamydia infections in 15-24 pop per 100,000</a:t>
                      </a:r>
                      <a:endParaRPr lang="en-US" sz="1200" dirty="0">
                        <a:solidFill>
                          <a:schemeClr val="tx1">
                            <a:lumMod val="85000"/>
                            <a:lumOff val="15000"/>
                          </a:schemeClr>
                        </a:solidFill>
                      </a:endParaRPr>
                    </a:p>
                  </a:txBody>
                  <a:tcPr/>
                </a:tc>
              </a:tr>
              <a:tr h="628546">
                <a:tc>
                  <a:txBody>
                    <a:bodyPr/>
                    <a:lstStyle/>
                    <a:p>
                      <a:r>
                        <a:rPr lang="en-US" b="0" dirty="0" smtClean="0">
                          <a:solidFill>
                            <a:schemeClr val="tx1">
                              <a:lumMod val="85000"/>
                              <a:lumOff val="15000"/>
                            </a:schemeClr>
                          </a:solidFill>
                        </a:rPr>
                        <a:t>HIV- late presentation</a:t>
                      </a:r>
                      <a:endParaRPr lang="en-US" b="0" dirty="0">
                        <a:solidFill>
                          <a:schemeClr val="tx1">
                            <a:lumMod val="85000"/>
                            <a:lumOff val="15000"/>
                          </a:schemeClr>
                        </a:solidFill>
                      </a:endParaRPr>
                    </a:p>
                  </a:txBody>
                  <a:tcPr/>
                </a:tc>
                <a:tc>
                  <a:txBody>
                    <a:bodyPr/>
                    <a:lstStyle/>
                    <a:p>
                      <a:r>
                        <a:rPr lang="en-US" sz="1200" b="0" i="0" kern="1200" dirty="0" smtClean="0">
                          <a:solidFill>
                            <a:schemeClr val="tx1">
                              <a:lumMod val="85000"/>
                              <a:lumOff val="15000"/>
                            </a:schemeClr>
                          </a:solidFill>
                          <a:effectLst/>
                          <a:latin typeface="+mn-lt"/>
                          <a:ea typeface="+mn-ea"/>
                          <a:cs typeface="+mn-cs"/>
                        </a:rPr>
                        <a:t>Percentage of adults (aged 15 or above) newly diagnosed with HIV with a CD4 count less than 350 cells per mm</a:t>
                      </a:r>
                      <a:r>
                        <a:rPr lang="en-US" sz="1200" b="0" i="0" kern="1200" baseline="30000" dirty="0" smtClean="0">
                          <a:solidFill>
                            <a:schemeClr val="tx1">
                              <a:lumMod val="85000"/>
                              <a:lumOff val="15000"/>
                            </a:schemeClr>
                          </a:solidFill>
                          <a:effectLst/>
                          <a:latin typeface="+mn-lt"/>
                          <a:ea typeface="+mn-ea"/>
                          <a:cs typeface="+mn-cs"/>
                        </a:rPr>
                        <a:t>3</a:t>
                      </a:r>
                      <a:endParaRPr lang="en-US" sz="1200" dirty="0">
                        <a:solidFill>
                          <a:schemeClr val="tx1">
                            <a:lumMod val="85000"/>
                            <a:lumOff val="15000"/>
                          </a:schemeClr>
                        </a:solidFill>
                      </a:endParaRPr>
                    </a:p>
                  </a:txBody>
                  <a:tcPr/>
                </a:tc>
              </a:tr>
            </a:tbl>
          </a:graphicData>
        </a:graphic>
      </p:graphicFrame>
    </p:spTree>
    <p:extLst>
      <p:ext uri="{BB962C8B-B14F-4D97-AF65-F5344CB8AC3E}">
        <p14:creationId xmlns:p14="http://schemas.microsoft.com/office/powerpoint/2010/main" val="1597340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Quality and performance monitoring</a:t>
            </a:r>
            <a:endParaRPr lang="en-GB" dirty="0"/>
          </a:p>
        </p:txBody>
      </p:sp>
      <p:sp>
        <p:nvSpPr>
          <p:cNvPr id="3" name="Content Placeholder 2"/>
          <p:cNvSpPr>
            <a:spLocks noGrp="1"/>
          </p:cNvSpPr>
          <p:nvPr>
            <p:ph idx="1"/>
          </p:nvPr>
        </p:nvSpPr>
        <p:spPr/>
        <p:txBody>
          <a:bodyPr>
            <a:normAutofit/>
          </a:bodyPr>
          <a:lstStyle/>
          <a:p>
            <a:pPr marL="0" indent="0">
              <a:buNone/>
            </a:pPr>
            <a:r>
              <a:rPr lang="en-US" sz="2800" dirty="0" smtClean="0">
                <a:solidFill>
                  <a:srgbClr val="002060"/>
                </a:solidFill>
              </a:rPr>
              <a:t>HIV treatment and care contract:</a:t>
            </a:r>
          </a:p>
          <a:p>
            <a:pPr marL="0" indent="0">
              <a:buNone/>
            </a:pPr>
            <a:endParaRPr lang="en-US" dirty="0" smtClean="0">
              <a:solidFill>
                <a:srgbClr val="002060"/>
              </a:solidFill>
            </a:endParaRPr>
          </a:p>
          <a:p>
            <a:r>
              <a:rPr lang="en-US" sz="2800" dirty="0" smtClean="0">
                <a:solidFill>
                  <a:srgbClr val="002060"/>
                </a:solidFill>
              </a:rPr>
              <a:t>NHS England have agreed a suite of metrics to monitor performance which will include:</a:t>
            </a:r>
          </a:p>
          <a:p>
            <a:pPr lvl="1"/>
            <a:r>
              <a:rPr lang="en-US" sz="2400" dirty="0" smtClean="0">
                <a:solidFill>
                  <a:srgbClr val="002060"/>
                </a:solidFill>
              </a:rPr>
              <a:t>Prescribing</a:t>
            </a:r>
          </a:p>
          <a:p>
            <a:pPr lvl="1"/>
            <a:r>
              <a:rPr lang="en-US" sz="2400" dirty="0" smtClean="0">
                <a:solidFill>
                  <a:srgbClr val="002060"/>
                </a:solidFill>
              </a:rPr>
              <a:t>Patient experience</a:t>
            </a:r>
          </a:p>
          <a:p>
            <a:pPr lvl="1"/>
            <a:r>
              <a:rPr lang="en-US" sz="2400" dirty="0" smtClean="0">
                <a:solidFill>
                  <a:srgbClr val="002060"/>
                </a:solidFill>
              </a:rPr>
              <a:t>HIV testing (offered, tested, new diagnosis)</a:t>
            </a:r>
            <a:endParaRPr lang="en-GB" sz="2400" dirty="0">
              <a:solidFill>
                <a:srgbClr val="00206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5868402"/>
            <a:ext cx="1018456" cy="788945"/>
          </a:xfrm>
          <a:prstGeom prst="rect">
            <a:avLst/>
          </a:prstGeom>
        </p:spPr>
      </p:pic>
    </p:spTree>
    <p:extLst>
      <p:ext uri="{BB962C8B-B14F-4D97-AF65-F5344CB8AC3E}">
        <p14:creationId xmlns:p14="http://schemas.microsoft.com/office/powerpoint/2010/main" val="11601121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Contact details</a:t>
            </a:r>
            <a:endParaRPr lang="en-GB" dirty="0"/>
          </a:p>
        </p:txBody>
      </p:sp>
      <p:sp>
        <p:nvSpPr>
          <p:cNvPr id="3" name="Content Placeholder 2"/>
          <p:cNvSpPr>
            <a:spLocks noGrp="1"/>
          </p:cNvSpPr>
          <p:nvPr>
            <p:ph idx="1"/>
          </p:nvPr>
        </p:nvSpPr>
        <p:spPr/>
        <p:txBody>
          <a:bodyPr>
            <a:normAutofit/>
          </a:bodyPr>
          <a:lstStyle/>
          <a:p>
            <a:pPr marL="0" indent="0">
              <a:buNone/>
            </a:pPr>
            <a:r>
              <a:rPr lang="en-GB" sz="2800" b="1" dirty="0" smtClean="0">
                <a:solidFill>
                  <a:srgbClr val="002060"/>
                </a:solidFill>
              </a:rPr>
              <a:t>Surrey County Council </a:t>
            </a:r>
          </a:p>
          <a:p>
            <a:pPr marL="0" indent="0">
              <a:buNone/>
            </a:pPr>
            <a:r>
              <a:rPr lang="en-GB" sz="2400" dirty="0" smtClean="0">
                <a:solidFill>
                  <a:srgbClr val="0070C0"/>
                </a:solidFill>
              </a:rPr>
              <a:t>Lisa Andrews, Senior Public Health Lead </a:t>
            </a:r>
          </a:p>
          <a:p>
            <a:pPr marL="0" indent="0">
              <a:buNone/>
            </a:pPr>
            <a:r>
              <a:rPr lang="en-GB" sz="2400" dirty="0" smtClean="0">
                <a:solidFill>
                  <a:schemeClr val="accent6">
                    <a:lumMod val="75000"/>
                  </a:schemeClr>
                </a:solidFill>
              </a:rPr>
              <a:t>email: </a:t>
            </a:r>
            <a:r>
              <a:rPr lang="en-GB" sz="2400" dirty="0" smtClean="0">
                <a:solidFill>
                  <a:srgbClr val="0070C0"/>
                </a:solidFill>
              </a:rPr>
              <a:t>public.health@surreycc.gov.uk</a:t>
            </a:r>
          </a:p>
          <a:p>
            <a:pPr marL="0" indent="0">
              <a:buNone/>
            </a:pPr>
            <a:endParaRPr lang="en-GB" sz="2800" b="1" dirty="0" smtClean="0">
              <a:solidFill>
                <a:srgbClr val="002060"/>
              </a:solidFill>
            </a:endParaRPr>
          </a:p>
          <a:p>
            <a:pPr marL="0" indent="0">
              <a:buNone/>
            </a:pPr>
            <a:r>
              <a:rPr lang="en-GB" sz="2800" b="1" dirty="0" smtClean="0">
                <a:solidFill>
                  <a:srgbClr val="002060"/>
                </a:solidFill>
              </a:rPr>
              <a:t>NHS England </a:t>
            </a:r>
          </a:p>
          <a:p>
            <a:pPr marL="0" indent="0">
              <a:buNone/>
            </a:pPr>
            <a:r>
              <a:rPr lang="en-GB" sz="2400" dirty="0" smtClean="0">
                <a:solidFill>
                  <a:srgbClr val="0070C0"/>
                </a:solidFill>
              </a:rPr>
              <a:t>Fiona Mackison, </a:t>
            </a:r>
            <a:r>
              <a:rPr lang="en-GB" sz="2400" dirty="0">
                <a:solidFill>
                  <a:srgbClr val="0070C0"/>
                </a:solidFill>
              </a:rPr>
              <a:t>Service Specialist </a:t>
            </a:r>
            <a:r>
              <a:rPr lang="en-GB" sz="2400" dirty="0" smtClean="0">
                <a:solidFill>
                  <a:srgbClr val="0070C0"/>
                </a:solidFill>
              </a:rPr>
              <a:t> </a:t>
            </a:r>
          </a:p>
          <a:p>
            <a:pPr marL="0" indent="0">
              <a:buNone/>
            </a:pPr>
            <a:r>
              <a:rPr lang="en-GB" sz="2400" dirty="0">
                <a:solidFill>
                  <a:schemeClr val="accent6">
                    <a:lumMod val="75000"/>
                  </a:schemeClr>
                </a:solidFill>
              </a:rPr>
              <a:t>e</a:t>
            </a:r>
            <a:r>
              <a:rPr lang="en-GB" sz="2400" dirty="0" smtClean="0">
                <a:solidFill>
                  <a:schemeClr val="accent6">
                    <a:lumMod val="75000"/>
                  </a:schemeClr>
                </a:solidFill>
              </a:rPr>
              <a:t>mail: </a:t>
            </a:r>
            <a:r>
              <a:rPr lang="en-GB" sz="2400" dirty="0" smtClean="0">
                <a:solidFill>
                  <a:srgbClr val="0070C0"/>
                </a:solidFill>
              </a:rPr>
              <a:t>england.speccomm-south@nhs.net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5868402"/>
            <a:ext cx="1018456" cy="788945"/>
          </a:xfrm>
          <a:prstGeom prst="rect">
            <a:avLst/>
          </a:prstGeom>
        </p:spPr>
      </p:pic>
    </p:spTree>
    <p:extLst>
      <p:ext uri="{BB962C8B-B14F-4D97-AF65-F5344CB8AC3E}">
        <p14:creationId xmlns:p14="http://schemas.microsoft.com/office/powerpoint/2010/main" val="14491291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686" y="2492896"/>
            <a:ext cx="7772400" cy="1470025"/>
          </a:xfrm>
        </p:spPr>
        <p:txBody>
          <a:bodyPr/>
          <a:lstStyle/>
          <a:p>
            <a:pPr algn="r"/>
            <a:r>
              <a:rPr lang="en-GB" dirty="0" smtClean="0">
                <a:solidFill>
                  <a:srgbClr val="002060"/>
                </a:solidFill>
              </a:rPr>
              <a:t>Questions and discussion</a:t>
            </a:r>
            <a:endParaRPr lang="en-GB" dirty="0">
              <a:solidFill>
                <a:srgbClr val="002060"/>
              </a:solidFill>
            </a:endParaRPr>
          </a:p>
        </p:txBody>
      </p:sp>
      <p:sp>
        <p:nvSpPr>
          <p:cNvPr id="3" name="Subtitle 2"/>
          <p:cNvSpPr>
            <a:spLocks noGrp="1"/>
          </p:cNvSpPr>
          <p:nvPr>
            <p:ph type="subTitle" idx="1"/>
          </p:nvPr>
        </p:nvSpPr>
        <p:spPr>
          <a:xfrm>
            <a:off x="971600" y="3962920"/>
            <a:ext cx="7088832" cy="1362695"/>
          </a:xfrm>
        </p:spPr>
        <p:txBody>
          <a:bodyPr>
            <a:normAutofit/>
          </a:bodyPr>
          <a:lstStyle/>
          <a:p>
            <a:endParaRPr lang="en-GB" sz="2400" b="1"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5868402"/>
            <a:ext cx="1018456" cy="788945"/>
          </a:xfrm>
          <a:prstGeom prst="rect">
            <a:avLst/>
          </a:prstGeom>
        </p:spPr>
      </p:pic>
    </p:spTree>
    <p:extLst>
      <p:ext uri="{BB962C8B-B14F-4D97-AF65-F5344CB8AC3E}">
        <p14:creationId xmlns:p14="http://schemas.microsoft.com/office/powerpoint/2010/main" val="23691565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GB" dirty="0" smtClean="0"/>
              <a:t>Purpose</a:t>
            </a:r>
            <a:endParaRPr lang="en-GB" dirty="0"/>
          </a:p>
        </p:txBody>
      </p:sp>
      <p:sp>
        <p:nvSpPr>
          <p:cNvPr id="3" name="Content Placeholder 2"/>
          <p:cNvSpPr>
            <a:spLocks noGrp="1"/>
          </p:cNvSpPr>
          <p:nvPr>
            <p:ph idx="1"/>
          </p:nvPr>
        </p:nvSpPr>
        <p:spPr>
          <a:xfrm>
            <a:off x="457200" y="1052737"/>
            <a:ext cx="8229600" cy="1322223"/>
          </a:xfrm>
        </p:spPr>
        <p:txBody>
          <a:bodyPr>
            <a:normAutofit/>
          </a:bodyPr>
          <a:lstStyle/>
          <a:p>
            <a:pPr marL="0" lvl="0" indent="0">
              <a:buNone/>
            </a:pPr>
            <a:r>
              <a:rPr lang="en-GB" sz="2400" dirty="0" smtClean="0">
                <a:solidFill>
                  <a:srgbClr val="002060"/>
                </a:solidFill>
                <a:latin typeface="Arial" panose="020B0604020202020204" pitchFamily="34" charset="0"/>
                <a:cs typeface="Arial" panose="020B0604020202020204" pitchFamily="34" charset="0"/>
              </a:rPr>
              <a:t>To share information on sexual health and HIV services in Surrey and provide an opportunity for discussion.</a:t>
            </a:r>
          </a:p>
        </p:txBody>
      </p:sp>
      <p:pic>
        <p:nvPicPr>
          <p:cNvPr id="4" name="Picture 3"/>
          <p:cNvPicPr>
            <a:picLocks noChangeAspect="1"/>
          </p:cNvPicPr>
          <p:nvPr/>
        </p:nvPicPr>
        <p:blipFill>
          <a:blip r:embed="rId3"/>
          <a:stretch>
            <a:fillRect/>
          </a:stretch>
        </p:blipFill>
        <p:spPr>
          <a:xfrm>
            <a:off x="5492365" y="3034465"/>
            <a:ext cx="3400115" cy="2266743"/>
          </a:xfrm>
          <a:prstGeom prst="rect">
            <a:avLst/>
          </a:prstGeom>
        </p:spPr>
      </p:pic>
      <p:sp>
        <p:nvSpPr>
          <p:cNvPr id="5" name="Title 1"/>
          <p:cNvSpPr txBox="1">
            <a:spLocks/>
          </p:cNvSpPr>
          <p:nvPr/>
        </p:nvSpPr>
        <p:spPr>
          <a:xfrm>
            <a:off x="447257" y="2060848"/>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0" kern="1200">
                <a:solidFill>
                  <a:schemeClr val="accent6">
                    <a:lumMod val="75000"/>
                  </a:schemeClr>
                </a:solidFill>
                <a:latin typeface="+mn-lt"/>
                <a:ea typeface="+mj-ea"/>
                <a:cs typeface="+mj-cs"/>
              </a:defRPr>
            </a:lvl1pPr>
          </a:lstStyle>
          <a:p>
            <a:pPr fontAlgn="auto">
              <a:spcAft>
                <a:spcPts val="0"/>
              </a:spcAft>
            </a:pPr>
            <a:r>
              <a:rPr lang="en-GB" dirty="0" smtClean="0">
                <a:solidFill>
                  <a:srgbClr val="F79646">
                    <a:lumMod val="75000"/>
                  </a:srgbClr>
                </a:solidFill>
              </a:rPr>
              <a:t>Contents</a:t>
            </a:r>
            <a:endParaRPr lang="en-GB" dirty="0">
              <a:solidFill>
                <a:srgbClr val="F79646">
                  <a:lumMod val="75000"/>
                </a:srgbClr>
              </a:solidFill>
            </a:endParaRPr>
          </a:p>
        </p:txBody>
      </p:sp>
      <p:sp>
        <p:nvSpPr>
          <p:cNvPr id="6" name="Content Placeholder 2"/>
          <p:cNvSpPr txBox="1">
            <a:spLocks/>
          </p:cNvSpPr>
          <p:nvPr/>
        </p:nvSpPr>
        <p:spPr>
          <a:xfrm>
            <a:off x="467999" y="2852936"/>
            <a:ext cx="8229600" cy="2952328"/>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Clr>
                <a:srgbClr val="0070C0"/>
              </a:buClr>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0070C0"/>
              </a:buClr>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0070C0"/>
              </a:buClr>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0070C0"/>
              </a:buClr>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0070C0"/>
              </a:buClr>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50000"/>
              </a:lnSpc>
              <a:spcAft>
                <a:spcPts val="0"/>
              </a:spcAft>
              <a:buClr>
                <a:srgbClr val="F79646">
                  <a:lumMod val="75000"/>
                </a:srgbClr>
              </a:buClr>
            </a:pPr>
            <a:r>
              <a:rPr lang="en-GB" dirty="0" smtClean="0">
                <a:solidFill>
                  <a:srgbClr val="002060"/>
                </a:solidFill>
              </a:rPr>
              <a:t>Commissioning responsibilities</a:t>
            </a:r>
          </a:p>
          <a:p>
            <a:pPr fontAlgn="auto">
              <a:lnSpc>
                <a:spcPct val="150000"/>
              </a:lnSpc>
              <a:spcAft>
                <a:spcPts val="0"/>
              </a:spcAft>
              <a:buClr>
                <a:srgbClr val="F79646">
                  <a:lumMod val="75000"/>
                </a:srgbClr>
              </a:buClr>
              <a:buSzPct val="102000"/>
            </a:pPr>
            <a:r>
              <a:rPr lang="en-GB" dirty="0" smtClean="0">
                <a:solidFill>
                  <a:srgbClr val="002060"/>
                </a:solidFill>
              </a:rPr>
              <a:t>Re-commissioning process</a:t>
            </a:r>
          </a:p>
          <a:p>
            <a:pPr lvl="1" fontAlgn="auto">
              <a:lnSpc>
                <a:spcPct val="150000"/>
              </a:lnSpc>
              <a:spcAft>
                <a:spcPts val="0"/>
              </a:spcAft>
              <a:buSzPct val="102000"/>
            </a:pPr>
            <a:r>
              <a:rPr lang="en-GB" sz="2600" dirty="0" smtClean="0">
                <a:solidFill>
                  <a:srgbClr val="002060"/>
                </a:solidFill>
              </a:rPr>
              <a:t>Sexual health needs</a:t>
            </a:r>
          </a:p>
          <a:p>
            <a:pPr lvl="1" fontAlgn="auto">
              <a:lnSpc>
                <a:spcPct val="150000"/>
              </a:lnSpc>
              <a:spcAft>
                <a:spcPts val="0"/>
              </a:spcAft>
              <a:buSzPct val="102000"/>
            </a:pPr>
            <a:r>
              <a:rPr lang="en-GB" sz="2600" dirty="0" smtClean="0">
                <a:solidFill>
                  <a:srgbClr val="002060"/>
                </a:solidFill>
              </a:rPr>
              <a:t>Budget</a:t>
            </a:r>
            <a:endParaRPr lang="en-GB" sz="2600" dirty="0">
              <a:solidFill>
                <a:srgbClr val="002060"/>
              </a:solidFill>
            </a:endParaRPr>
          </a:p>
          <a:p>
            <a:pPr lvl="1" fontAlgn="auto">
              <a:lnSpc>
                <a:spcPct val="150000"/>
              </a:lnSpc>
              <a:spcAft>
                <a:spcPts val="0"/>
              </a:spcAft>
              <a:buSzPct val="102000"/>
            </a:pPr>
            <a:r>
              <a:rPr lang="en-GB" sz="2600" dirty="0" smtClean="0">
                <a:solidFill>
                  <a:srgbClr val="002060"/>
                </a:solidFill>
              </a:rPr>
              <a:t>National guidance</a:t>
            </a:r>
          </a:p>
          <a:p>
            <a:pPr fontAlgn="auto">
              <a:lnSpc>
                <a:spcPct val="150000"/>
              </a:lnSpc>
              <a:spcAft>
                <a:spcPts val="0"/>
              </a:spcAft>
              <a:buClr>
                <a:srgbClr val="F79646">
                  <a:lumMod val="75000"/>
                </a:srgbClr>
              </a:buClr>
            </a:pPr>
            <a:r>
              <a:rPr lang="en-GB" dirty="0" smtClean="0">
                <a:solidFill>
                  <a:srgbClr val="002060"/>
                </a:solidFill>
              </a:rPr>
              <a:t>CNWL – the new service model</a:t>
            </a:r>
          </a:p>
        </p:txBody>
      </p:sp>
    </p:spTree>
    <p:extLst>
      <p:ext uri="{BB962C8B-B14F-4D97-AF65-F5344CB8AC3E}">
        <p14:creationId xmlns:p14="http://schemas.microsoft.com/office/powerpoint/2010/main" val="776636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Commissioning responsibilities</a:t>
            </a:r>
            <a:endParaRPr lang="en-US" dirty="0"/>
          </a:p>
        </p:txBody>
      </p:sp>
      <p:graphicFrame>
        <p:nvGraphicFramePr>
          <p:cNvPr id="6" name="Content Placeholder 5"/>
          <p:cNvGraphicFramePr>
            <a:graphicFrameLocks noGrp="1"/>
          </p:cNvGraphicFramePr>
          <p:nvPr>
            <p:ph idx="1"/>
            <p:extLst/>
          </p:nvPr>
        </p:nvGraphicFramePr>
        <p:xfrm>
          <a:off x="432261" y="1600200"/>
          <a:ext cx="8388210" cy="3727336"/>
        </p:xfrm>
        <a:graphic>
          <a:graphicData uri="http://schemas.openxmlformats.org/drawingml/2006/table">
            <a:tbl>
              <a:tblPr firstRow="1" bandRow="1">
                <a:tableStyleId>{93296810-A885-4BE3-A3E7-6D5BEEA58F35}</a:tableStyleId>
              </a:tblPr>
              <a:tblGrid>
                <a:gridCol w="2796070"/>
                <a:gridCol w="2796070"/>
                <a:gridCol w="2796070"/>
              </a:tblGrid>
              <a:tr h="892696">
                <a:tc>
                  <a:txBody>
                    <a:bodyPr/>
                    <a:lstStyle/>
                    <a:p>
                      <a:pPr algn="ctr"/>
                      <a:r>
                        <a:rPr lang="en-US" sz="2400" dirty="0" smtClean="0"/>
                        <a:t>Local authority</a:t>
                      </a:r>
                      <a:endParaRPr lang="en-US" sz="2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t>NHS England</a:t>
                      </a:r>
                      <a:endParaRPr lang="en-US" sz="2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t>CCGs</a:t>
                      </a:r>
                      <a:endParaRPr lang="en-US" sz="2400" dirty="0">
                        <a:latin typeface="Arial" panose="020B0604020202020204" pitchFamily="34" charset="0"/>
                        <a:cs typeface="Arial" panose="020B0604020202020204" pitchFamily="34" charset="0"/>
                      </a:endParaRPr>
                    </a:p>
                  </a:txBody>
                  <a:tcPr anchor="ctr"/>
                </a:tc>
              </a:tr>
              <a:tr h="370840">
                <a:tc>
                  <a:txBody>
                    <a:bodyPr/>
                    <a:lstStyle/>
                    <a:p>
                      <a:pPr marL="285750" marR="0" indent="-285750" algn="l" defTabSz="914400" rtl="0" eaLnBrk="1" fontAlgn="auto" latinLnBrk="0" hangingPunct="1">
                        <a:lnSpc>
                          <a:spcPct val="150000"/>
                        </a:lnSpc>
                        <a:spcBef>
                          <a:spcPts val="0"/>
                        </a:spcBef>
                        <a:spcAft>
                          <a:spcPts val="0"/>
                        </a:spcAft>
                        <a:buClrTx/>
                        <a:buSzTx/>
                        <a:buFont typeface="Arial" charset="0"/>
                        <a:buChar char="•"/>
                        <a:tabLst/>
                        <a:defRPr/>
                      </a:pPr>
                      <a:r>
                        <a:rPr lang="en-GB" dirty="0" smtClean="0">
                          <a:solidFill>
                            <a:schemeClr val="tx1">
                              <a:lumMod val="75000"/>
                              <a:lumOff val="25000"/>
                            </a:schemeClr>
                          </a:solidFill>
                          <a:latin typeface="Arial" panose="020B0604020202020204" pitchFamily="34" charset="0"/>
                          <a:cs typeface="Arial" panose="020B0604020202020204" pitchFamily="34" charset="0"/>
                        </a:rPr>
                        <a:t>Contraception</a:t>
                      </a:r>
                    </a:p>
                    <a:p>
                      <a:pPr marL="285750" marR="0" indent="-285750" algn="l" defTabSz="914400" rtl="0" eaLnBrk="1" fontAlgn="auto" latinLnBrk="0" hangingPunct="1">
                        <a:lnSpc>
                          <a:spcPct val="150000"/>
                        </a:lnSpc>
                        <a:spcBef>
                          <a:spcPts val="0"/>
                        </a:spcBef>
                        <a:spcAft>
                          <a:spcPts val="0"/>
                        </a:spcAft>
                        <a:buClrTx/>
                        <a:buSzTx/>
                        <a:buFont typeface="Arial" charset="0"/>
                        <a:buChar char="•"/>
                        <a:tabLst/>
                        <a:defRPr/>
                      </a:pPr>
                      <a:r>
                        <a:rPr lang="en-GB" dirty="0" smtClean="0">
                          <a:solidFill>
                            <a:schemeClr val="tx1">
                              <a:lumMod val="75000"/>
                              <a:lumOff val="25000"/>
                            </a:schemeClr>
                          </a:solidFill>
                          <a:latin typeface="Arial" panose="020B0604020202020204" pitchFamily="34" charset="0"/>
                          <a:cs typeface="Arial" panose="020B0604020202020204" pitchFamily="34" charset="0"/>
                        </a:rPr>
                        <a:t>STI testing and treatment</a:t>
                      </a:r>
                    </a:p>
                    <a:p>
                      <a:pPr marL="285750" marR="0" indent="-285750" algn="l" defTabSz="914400" rtl="0" eaLnBrk="1" fontAlgn="auto" latinLnBrk="0" hangingPunct="1">
                        <a:lnSpc>
                          <a:spcPct val="150000"/>
                        </a:lnSpc>
                        <a:spcBef>
                          <a:spcPts val="0"/>
                        </a:spcBef>
                        <a:spcAft>
                          <a:spcPts val="0"/>
                        </a:spcAft>
                        <a:buClrTx/>
                        <a:buSzTx/>
                        <a:buFont typeface="Arial" charset="0"/>
                        <a:buChar char="•"/>
                        <a:tabLst/>
                        <a:defRPr/>
                      </a:pPr>
                      <a:r>
                        <a:rPr lang="en-GB" dirty="0" smtClean="0">
                          <a:solidFill>
                            <a:schemeClr val="tx1">
                              <a:lumMod val="75000"/>
                              <a:lumOff val="25000"/>
                            </a:schemeClr>
                          </a:solidFill>
                          <a:latin typeface="Arial" panose="020B0604020202020204" pitchFamily="34" charset="0"/>
                          <a:cs typeface="Arial" panose="020B0604020202020204" pitchFamily="34" charset="0"/>
                        </a:rPr>
                        <a:t>Psychosexual counselling</a:t>
                      </a:r>
                    </a:p>
                    <a:p>
                      <a:pPr marL="285750" marR="0" indent="-285750" algn="l" defTabSz="914400" rtl="0" eaLnBrk="1" fontAlgn="auto" latinLnBrk="0" hangingPunct="1">
                        <a:lnSpc>
                          <a:spcPct val="150000"/>
                        </a:lnSpc>
                        <a:spcBef>
                          <a:spcPts val="0"/>
                        </a:spcBef>
                        <a:spcAft>
                          <a:spcPts val="0"/>
                        </a:spcAft>
                        <a:buClrTx/>
                        <a:buSzTx/>
                        <a:buFont typeface="Arial" charset="0"/>
                        <a:buChar char="•"/>
                        <a:tabLst/>
                        <a:defRPr/>
                      </a:pPr>
                      <a:r>
                        <a:rPr lang="en-GB" dirty="0" smtClean="0">
                          <a:solidFill>
                            <a:schemeClr val="tx1">
                              <a:lumMod val="75000"/>
                              <a:lumOff val="25000"/>
                            </a:schemeClr>
                          </a:solidFill>
                          <a:latin typeface="Arial" panose="020B0604020202020204" pitchFamily="34" charset="0"/>
                          <a:cs typeface="Arial" panose="020B0604020202020204" pitchFamily="34" charset="0"/>
                        </a:rPr>
                        <a:t>Targeted outreach</a:t>
                      </a:r>
                    </a:p>
                    <a:p>
                      <a:endParaRPr lang="en-US" dirty="0">
                        <a:latin typeface="Arial" panose="020B0604020202020204" pitchFamily="34" charset="0"/>
                        <a:cs typeface="Arial" panose="020B0604020202020204" pitchFamily="34" charset="0"/>
                      </a:endParaRPr>
                    </a:p>
                  </a:txBody>
                  <a:tcPr/>
                </a:tc>
                <a:tc>
                  <a:txBody>
                    <a:bodyPr/>
                    <a:lstStyle/>
                    <a:p>
                      <a:pPr marL="285750" marR="0" indent="-285750" algn="l" defTabSz="914400" rtl="0" eaLnBrk="1" fontAlgn="auto" latinLnBrk="0" hangingPunct="1">
                        <a:lnSpc>
                          <a:spcPct val="150000"/>
                        </a:lnSpc>
                        <a:spcBef>
                          <a:spcPts val="0"/>
                        </a:spcBef>
                        <a:spcAft>
                          <a:spcPts val="0"/>
                        </a:spcAft>
                        <a:buClrTx/>
                        <a:buSzTx/>
                        <a:buFont typeface="Arial" charset="0"/>
                        <a:buChar char="•"/>
                        <a:tabLst/>
                        <a:defRPr/>
                      </a:pPr>
                      <a:r>
                        <a:rPr lang="en-GB" dirty="0" smtClean="0">
                          <a:solidFill>
                            <a:schemeClr val="tx1">
                              <a:lumMod val="75000"/>
                              <a:lumOff val="25000"/>
                            </a:schemeClr>
                          </a:solidFill>
                          <a:latin typeface="Arial" panose="020B0604020202020204" pitchFamily="34" charset="0"/>
                          <a:cs typeface="Arial" panose="020B0604020202020204" pitchFamily="34" charset="0"/>
                        </a:rPr>
                        <a:t>HIV treatment and care</a:t>
                      </a:r>
                    </a:p>
                    <a:p>
                      <a:pPr marL="285750" marR="0" indent="-285750" algn="l" defTabSz="914400" rtl="0" eaLnBrk="1" fontAlgn="auto" latinLnBrk="0" hangingPunct="1">
                        <a:lnSpc>
                          <a:spcPct val="150000"/>
                        </a:lnSpc>
                        <a:spcBef>
                          <a:spcPts val="0"/>
                        </a:spcBef>
                        <a:spcAft>
                          <a:spcPts val="0"/>
                        </a:spcAft>
                        <a:buClrTx/>
                        <a:buSzTx/>
                        <a:buFont typeface="Arial" charset="0"/>
                        <a:buChar char="•"/>
                        <a:tabLst/>
                        <a:defRPr/>
                      </a:pPr>
                      <a:r>
                        <a:rPr lang="en-GB" dirty="0" smtClean="0">
                          <a:solidFill>
                            <a:schemeClr val="tx1">
                              <a:lumMod val="75000"/>
                              <a:lumOff val="25000"/>
                            </a:schemeClr>
                          </a:solidFill>
                          <a:latin typeface="Arial" panose="020B0604020202020204" pitchFamily="34" charset="0"/>
                          <a:cs typeface="Arial" panose="020B0604020202020204" pitchFamily="34" charset="0"/>
                        </a:rPr>
                        <a:t>Prison</a:t>
                      </a:r>
                    </a:p>
                    <a:p>
                      <a:pPr marL="285750" marR="0" indent="-285750" algn="l" defTabSz="914400" rtl="0" eaLnBrk="1" fontAlgn="auto" latinLnBrk="0" hangingPunct="1">
                        <a:lnSpc>
                          <a:spcPct val="150000"/>
                        </a:lnSpc>
                        <a:spcBef>
                          <a:spcPts val="0"/>
                        </a:spcBef>
                        <a:spcAft>
                          <a:spcPts val="0"/>
                        </a:spcAft>
                        <a:buClrTx/>
                        <a:buSzTx/>
                        <a:buFont typeface="Arial" charset="0"/>
                        <a:buChar char="•"/>
                        <a:tabLst/>
                        <a:defRPr/>
                      </a:pPr>
                      <a:r>
                        <a:rPr lang="en-GB" dirty="0" smtClean="0">
                          <a:solidFill>
                            <a:schemeClr val="tx1">
                              <a:lumMod val="75000"/>
                              <a:lumOff val="25000"/>
                            </a:schemeClr>
                          </a:solidFill>
                          <a:latin typeface="Arial" panose="020B0604020202020204" pitchFamily="34" charset="0"/>
                          <a:cs typeface="Arial" panose="020B0604020202020204" pitchFamily="34" charset="0"/>
                        </a:rPr>
                        <a:t>SARC</a:t>
                      </a:r>
                    </a:p>
                    <a:p>
                      <a:pPr marL="285750" marR="0" indent="-285750" algn="l" defTabSz="914400" rtl="0" eaLnBrk="1" fontAlgn="auto" latinLnBrk="0" hangingPunct="1">
                        <a:lnSpc>
                          <a:spcPct val="150000"/>
                        </a:lnSpc>
                        <a:spcBef>
                          <a:spcPts val="0"/>
                        </a:spcBef>
                        <a:spcAft>
                          <a:spcPts val="0"/>
                        </a:spcAft>
                        <a:buClrTx/>
                        <a:buSzTx/>
                        <a:buFont typeface="Arial" charset="0"/>
                        <a:buChar char="•"/>
                        <a:tabLst/>
                        <a:defRPr/>
                      </a:pPr>
                      <a:r>
                        <a:rPr lang="en-GB" dirty="0" smtClean="0">
                          <a:solidFill>
                            <a:schemeClr val="tx1">
                              <a:lumMod val="75000"/>
                              <a:lumOff val="25000"/>
                            </a:schemeClr>
                          </a:solidFill>
                          <a:latin typeface="Arial" panose="020B0604020202020204" pitchFamily="34" charset="0"/>
                          <a:cs typeface="Arial" panose="020B0604020202020204" pitchFamily="34" charset="0"/>
                        </a:rPr>
                        <a:t>Cervical screening</a:t>
                      </a:r>
                    </a:p>
                    <a:p>
                      <a:endParaRPr lang="en-US" dirty="0">
                        <a:solidFill>
                          <a:schemeClr val="tx1">
                            <a:lumMod val="75000"/>
                            <a:lumOff val="25000"/>
                          </a:schemeClr>
                        </a:solidFill>
                        <a:latin typeface="Arial" panose="020B0604020202020204" pitchFamily="34" charset="0"/>
                        <a:cs typeface="Arial" panose="020B0604020202020204" pitchFamily="34" charset="0"/>
                      </a:endParaRPr>
                    </a:p>
                  </a:txBody>
                  <a:tcPr/>
                </a:tc>
                <a:tc>
                  <a:txBody>
                    <a:bodyPr/>
                    <a:lstStyle/>
                    <a:p>
                      <a:pPr marL="285750" indent="-285750">
                        <a:lnSpc>
                          <a:spcPct val="150000"/>
                        </a:lnSpc>
                        <a:buFont typeface="Arial" charset="0"/>
                        <a:buChar char="•"/>
                      </a:pPr>
                      <a:r>
                        <a:rPr lang="en-GB" dirty="0" smtClean="0">
                          <a:solidFill>
                            <a:schemeClr val="tx1">
                              <a:lumMod val="75000"/>
                              <a:lumOff val="25000"/>
                            </a:schemeClr>
                          </a:solidFill>
                          <a:latin typeface="Arial" panose="020B0604020202020204" pitchFamily="34" charset="0"/>
                          <a:cs typeface="Arial" panose="020B0604020202020204" pitchFamily="34" charset="0"/>
                        </a:rPr>
                        <a:t>Termination of pregnancy services</a:t>
                      </a:r>
                    </a:p>
                    <a:p>
                      <a:pPr marL="285750" indent="-285750">
                        <a:lnSpc>
                          <a:spcPct val="150000"/>
                        </a:lnSpc>
                        <a:buFont typeface="Arial" charset="0"/>
                        <a:buChar char="•"/>
                      </a:pPr>
                      <a:r>
                        <a:rPr lang="en-GB" dirty="0" smtClean="0">
                          <a:solidFill>
                            <a:schemeClr val="tx1">
                              <a:lumMod val="75000"/>
                              <a:lumOff val="25000"/>
                            </a:schemeClr>
                          </a:solidFill>
                          <a:latin typeface="Arial" panose="020B0604020202020204" pitchFamily="34" charset="0"/>
                          <a:cs typeface="Arial" panose="020B0604020202020204" pitchFamily="34" charset="0"/>
                        </a:rPr>
                        <a:t>Contraception for  non-contraceptive purposes</a:t>
                      </a:r>
                      <a:endParaRPr lang="en-US" dirty="0">
                        <a:solidFill>
                          <a:schemeClr val="tx1">
                            <a:lumMod val="75000"/>
                            <a:lumOff val="25000"/>
                          </a:schemeClr>
                        </a:solidFill>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1717016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Re-commissioning of sexual health services in Surrey</a:t>
            </a:r>
            <a:endParaRPr lang="en-GB" dirty="0"/>
          </a:p>
        </p:txBody>
      </p:sp>
      <p:sp>
        <p:nvSpPr>
          <p:cNvPr id="3" name="Content Placeholder 2"/>
          <p:cNvSpPr>
            <a:spLocks noGrp="1"/>
          </p:cNvSpPr>
          <p:nvPr>
            <p:ph idx="1"/>
          </p:nvPr>
        </p:nvSpPr>
        <p:spPr/>
        <p:txBody>
          <a:bodyPr>
            <a:normAutofit fontScale="92500" lnSpcReduction="20000"/>
          </a:bodyPr>
          <a:lstStyle/>
          <a:p>
            <a:endParaRPr lang="en-GB" sz="2400" b="1" dirty="0" smtClean="0">
              <a:solidFill>
                <a:srgbClr val="002060"/>
              </a:solidFill>
            </a:endParaRPr>
          </a:p>
          <a:p>
            <a:r>
              <a:rPr lang="en-GB" sz="2400" b="1" dirty="0" smtClean="0">
                <a:solidFill>
                  <a:srgbClr val="002060"/>
                </a:solidFill>
              </a:rPr>
              <a:t>December 2015:</a:t>
            </a:r>
            <a:r>
              <a:rPr lang="en-GB" sz="2400" b="1" dirty="0" smtClean="0"/>
              <a:t> </a:t>
            </a:r>
            <a:r>
              <a:rPr lang="en-GB" sz="2400" dirty="0" smtClean="0"/>
              <a:t>Recommissioning process of sexual service began</a:t>
            </a:r>
          </a:p>
          <a:p>
            <a:endParaRPr lang="en-GB" sz="2400" dirty="0" smtClean="0"/>
          </a:p>
          <a:p>
            <a:r>
              <a:rPr lang="en-GB" sz="2400" b="1" dirty="0" smtClean="0">
                <a:solidFill>
                  <a:srgbClr val="002060"/>
                </a:solidFill>
              </a:rPr>
              <a:t>April 1</a:t>
            </a:r>
            <a:r>
              <a:rPr lang="en-GB" sz="2400" b="1" baseline="30000" dirty="0" smtClean="0">
                <a:solidFill>
                  <a:srgbClr val="002060"/>
                </a:solidFill>
              </a:rPr>
              <a:t>st</a:t>
            </a:r>
            <a:r>
              <a:rPr lang="en-GB" sz="2400" b="1" dirty="0" smtClean="0">
                <a:solidFill>
                  <a:srgbClr val="002060"/>
                </a:solidFill>
              </a:rPr>
              <a:t> 2017: </a:t>
            </a:r>
            <a:r>
              <a:rPr lang="en-GB" sz="2400" dirty="0" smtClean="0"/>
              <a:t>Service went live</a:t>
            </a:r>
          </a:p>
          <a:p>
            <a:endParaRPr lang="en-GB" sz="2400" dirty="0" smtClean="0"/>
          </a:p>
          <a:p>
            <a:r>
              <a:rPr lang="en-GB" sz="2400" b="1" dirty="0" smtClean="0">
                <a:solidFill>
                  <a:srgbClr val="002060"/>
                </a:solidFill>
              </a:rPr>
              <a:t>Drivers:</a:t>
            </a:r>
          </a:p>
          <a:p>
            <a:pPr lvl="1"/>
            <a:r>
              <a:rPr lang="en-GB" sz="2400" dirty="0" smtClean="0">
                <a:latin typeface="Arial" panose="020B0604020202020204" pitchFamily="34" charset="0"/>
                <a:cs typeface="Arial" panose="020B0604020202020204" pitchFamily="34" charset="0"/>
              </a:rPr>
              <a:t>end of the contract with the main sexual health provider in Surrey on 31st March 2017</a:t>
            </a:r>
          </a:p>
          <a:p>
            <a:pPr lvl="1"/>
            <a:r>
              <a:rPr lang="en-GB" sz="2400" dirty="0" smtClean="0">
                <a:latin typeface="Arial" panose="020B0604020202020204" pitchFamily="34" charset="0"/>
                <a:cs typeface="Arial" panose="020B0604020202020204" pitchFamily="34" charset="0"/>
              </a:rPr>
              <a:t>the need to consolidate and reconfigure existing services to meet need</a:t>
            </a:r>
          </a:p>
          <a:p>
            <a:pPr lvl="1"/>
            <a:r>
              <a:rPr lang="en-GB" sz="2400" dirty="0" smtClean="0">
                <a:latin typeface="Arial" panose="020B0604020202020204" pitchFamily="34" charset="0"/>
                <a:cs typeface="Arial" panose="020B0604020202020204" pitchFamily="34" charset="0"/>
              </a:rPr>
              <a:t>the reduction in the public health grant</a:t>
            </a:r>
          </a:p>
          <a:p>
            <a:pPr lvl="1"/>
            <a:r>
              <a:rPr lang="en-GB" sz="2400" dirty="0" smtClean="0">
                <a:latin typeface="Arial" panose="020B0604020202020204" pitchFamily="34" charset="0"/>
                <a:cs typeface="Arial" panose="020B0604020202020204" pitchFamily="34" charset="0"/>
              </a:rPr>
              <a:t>national guidance</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9050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Sexual Health Needs Assessment</a:t>
            </a:r>
            <a:endParaRPr lang="en-GB" dirty="0"/>
          </a:p>
        </p:txBody>
      </p:sp>
      <p:sp>
        <p:nvSpPr>
          <p:cNvPr id="3" name="Content Placeholder 2"/>
          <p:cNvSpPr>
            <a:spLocks noGrp="1"/>
          </p:cNvSpPr>
          <p:nvPr>
            <p:ph idx="1"/>
          </p:nvPr>
        </p:nvSpPr>
        <p:spPr>
          <a:xfrm>
            <a:off x="457200" y="1412776"/>
            <a:ext cx="8229600" cy="4968552"/>
          </a:xfrm>
        </p:spPr>
        <p:txBody>
          <a:bodyPr>
            <a:normAutofit fontScale="55000" lnSpcReduction="20000"/>
          </a:bodyPr>
          <a:lstStyle/>
          <a:p>
            <a:pPr lvl="0"/>
            <a:r>
              <a:rPr lang="en-GB" sz="4400" dirty="0" smtClean="0">
                <a:solidFill>
                  <a:srgbClr val="002060"/>
                </a:solidFill>
                <a:latin typeface="Arial" panose="020B0604020202020204" pitchFamily="34" charset="0"/>
                <a:cs typeface="Arial" panose="020B0604020202020204" pitchFamily="34" charset="0"/>
              </a:rPr>
              <a:t>Underpins the procurement</a:t>
            </a:r>
          </a:p>
          <a:p>
            <a:pPr lvl="0"/>
            <a:endParaRPr lang="en-GB" sz="4400" dirty="0" smtClean="0">
              <a:solidFill>
                <a:srgbClr val="002060"/>
              </a:solidFill>
              <a:latin typeface="Arial" panose="020B0604020202020204" pitchFamily="34" charset="0"/>
              <a:cs typeface="Arial" panose="020B0604020202020204" pitchFamily="34" charset="0"/>
            </a:endParaRPr>
          </a:p>
          <a:p>
            <a:pPr lvl="0"/>
            <a:r>
              <a:rPr lang="en-GB" sz="4400" dirty="0" smtClean="0">
                <a:solidFill>
                  <a:srgbClr val="002060"/>
                </a:solidFill>
                <a:latin typeface="Arial" panose="020B0604020202020204" pitchFamily="34" charset="0"/>
                <a:cs typeface="Arial" panose="020B0604020202020204" pitchFamily="34" charset="0"/>
              </a:rPr>
              <a:t>Provides data from a variety of sources including perspectives of clinicians and service users</a:t>
            </a:r>
          </a:p>
          <a:p>
            <a:pPr lvl="0"/>
            <a:endParaRPr lang="en-GB" sz="4400" dirty="0" smtClean="0">
              <a:solidFill>
                <a:srgbClr val="002060"/>
              </a:solidFill>
              <a:latin typeface="Arial" panose="020B0604020202020204" pitchFamily="34" charset="0"/>
              <a:cs typeface="Arial" panose="020B0604020202020204" pitchFamily="34" charset="0"/>
            </a:endParaRPr>
          </a:p>
          <a:p>
            <a:pPr lvl="0"/>
            <a:r>
              <a:rPr lang="en-GB" sz="4400" dirty="0" smtClean="0">
                <a:solidFill>
                  <a:srgbClr val="002060"/>
                </a:solidFill>
                <a:latin typeface="Arial" panose="020B0604020202020204" pitchFamily="34" charset="0"/>
                <a:cs typeface="Arial" panose="020B0604020202020204" pitchFamily="34" charset="0"/>
              </a:rPr>
              <a:t>Includes intelligence on:</a:t>
            </a:r>
          </a:p>
          <a:p>
            <a:pPr lvl="1"/>
            <a:r>
              <a:rPr lang="en-GB" sz="2900" dirty="0" smtClean="0">
                <a:solidFill>
                  <a:srgbClr val="002060"/>
                </a:solidFill>
                <a:latin typeface="Arial" panose="020B0604020202020204" pitchFamily="34" charset="0"/>
                <a:cs typeface="Arial" panose="020B0604020202020204" pitchFamily="34" charset="0"/>
              </a:rPr>
              <a:t>Under 16s</a:t>
            </a:r>
          </a:p>
          <a:p>
            <a:pPr lvl="1"/>
            <a:r>
              <a:rPr lang="en-GB" sz="2900" dirty="0" smtClean="0">
                <a:solidFill>
                  <a:srgbClr val="002060"/>
                </a:solidFill>
              </a:rPr>
              <a:t>16-24 year olds</a:t>
            </a:r>
          </a:p>
          <a:p>
            <a:pPr lvl="1"/>
            <a:r>
              <a:rPr lang="en-GB" sz="2900" dirty="0" smtClean="0">
                <a:solidFill>
                  <a:srgbClr val="002060"/>
                </a:solidFill>
              </a:rPr>
              <a:t>Over 25s </a:t>
            </a:r>
          </a:p>
          <a:p>
            <a:pPr lvl="1"/>
            <a:r>
              <a:rPr lang="en-GB" sz="2900" dirty="0" smtClean="0">
                <a:solidFill>
                  <a:srgbClr val="002060"/>
                </a:solidFill>
              </a:rPr>
              <a:t>Key population groups </a:t>
            </a:r>
            <a:r>
              <a:rPr lang="en-GB" sz="2900" dirty="0" err="1" smtClean="0">
                <a:solidFill>
                  <a:srgbClr val="002060"/>
                </a:solidFill>
              </a:rPr>
              <a:t>eg</a:t>
            </a:r>
            <a:r>
              <a:rPr lang="en-GB" sz="2900" dirty="0" smtClean="0">
                <a:solidFill>
                  <a:srgbClr val="002060"/>
                </a:solidFill>
              </a:rPr>
              <a:t>:</a:t>
            </a:r>
          </a:p>
          <a:p>
            <a:pPr lvl="2"/>
            <a:r>
              <a:rPr lang="en-GB" sz="2900" dirty="0" smtClean="0">
                <a:solidFill>
                  <a:srgbClr val="002060"/>
                </a:solidFill>
              </a:rPr>
              <a:t>Sex workers</a:t>
            </a:r>
          </a:p>
          <a:p>
            <a:pPr lvl="2"/>
            <a:r>
              <a:rPr lang="en-GB" sz="2900" dirty="0" smtClean="0">
                <a:solidFill>
                  <a:srgbClr val="002060"/>
                </a:solidFill>
              </a:rPr>
              <a:t>People with disabilities</a:t>
            </a:r>
          </a:p>
          <a:p>
            <a:pPr lvl="2"/>
            <a:r>
              <a:rPr lang="en-GB" sz="2900" dirty="0" smtClean="0">
                <a:solidFill>
                  <a:srgbClr val="002060"/>
                </a:solidFill>
              </a:rPr>
              <a:t>LGBT</a:t>
            </a:r>
          </a:p>
          <a:p>
            <a:pPr lvl="2"/>
            <a:r>
              <a:rPr lang="en-GB" sz="2900" dirty="0" smtClean="0">
                <a:solidFill>
                  <a:srgbClr val="002060"/>
                </a:solidFill>
              </a:rPr>
              <a:t>BME</a:t>
            </a:r>
          </a:p>
          <a:p>
            <a:pPr lvl="2"/>
            <a:r>
              <a:rPr lang="en-GB" sz="2900" dirty="0" smtClean="0">
                <a:solidFill>
                  <a:srgbClr val="002060"/>
                </a:solidFill>
              </a:rPr>
              <a:t>Older people (50+)</a:t>
            </a:r>
          </a:p>
          <a:p>
            <a:pPr lvl="2"/>
            <a:r>
              <a:rPr lang="en-GB" sz="2900" dirty="0" smtClean="0">
                <a:solidFill>
                  <a:srgbClr val="002060"/>
                </a:solidFill>
              </a:rPr>
              <a:t>Mental health</a:t>
            </a:r>
          </a:p>
          <a:p>
            <a:pPr lvl="2"/>
            <a:r>
              <a:rPr lang="en-GB" sz="2900" dirty="0" smtClean="0">
                <a:solidFill>
                  <a:srgbClr val="002060"/>
                </a:solidFill>
              </a:rPr>
              <a:t>Men who have sex with men</a:t>
            </a:r>
          </a:p>
          <a:p>
            <a:pPr lvl="0"/>
            <a:endParaRPr lang="en-GB" dirty="0"/>
          </a:p>
        </p:txBody>
      </p:sp>
      <p:pic>
        <p:nvPicPr>
          <p:cNvPr id="4" name="Picture 3"/>
          <p:cNvPicPr>
            <a:picLocks noChangeAspect="1"/>
          </p:cNvPicPr>
          <p:nvPr/>
        </p:nvPicPr>
        <p:blipFill>
          <a:blip r:embed="rId3"/>
          <a:stretch>
            <a:fillRect/>
          </a:stretch>
        </p:blipFill>
        <p:spPr>
          <a:xfrm>
            <a:off x="4788024" y="3765203"/>
            <a:ext cx="3804985" cy="2400101"/>
          </a:xfrm>
          <a:prstGeom prst="rect">
            <a:avLst/>
          </a:prstGeom>
        </p:spPr>
      </p:pic>
    </p:spTree>
    <p:extLst>
      <p:ext uri="{BB962C8B-B14F-4D97-AF65-F5344CB8AC3E}">
        <p14:creationId xmlns:p14="http://schemas.microsoft.com/office/powerpoint/2010/main" val="2140567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Budget</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solidFill>
                  <a:srgbClr val="002060"/>
                </a:solidFill>
              </a:rPr>
              <a:t>Surrey Public Health budget:</a:t>
            </a:r>
          </a:p>
          <a:p>
            <a:pPr lvl="1"/>
            <a:r>
              <a:rPr lang="en-GB" dirty="0" smtClean="0">
                <a:solidFill>
                  <a:srgbClr val="002060"/>
                </a:solidFill>
              </a:rPr>
              <a:t>below-target funding </a:t>
            </a:r>
          </a:p>
          <a:p>
            <a:pPr lvl="1"/>
            <a:r>
              <a:rPr lang="en-GB" dirty="0" smtClean="0">
                <a:solidFill>
                  <a:srgbClr val="002060"/>
                </a:solidFill>
              </a:rPr>
              <a:t>national cuts to the Public Health grant</a:t>
            </a:r>
          </a:p>
          <a:p>
            <a:pPr lvl="1"/>
            <a:endParaRPr lang="en-GB" b="1" dirty="0" smtClean="0">
              <a:solidFill>
                <a:srgbClr val="002060"/>
              </a:solidFill>
            </a:endParaRPr>
          </a:p>
          <a:p>
            <a:r>
              <a:rPr lang="en-GB" b="1" dirty="0" smtClean="0">
                <a:solidFill>
                  <a:srgbClr val="002060"/>
                </a:solidFill>
              </a:rPr>
              <a:t>2015/16 to 2019 </a:t>
            </a:r>
            <a:r>
              <a:rPr lang="en-GB" dirty="0" smtClean="0">
                <a:solidFill>
                  <a:srgbClr val="002060"/>
                </a:solidFill>
              </a:rPr>
              <a:t>- decrease of </a:t>
            </a:r>
            <a:r>
              <a:rPr lang="en-GB" b="1" dirty="0" smtClean="0">
                <a:solidFill>
                  <a:schemeClr val="accent6">
                    <a:lumMod val="75000"/>
                  </a:schemeClr>
                </a:solidFill>
              </a:rPr>
              <a:t>30%</a:t>
            </a:r>
            <a:r>
              <a:rPr lang="en-GB" dirty="0" smtClean="0">
                <a:solidFill>
                  <a:srgbClr val="002060"/>
                </a:solidFill>
              </a:rPr>
              <a:t> to the overall public health budget </a:t>
            </a:r>
          </a:p>
          <a:p>
            <a:endParaRPr lang="en-GB" dirty="0" smtClean="0">
              <a:solidFill>
                <a:srgbClr val="002060"/>
              </a:solidFill>
            </a:endParaRPr>
          </a:p>
          <a:p>
            <a:r>
              <a:rPr lang="en-GB" dirty="0" smtClean="0">
                <a:solidFill>
                  <a:srgbClr val="002060"/>
                </a:solidFill>
              </a:rPr>
              <a:t>NHS England expect no reduction to the budget.</a:t>
            </a:r>
          </a:p>
          <a:p>
            <a:endParaRPr lang="en-GB" dirty="0" smtClean="0">
              <a:solidFill>
                <a:srgbClr val="002060"/>
              </a:solidFill>
            </a:endParaRPr>
          </a:p>
          <a:p>
            <a:r>
              <a:rPr lang="en-GB" dirty="0" smtClean="0">
                <a:solidFill>
                  <a:srgbClr val="002060"/>
                </a:solidFill>
              </a:rPr>
              <a:t>The financial envelope available for this procurement reflected this but still allows:</a:t>
            </a:r>
          </a:p>
          <a:p>
            <a:pPr lvl="1"/>
            <a:r>
              <a:rPr lang="en-GB" dirty="0" smtClean="0">
                <a:solidFill>
                  <a:srgbClr val="002060"/>
                </a:solidFill>
              </a:rPr>
              <a:t>a quality service </a:t>
            </a:r>
          </a:p>
          <a:p>
            <a:pPr lvl="1"/>
            <a:r>
              <a:rPr lang="en-GB" dirty="0" smtClean="0">
                <a:solidFill>
                  <a:srgbClr val="002060"/>
                </a:solidFill>
              </a:rPr>
              <a:t>in-line with national requirements </a:t>
            </a:r>
          </a:p>
          <a:p>
            <a:pPr lvl="1"/>
            <a:r>
              <a:rPr lang="en-GB" dirty="0" smtClean="0">
                <a:solidFill>
                  <a:srgbClr val="002060"/>
                </a:solidFill>
              </a:rPr>
              <a:t>responsive to local needs</a:t>
            </a:r>
          </a:p>
          <a:p>
            <a:endParaRPr lang="en-GB" dirty="0"/>
          </a:p>
        </p:txBody>
      </p:sp>
    </p:spTree>
    <p:extLst>
      <p:ext uri="{BB962C8B-B14F-4D97-AF65-F5344CB8AC3E}">
        <p14:creationId xmlns:p14="http://schemas.microsoft.com/office/powerpoint/2010/main" val="3270511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National Guidance</a:t>
            </a:r>
            <a:endParaRPr lang="en-GB" dirty="0"/>
          </a:p>
        </p:txBody>
      </p:sp>
      <p:sp>
        <p:nvSpPr>
          <p:cNvPr id="7" name="Content Placeholder 6"/>
          <p:cNvSpPr>
            <a:spLocks noGrp="1"/>
          </p:cNvSpPr>
          <p:nvPr>
            <p:ph idx="1"/>
          </p:nvPr>
        </p:nvSpPr>
        <p:spPr/>
        <p:txBody>
          <a:bodyPr/>
          <a:lstStyle/>
          <a:p>
            <a:endParaRPr lang="en-GB" dirty="0"/>
          </a:p>
        </p:txBody>
      </p:sp>
      <p:sp>
        <p:nvSpPr>
          <p:cNvPr id="12" name="Rectangle 11"/>
          <p:cNvSpPr/>
          <p:nvPr/>
        </p:nvSpPr>
        <p:spPr>
          <a:xfrm>
            <a:off x="4447607" y="3244334"/>
            <a:ext cx="248786" cy="369332"/>
          </a:xfrm>
          <a:prstGeom prst="rect">
            <a:avLst/>
          </a:prstGeom>
        </p:spPr>
        <p:txBody>
          <a:bodyPr wrap="none">
            <a:spAutoFit/>
          </a:bodyPr>
          <a:lstStyle/>
          <a:p>
            <a:pPr fontAlgn="auto">
              <a:spcBef>
                <a:spcPts val="0"/>
              </a:spcBef>
              <a:spcAft>
                <a:spcPts val="0"/>
              </a:spcAft>
            </a:pPr>
            <a:r>
              <a:rPr lang="en-US" dirty="0">
                <a:solidFill>
                  <a:prstClr val="black"/>
                </a:solidFill>
                <a:latin typeface="Arial"/>
                <a:cs typeface="+mn-cs"/>
              </a:rPr>
              <a:t> </a:t>
            </a:r>
          </a:p>
        </p:txBody>
      </p:sp>
      <p:grpSp>
        <p:nvGrpSpPr>
          <p:cNvPr id="6" name="Group 5"/>
          <p:cNvGrpSpPr/>
          <p:nvPr/>
        </p:nvGrpSpPr>
        <p:grpSpPr>
          <a:xfrm>
            <a:off x="323525" y="1629240"/>
            <a:ext cx="5600333" cy="3960000"/>
            <a:chOff x="323525" y="1156231"/>
            <a:chExt cx="5600333" cy="3960000"/>
          </a:xfrm>
        </p:grpSpPr>
        <p:pic>
          <p:nvPicPr>
            <p:cNvPr id="8" name="Picture 7"/>
            <p:cNvPicPr>
              <a:picLocks noChangeAspect="1"/>
            </p:cNvPicPr>
            <p:nvPr/>
          </p:nvPicPr>
          <p:blipFill>
            <a:blip r:embed="rId3"/>
            <a:stretch>
              <a:fillRect/>
            </a:stretch>
          </p:blipFill>
          <p:spPr>
            <a:xfrm>
              <a:off x="323525" y="1156231"/>
              <a:ext cx="2710295" cy="3960000"/>
            </a:xfrm>
            <a:prstGeom prst="rect">
              <a:avLst/>
            </a:prstGeom>
            <a:ln>
              <a:solidFill>
                <a:schemeClr val="bg1">
                  <a:lumMod val="75000"/>
                </a:schemeClr>
              </a:solidFill>
            </a:ln>
            <a:effectLst>
              <a:outerShdw blurRad="50800" dist="38100" dir="2700000" sx="101000" sy="101000" algn="tl" rotWithShape="0">
                <a:prstClr val="black">
                  <a:alpha val="40000"/>
                </a:prstClr>
              </a:outerShdw>
            </a:effectLst>
          </p:spPr>
        </p:pic>
        <p:pic>
          <p:nvPicPr>
            <p:cNvPr id="18" name="Picture 17"/>
            <p:cNvPicPr>
              <a:picLocks noChangeAspect="1"/>
            </p:cNvPicPr>
            <p:nvPr/>
          </p:nvPicPr>
          <p:blipFill>
            <a:blip r:embed="rId4"/>
            <a:stretch>
              <a:fillRect/>
            </a:stretch>
          </p:blipFill>
          <p:spPr>
            <a:xfrm>
              <a:off x="3118542" y="1156231"/>
              <a:ext cx="2805316" cy="3960000"/>
            </a:xfrm>
            <a:prstGeom prst="rect">
              <a:avLst/>
            </a:prstGeom>
            <a:ln>
              <a:solidFill>
                <a:schemeClr val="bg1">
                  <a:lumMod val="75000"/>
                </a:schemeClr>
              </a:solidFill>
            </a:ln>
            <a:effectLst>
              <a:outerShdw blurRad="50800" dist="38100" dir="2700000" sx="101000" sy="101000" algn="tl" rotWithShape="0">
                <a:prstClr val="black">
                  <a:alpha val="40000"/>
                </a:prstClr>
              </a:outerShdw>
            </a:effectLst>
          </p:spPr>
        </p:pic>
      </p:grpSp>
      <p:pic>
        <p:nvPicPr>
          <p:cNvPr id="19" name="Picture 18"/>
          <p:cNvPicPr>
            <a:picLocks noChangeAspect="1"/>
          </p:cNvPicPr>
          <p:nvPr/>
        </p:nvPicPr>
        <p:blipFill>
          <a:blip r:embed="rId5"/>
          <a:stretch>
            <a:fillRect/>
          </a:stretch>
        </p:blipFill>
        <p:spPr>
          <a:xfrm>
            <a:off x="4521200" y="3390900"/>
            <a:ext cx="101600" cy="76200"/>
          </a:xfrm>
          <a:prstGeom prst="rect">
            <a:avLst/>
          </a:prstGeom>
        </p:spPr>
      </p:pic>
      <p:pic>
        <p:nvPicPr>
          <p:cNvPr id="20" name="Picture 19"/>
          <p:cNvPicPr>
            <a:picLocks noChangeAspect="1"/>
          </p:cNvPicPr>
          <p:nvPr/>
        </p:nvPicPr>
        <p:blipFill>
          <a:blip r:embed="rId5"/>
          <a:stretch>
            <a:fillRect/>
          </a:stretch>
        </p:blipFill>
        <p:spPr>
          <a:xfrm>
            <a:off x="4673600" y="3543300"/>
            <a:ext cx="101600" cy="76200"/>
          </a:xfrm>
          <a:prstGeom prst="rect">
            <a:avLst/>
          </a:prstGeom>
        </p:spPr>
      </p:pic>
      <p:pic>
        <p:nvPicPr>
          <p:cNvPr id="21" name="Picture 20"/>
          <p:cNvPicPr>
            <a:picLocks noChangeAspect="1"/>
          </p:cNvPicPr>
          <p:nvPr/>
        </p:nvPicPr>
        <p:blipFill>
          <a:blip r:embed="rId6"/>
          <a:stretch>
            <a:fillRect/>
          </a:stretch>
        </p:blipFill>
        <p:spPr>
          <a:xfrm>
            <a:off x="6008580" y="1629240"/>
            <a:ext cx="2828570" cy="3960000"/>
          </a:xfrm>
          <a:prstGeom prst="rect">
            <a:avLst/>
          </a:prstGeom>
          <a:ln>
            <a:solidFill>
              <a:schemeClr val="bg1">
                <a:lumMod val="75000"/>
              </a:schemeClr>
            </a:solidFill>
          </a:ln>
          <a:effectLst>
            <a:outerShdw blurRad="50800" dist="38100" dir="2700000" sx="101000" sy="101000" algn="tl" rotWithShape="0">
              <a:prstClr val="black">
                <a:alpha val="40000"/>
              </a:prstClr>
            </a:outerShdw>
          </a:effectLst>
        </p:spPr>
      </p:pic>
    </p:spTree>
    <p:extLst>
      <p:ext uri="{BB962C8B-B14F-4D97-AF65-F5344CB8AC3E}">
        <p14:creationId xmlns:p14="http://schemas.microsoft.com/office/powerpoint/2010/main" val="596750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nSpc>
                <a:spcPct val="110000"/>
              </a:lnSpc>
            </a:pPr>
            <a:r>
              <a:rPr lang="en-GB" dirty="0" smtClean="0"/>
              <a:t>Mobilisation of new contract with CNWL began in November 2016.</a:t>
            </a:r>
          </a:p>
          <a:p>
            <a:pPr>
              <a:lnSpc>
                <a:spcPct val="110000"/>
              </a:lnSpc>
            </a:pPr>
            <a:r>
              <a:rPr lang="en-GB" dirty="0" smtClean="0"/>
              <a:t>Phase 1 – transfer of staff and patients from Virgin Care to CNWL (took place from 1 April 2017).</a:t>
            </a:r>
          </a:p>
          <a:p>
            <a:pPr>
              <a:lnSpc>
                <a:spcPct val="110000"/>
              </a:lnSpc>
            </a:pPr>
            <a:r>
              <a:rPr lang="en-GB" dirty="0" smtClean="0"/>
              <a:t>Phase 2 – transfer of staff and patients from Frimley to CNWL (took place from 30 June 2017 following 3 month extension to contract).</a:t>
            </a:r>
          </a:p>
          <a:p>
            <a:pPr>
              <a:lnSpc>
                <a:spcPct val="110000"/>
              </a:lnSpc>
            </a:pPr>
            <a:r>
              <a:rPr lang="en-GB" dirty="0" smtClean="0"/>
              <a:t>Phase 3 – transfer of staff and patients from ASPH to CNWL (will take place from 1 October 2017, following 6 month extension to contract with ASPH).</a:t>
            </a:r>
          </a:p>
          <a:p>
            <a:endParaRPr lang="en-GB" dirty="0"/>
          </a:p>
        </p:txBody>
      </p:sp>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4</a:t>
            </a:fld>
            <a:endParaRPr lang="en-US" dirty="0">
              <a:solidFill>
                <a:srgbClr val="005EB8"/>
              </a:solidFill>
            </a:endParaRPr>
          </a:p>
        </p:txBody>
      </p:sp>
      <p:sp>
        <p:nvSpPr>
          <p:cNvPr id="4" name="Title 3"/>
          <p:cNvSpPr>
            <a:spLocks noGrp="1"/>
          </p:cNvSpPr>
          <p:nvPr>
            <p:ph type="title"/>
          </p:nvPr>
        </p:nvSpPr>
        <p:spPr/>
        <p:txBody>
          <a:bodyPr/>
          <a:lstStyle/>
          <a:p>
            <a:r>
              <a:rPr lang="en-GB" dirty="0" smtClean="0"/>
              <a:t>Background 2	</a:t>
            </a:r>
            <a:endParaRPr lang="en-GB" dirty="0"/>
          </a:p>
        </p:txBody>
      </p:sp>
    </p:spTree>
    <p:extLst>
      <p:ext uri="{BB962C8B-B14F-4D97-AF65-F5344CB8AC3E}">
        <p14:creationId xmlns:p14="http://schemas.microsoft.com/office/powerpoint/2010/main" val="31640235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GB" dirty="0" smtClean="0"/>
              <a:t>Integrated Services</a:t>
            </a:r>
            <a:endParaRPr lang="en-GB" dirty="0"/>
          </a:p>
        </p:txBody>
      </p:sp>
      <p:sp>
        <p:nvSpPr>
          <p:cNvPr id="6" name="Text Placeholder 5"/>
          <p:cNvSpPr>
            <a:spLocks noGrp="1"/>
          </p:cNvSpPr>
          <p:nvPr>
            <p:ph type="body" idx="1"/>
          </p:nvPr>
        </p:nvSpPr>
        <p:spPr/>
        <p:txBody>
          <a:bodyPr>
            <a:noAutofit/>
          </a:bodyPr>
          <a:lstStyle/>
          <a:p>
            <a:r>
              <a:rPr lang="en-GB" sz="2000" dirty="0">
                <a:solidFill>
                  <a:srgbClr val="002060"/>
                </a:solidFill>
              </a:rPr>
              <a:t>An integrated sexual health </a:t>
            </a:r>
            <a:r>
              <a:rPr lang="en-GB" sz="2000" dirty="0" smtClean="0">
                <a:solidFill>
                  <a:srgbClr val="002060"/>
                </a:solidFill>
              </a:rPr>
              <a:t>and </a:t>
            </a:r>
            <a:r>
              <a:rPr lang="en-GB" sz="2000" dirty="0">
                <a:solidFill>
                  <a:srgbClr val="002060"/>
                </a:solidFill>
              </a:rPr>
              <a:t>HIV service aims to</a:t>
            </a:r>
            <a:r>
              <a:rPr lang="en-GB" sz="2000" dirty="0" smtClean="0">
                <a:solidFill>
                  <a:srgbClr val="002060"/>
                </a:solidFill>
              </a:rPr>
              <a:t>:</a:t>
            </a:r>
            <a:endParaRPr lang="en-GB" sz="2000" dirty="0"/>
          </a:p>
        </p:txBody>
      </p:sp>
      <p:sp>
        <p:nvSpPr>
          <p:cNvPr id="5" name="Content Placeholder 4"/>
          <p:cNvSpPr>
            <a:spLocks noGrp="1"/>
          </p:cNvSpPr>
          <p:nvPr>
            <p:ph sz="half" idx="2"/>
          </p:nvPr>
        </p:nvSpPr>
        <p:spPr>
          <a:xfrm>
            <a:off x="457200" y="2174875"/>
            <a:ext cx="3754760" cy="3951288"/>
          </a:xfrm>
        </p:spPr>
        <p:txBody>
          <a:bodyPr>
            <a:normAutofit/>
          </a:bodyPr>
          <a:lstStyle/>
          <a:p>
            <a:pPr>
              <a:lnSpc>
                <a:spcPct val="150000"/>
              </a:lnSpc>
              <a:buClr>
                <a:schemeClr val="accent6">
                  <a:lumMod val="75000"/>
                </a:schemeClr>
              </a:buClr>
            </a:pPr>
            <a:r>
              <a:rPr lang="en-GB" sz="1600" dirty="0">
                <a:solidFill>
                  <a:srgbClr val="002060"/>
                </a:solidFill>
                <a:latin typeface="Arial" panose="020B0604020202020204" pitchFamily="34" charset="0"/>
                <a:cs typeface="Arial" panose="020B0604020202020204" pitchFamily="34" charset="0"/>
              </a:rPr>
              <a:t>improve sexual health by providing easy access to services through open access ‘one stop shops’</a:t>
            </a:r>
          </a:p>
          <a:p>
            <a:pPr>
              <a:lnSpc>
                <a:spcPct val="150000"/>
              </a:lnSpc>
              <a:buClr>
                <a:schemeClr val="accent6">
                  <a:lumMod val="75000"/>
                </a:schemeClr>
              </a:buClr>
            </a:pPr>
            <a:r>
              <a:rPr lang="en-GB" sz="1600" dirty="0">
                <a:solidFill>
                  <a:srgbClr val="002060"/>
                </a:solidFill>
                <a:latin typeface="Arial" panose="020B0604020202020204" pitchFamily="34" charset="0"/>
                <a:cs typeface="Arial" panose="020B0604020202020204" pitchFamily="34" charset="0"/>
              </a:rPr>
              <a:t>where the majority of sexual health and contraceptive needs can be met at </a:t>
            </a:r>
          </a:p>
          <a:p>
            <a:pPr>
              <a:lnSpc>
                <a:spcPct val="150000"/>
              </a:lnSpc>
              <a:buClr>
                <a:schemeClr val="accent6">
                  <a:lumMod val="75000"/>
                </a:schemeClr>
              </a:buClr>
            </a:pPr>
            <a:r>
              <a:rPr lang="en-GB" sz="1600" dirty="0">
                <a:solidFill>
                  <a:srgbClr val="002060"/>
                </a:solidFill>
                <a:latin typeface="Arial" panose="020B0604020202020204" pitchFamily="34" charset="0"/>
                <a:cs typeface="Arial" panose="020B0604020202020204" pitchFamily="34" charset="0"/>
              </a:rPr>
              <a:t>one site, usually by one health professional</a:t>
            </a:r>
          </a:p>
          <a:p>
            <a:pPr>
              <a:lnSpc>
                <a:spcPct val="150000"/>
              </a:lnSpc>
              <a:buClr>
                <a:schemeClr val="accent6">
                  <a:lumMod val="75000"/>
                </a:schemeClr>
              </a:buClr>
            </a:pPr>
            <a:r>
              <a:rPr lang="en-GB" sz="1600" dirty="0">
                <a:solidFill>
                  <a:srgbClr val="002060"/>
                </a:solidFill>
                <a:latin typeface="Arial" panose="020B0604020202020204" pitchFamily="34" charset="0"/>
                <a:cs typeface="Arial" panose="020B0604020202020204" pitchFamily="34" charset="0"/>
              </a:rPr>
              <a:t>in services with extended opening hours and accessible locations.</a:t>
            </a:r>
          </a:p>
          <a:p>
            <a:endParaRPr lang="en-GB" sz="1400" dirty="0">
              <a:solidFill>
                <a:srgbClr val="0070C0"/>
              </a:solidFill>
            </a:endParaRPr>
          </a:p>
        </p:txBody>
      </p:sp>
      <p:sp>
        <p:nvSpPr>
          <p:cNvPr id="8" name="Text Placeholder 7"/>
          <p:cNvSpPr>
            <a:spLocks noGrp="1"/>
          </p:cNvSpPr>
          <p:nvPr>
            <p:ph type="body" sz="quarter" idx="3"/>
          </p:nvPr>
        </p:nvSpPr>
        <p:spPr/>
        <p:txBody>
          <a:bodyPr>
            <a:noAutofit/>
          </a:bodyPr>
          <a:lstStyle/>
          <a:p>
            <a:r>
              <a:rPr lang="en-GB" sz="2000" dirty="0">
                <a:solidFill>
                  <a:srgbClr val="0070C0"/>
                </a:solidFill>
              </a:rPr>
              <a:t>An integrated sexual health and HIV service </a:t>
            </a:r>
            <a:r>
              <a:rPr lang="en-GB" sz="2000" dirty="0" smtClean="0">
                <a:solidFill>
                  <a:srgbClr val="0070C0"/>
                </a:solidFill>
              </a:rPr>
              <a:t>includes:</a:t>
            </a:r>
            <a:endParaRPr lang="en-GB" sz="2000" dirty="0"/>
          </a:p>
        </p:txBody>
      </p:sp>
      <p:sp>
        <p:nvSpPr>
          <p:cNvPr id="9" name="Content Placeholder 8"/>
          <p:cNvSpPr>
            <a:spLocks noGrp="1"/>
          </p:cNvSpPr>
          <p:nvPr>
            <p:ph sz="quarter" idx="4"/>
          </p:nvPr>
        </p:nvSpPr>
        <p:spPr/>
        <p:txBody>
          <a:bodyPr>
            <a:noAutofit/>
          </a:bodyPr>
          <a:lstStyle/>
          <a:p>
            <a:pPr>
              <a:lnSpc>
                <a:spcPct val="150000"/>
              </a:lnSpc>
              <a:buClr>
                <a:schemeClr val="accent6">
                  <a:lumMod val="75000"/>
                </a:schemeClr>
              </a:buClr>
              <a:buFont typeface="Arial" charset="0"/>
              <a:buChar char="•"/>
            </a:pPr>
            <a:r>
              <a:rPr lang="en-GB" sz="1600" dirty="0">
                <a:solidFill>
                  <a:srgbClr val="0070C0"/>
                </a:solidFill>
              </a:rPr>
              <a:t>Contraception (including LARC)</a:t>
            </a:r>
          </a:p>
          <a:p>
            <a:pPr>
              <a:lnSpc>
                <a:spcPct val="150000"/>
              </a:lnSpc>
              <a:buClr>
                <a:schemeClr val="accent6">
                  <a:lumMod val="75000"/>
                </a:schemeClr>
              </a:buClr>
              <a:buFont typeface="Arial" charset="0"/>
              <a:buChar char="•"/>
            </a:pPr>
            <a:r>
              <a:rPr lang="en-GB" sz="1600" dirty="0">
                <a:solidFill>
                  <a:srgbClr val="0070C0"/>
                </a:solidFill>
              </a:rPr>
              <a:t>STI Testing and Treatment</a:t>
            </a:r>
          </a:p>
          <a:p>
            <a:pPr>
              <a:lnSpc>
                <a:spcPct val="150000"/>
              </a:lnSpc>
              <a:buClr>
                <a:schemeClr val="accent6">
                  <a:lumMod val="75000"/>
                </a:schemeClr>
              </a:buClr>
              <a:buFont typeface="Arial" charset="0"/>
              <a:buChar char="•"/>
            </a:pPr>
            <a:r>
              <a:rPr lang="en-GB" sz="1600" dirty="0">
                <a:solidFill>
                  <a:srgbClr val="0070C0"/>
                </a:solidFill>
              </a:rPr>
              <a:t>Psychosexual Counselling</a:t>
            </a:r>
          </a:p>
          <a:p>
            <a:pPr>
              <a:lnSpc>
                <a:spcPct val="150000"/>
              </a:lnSpc>
              <a:buClr>
                <a:schemeClr val="accent6">
                  <a:lumMod val="75000"/>
                </a:schemeClr>
              </a:buClr>
              <a:buFont typeface="Arial" charset="0"/>
              <a:buChar char="•"/>
            </a:pPr>
            <a:r>
              <a:rPr lang="en-GB" sz="1600" dirty="0">
                <a:solidFill>
                  <a:srgbClr val="0070C0"/>
                </a:solidFill>
              </a:rPr>
              <a:t>HIV Prevention</a:t>
            </a:r>
          </a:p>
          <a:p>
            <a:pPr>
              <a:lnSpc>
                <a:spcPct val="150000"/>
              </a:lnSpc>
              <a:buClr>
                <a:schemeClr val="accent6">
                  <a:lumMod val="75000"/>
                </a:schemeClr>
              </a:buClr>
              <a:buFont typeface="Arial" charset="0"/>
              <a:buChar char="•"/>
            </a:pPr>
            <a:r>
              <a:rPr lang="en-GB" sz="1600" dirty="0">
                <a:solidFill>
                  <a:srgbClr val="0070C0"/>
                </a:solidFill>
              </a:rPr>
              <a:t>Young People’s Sexual Health and Teenage Pregnancy</a:t>
            </a:r>
          </a:p>
          <a:p>
            <a:pPr>
              <a:lnSpc>
                <a:spcPct val="150000"/>
              </a:lnSpc>
              <a:buClr>
                <a:schemeClr val="accent6">
                  <a:lumMod val="75000"/>
                </a:schemeClr>
              </a:buClr>
              <a:buFont typeface="Arial" charset="0"/>
              <a:buChar char="•"/>
            </a:pPr>
            <a:r>
              <a:rPr lang="en-GB" sz="1600" dirty="0">
                <a:solidFill>
                  <a:srgbClr val="0070C0"/>
                </a:solidFill>
              </a:rPr>
              <a:t>Sexual Health Promotion</a:t>
            </a:r>
          </a:p>
          <a:p>
            <a:pPr>
              <a:lnSpc>
                <a:spcPct val="150000"/>
              </a:lnSpc>
              <a:buClr>
                <a:schemeClr val="accent6">
                  <a:lumMod val="75000"/>
                </a:schemeClr>
              </a:buClr>
              <a:buFont typeface="Arial" charset="0"/>
              <a:buChar char="•"/>
            </a:pPr>
            <a:r>
              <a:rPr lang="en-GB" sz="1600" dirty="0">
                <a:solidFill>
                  <a:srgbClr val="0070C0"/>
                </a:solidFill>
              </a:rPr>
              <a:t>Chlamydia screening</a:t>
            </a:r>
          </a:p>
          <a:p>
            <a:pPr>
              <a:lnSpc>
                <a:spcPct val="150000"/>
              </a:lnSpc>
              <a:buClr>
                <a:schemeClr val="accent6">
                  <a:lumMod val="75000"/>
                </a:schemeClr>
              </a:buClr>
              <a:buFont typeface="Arial" charset="0"/>
              <a:buChar char="•"/>
            </a:pPr>
            <a:r>
              <a:rPr lang="en-GB" sz="1600" dirty="0">
                <a:solidFill>
                  <a:srgbClr val="0070C0"/>
                </a:solidFill>
              </a:rPr>
              <a:t>HIV treatment and care based on national </a:t>
            </a:r>
            <a:r>
              <a:rPr lang="en-GB" sz="1600" dirty="0" smtClean="0">
                <a:solidFill>
                  <a:srgbClr val="0070C0"/>
                </a:solidFill>
              </a:rPr>
              <a:t>guidance</a:t>
            </a:r>
            <a:endParaRPr lang="en-GB" sz="1600" dirty="0">
              <a:solidFill>
                <a:srgbClr val="0070C0"/>
              </a:solidFill>
            </a:endParaRPr>
          </a:p>
        </p:txBody>
      </p:sp>
    </p:spTree>
    <p:extLst>
      <p:ext uri="{BB962C8B-B14F-4D97-AF65-F5344CB8AC3E}">
        <p14:creationId xmlns:p14="http://schemas.microsoft.com/office/powerpoint/2010/main" val="4279662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6600" dirty="0" smtClean="0"/>
              <a:t>Discussion </a:t>
            </a:r>
            <a:endParaRPr lang="en-GB" sz="6600" dirty="0"/>
          </a:p>
        </p:txBody>
      </p:sp>
      <p:sp>
        <p:nvSpPr>
          <p:cNvPr id="2" name="Content Placeholder 1"/>
          <p:cNvSpPr>
            <a:spLocks noGrp="1"/>
          </p:cNvSpPr>
          <p:nvPr>
            <p:ph sz="quarter" idx="10"/>
          </p:nvPr>
        </p:nvSpPr>
        <p:spPr/>
        <p:txBody>
          <a:bodyPr/>
          <a:lstStyle/>
          <a:p>
            <a:endParaRPr lang="en-GB"/>
          </a:p>
        </p:txBody>
      </p:sp>
      <p:sp>
        <p:nvSpPr>
          <p:cNvPr id="3" name="Content Placeholder 2"/>
          <p:cNvSpPr>
            <a:spLocks noGrp="1"/>
          </p:cNvSpPr>
          <p:nvPr>
            <p:ph sz="quarter" idx="11"/>
          </p:nvPr>
        </p:nvSpPr>
        <p:spPr/>
        <p:txBody>
          <a:bodyPr/>
          <a:lstStyle/>
          <a:p>
            <a:endParaRPr lang="en-GB"/>
          </a:p>
        </p:txBody>
      </p:sp>
    </p:spTree>
    <p:extLst>
      <p:ext uri="{BB962C8B-B14F-4D97-AF65-F5344CB8AC3E}">
        <p14:creationId xmlns:p14="http://schemas.microsoft.com/office/powerpoint/2010/main" val="15861396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1" y="576486"/>
            <a:ext cx="7376429" cy="667725"/>
          </a:xfrm>
        </p:spPr>
        <p:txBody>
          <a:bodyPr>
            <a:normAutofit fontScale="90000"/>
          </a:bodyPr>
          <a:lstStyle/>
          <a:p>
            <a:r>
              <a:rPr lang="en-GB" dirty="0"/>
              <a:t/>
            </a:r>
            <a:br>
              <a:rPr lang="en-GB" dirty="0"/>
            </a:br>
            <a:r>
              <a:rPr lang="en-GB" dirty="0" smtClean="0"/>
              <a:t>Patient engagement</a:t>
            </a:r>
            <a:endParaRPr lang="en-GB" dirty="0"/>
          </a:p>
        </p:txBody>
      </p:sp>
      <p:sp>
        <p:nvSpPr>
          <p:cNvPr id="9" name="Content Placeholder 8"/>
          <p:cNvSpPr>
            <a:spLocks noGrp="1"/>
          </p:cNvSpPr>
          <p:nvPr>
            <p:ph idx="1"/>
          </p:nvPr>
        </p:nvSpPr>
        <p:spPr/>
        <p:txBody>
          <a:bodyPr>
            <a:normAutofit fontScale="92500" lnSpcReduction="10000"/>
          </a:bodyPr>
          <a:lstStyle/>
          <a:p>
            <a:r>
              <a:rPr lang="en-GB" dirty="0" smtClean="0"/>
              <a:t>Hosting another Patient </a:t>
            </a:r>
            <a:r>
              <a:rPr lang="en-GB" dirty="0"/>
              <a:t>Information and Discussion Event  </a:t>
            </a:r>
            <a:r>
              <a:rPr lang="en-GB" dirty="0" smtClean="0"/>
              <a:t>on </a:t>
            </a:r>
            <a:r>
              <a:rPr lang="en-GB" b="1" dirty="0" smtClean="0"/>
              <a:t>Saturday </a:t>
            </a:r>
            <a:r>
              <a:rPr lang="en-GB" b="1" dirty="0"/>
              <a:t>9 </a:t>
            </a:r>
            <a:r>
              <a:rPr lang="en-GB" b="1" dirty="0" smtClean="0"/>
              <a:t>September  </a:t>
            </a:r>
            <a:r>
              <a:rPr lang="en-GB" dirty="0" smtClean="0"/>
              <a:t>at 10.30 </a:t>
            </a:r>
            <a:r>
              <a:rPr lang="en-GB" dirty="0"/>
              <a:t>am - 12.00 pm, Room 3, Chertsey House, St Peter’s Hospital. </a:t>
            </a:r>
            <a:br>
              <a:rPr lang="en-GB" dirty="0"/>
            </a:br>
            <a:endParaRPr lang="en-GB" dirty="0" smtClean="0"/>
          </a:p>
          <a:p>
            <a:r>
              <a:rPr lang="en-GB" dirty="0" smtClean="0"/>
              <a:t>Hosting </a:t>
            </a:r>
            <a:r>
              <a:rPr lang="en-GB" dirty="0"/>
              <a:t>a webinar on 13 September from 12.00 pm till 1.30 pm for those unable to attend </a:t>
            </a:r>
            <a:r>
              <a:rPr lang="en-GB"/>
              <a:t>the P</a:t>
            </a:r>
            <a:r>
              <a:rPr lang="en-GB" smtClean="0"/>
              <a:t>atient </a:t>
            </a:r>
            <a:r>
              <a:rPr lang="en-GB" dirty="0"/>
              <a:t>I</a:t>
            </a:r>
            <a:r>
              <a:rPr lang="en-GB" smtClean="0"/>
              <a:t>nformation and Discussion </a:t>
            </a:r>
            <a:r>
              <a:rPr lang="en-GB" dirty="0"/>
              <a:t>E</a:t>
            </a:r>
            <a:r>
              <a:rPr lang="en-GB" smtClean="0"/>
              <a:t>vents  </a:t>
            </a:r>
            <a:r>
              <a:rPr lang="en-GB" dirty="0">
                <a:hlinkClick r:id="rId2"/>
              </a:rPr>
              <a:t>Register for this webinar here</a:t>
            </a:r>
            <a:r>
              <a:rPr lang="en-GB" dirty="0" smtClean="0"/>
              <a:t>.</a:t>
            </a:r>
          </a:p>
          <a:p>
            <a:endParaRPr lang="en-GB" dirty="0" smtClean="0"/>
          </a:p>
          <a:p>
            <a:r>
              <a:rPr lang="en-GB" dirty="0" smtClean="0"/>
              <a:t>Developed </a:t>
            </a:r>
            <a:r>
              <a:rPr lang="en-GB" dirty="0"/>
              <a:t>an online survey for </a:t>
            </a:r>
            <a:r>
              <a:rPr lang="en-GB" dirty="0" smtClean="0"/>
              <a:t>past/current service </a:t>
            </a:r>
            <a:r>
              <a:rPr lang="en-GB" dirty="0"/>
              <a:t>users of </a:t>
            </a:r>
            <a:r>
              <a:rPr lang="en-GB" dirty="0" smtClean="0"/>
              <a:t>the Blanche </a:t>
            </a:r>
            <a:r>
              <a:rPr lang="en-GB" dirty="0"/>
              <a:t>Heriot Unit </a:t>
            </a:r>
            <a:r>
              <a:rPr lang="en-GB" dirty="0" smtClean="0"/>
              <a:t>to share their views </a:t>
            </a:r>
            <a:r>
              <a:rPr lang="en-GB" dirty="0" smtClean="0">
                <a:hlinkClick r:id="rId3"/>
              </a:rPr>
              <a:t>https</a:t>
            </a:r>
            <a:r>
              <a:rPr lang="en-GB" dirty="0">
                <a:hlinkClick r:id="rId3"/>
              </a:rPr>
              <a:t>://www.engage.england.nhs.uk/survey/009611c3</a:t>
            </a:r>
            <a:r>
              <a:rPr lang="en-GB" dirty="0" smtClean="0">
                <a:hlinkClick r:id="rId3"/>
              </a:rPr>
              <a:t>/</a:t>
            </a:r>
            <a:endParaRPr lang="en-GB" dirty="0" smtClean="0"/>
          </a:p>
          <a:p>
            <a:endParaRPr lang="en-GB" dirty="0"/>
          </a:p>
        </p:txBody>
      </p:sp>
    </p:spTree>
    <p:extLst>
      <p:ext uri="{BB962C8B-B14F-4D97-AF65-F5344CB8AC3E}">
        <p14:creationId xmlns:p14="http://schemas.microsoft.com/office/powerpoint/2010/main" val="14612329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GB" dirty="0" smtClean="0"/>
              <a:t>Operational meetings in place with senior clinical leads at CNWL and ASPH to work through all mobilisation.</a:t>
            </a:r>
          </a:p>
          <a:p>
            <a:r>
              <a:rPr lang="en-GB" dirty="0" smtClean="0"/>
              <a:t>Mobilisation meetings with commissioners and CNWL to ensure safe transition.</a:t>
            </a:r>
          </a:p>
          <a:p>
            <a:r>
              <a:rPr lang="en-GB" dirty="0" smtClean="0"/>
              <a:t>CNWL Transitional Clinic at St Peters for patients with HIV.</a:t>
            </a:r>
          </a:p>
          <a:p>
            <a:r>
              <a:rPr lang="en-GB" dirty="0" smtClean="0"/>
              <a:t>Patient Users Working group to be set up to work with us to ensure mobilisation is effective and addresses patient needs.</a:t>
            </a:r>
          </a:p>
          <a:p>
            <a:r>
              <a:rPr lang="en-GB" dirty="0"/>
              <a:t>Patients with other genital conditions including pain and skin conditions </a:t>
            </a:r>
            <a:r>
              <a:rPr lang="en-GB" dirty="0" smtClean="0"/>
              <a:t>will remain with ASPH.</a:t>
            </a:r>
            <a:endParaRPr lang="en-GB" dirty="0"/>
          </a:p>
          <a:p>
            <a:endParaRPr lang="en-GB" dirty="0"/>
          </a:p>
        </p:txBody>
      </p:sp>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5</a:t>
            </a:fld>
            <a:endParaRPr lang="en-US" dirty="0">
              <a:solidFill>
                <a:srgbClr val="005EB8"/>
              </a:solidFill>
            </a:endParaRPr>
          </a:p>
        </p:txBody>
      </p:sp>
      <p:sp>
        <p:nvSpPr>
          <p:cNvPr id="4" name="Title 3"/>
          <p:cNvSpPr>
            <a:spLocks noGrp="1"/>
          </p:cNvSpPr>
          <p:nvPr>
            <p:ph type="title"/>
          </p:nvPr>
        </p:nvSpPr>
        <p:spPr/>
        <p:txBody>
          <a:bodyPr/>
          <a:lstStyle/>
          <a:p>
            <a:r>
              <a:rPr lang="en-GB" dirty="0" smtClean="0"/>
              <a:t>Work to date</a:t>
            </a:r>
            <a:endParaRPr lang="en-GB" dirty="0"/>
          </a:p>
        </p:txBody>
      </p:sp>
    </p:spTree>
    <p:extLst>
      <p:ext uri="{BB962C8B-B14F-4D97-AF65-F5344CB8AC3E}">
        <p14:creationId xmlns:p14="http://schemas.microsoft.com/office/powerpoint/2010/main" val="1196467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000" dirty="0"/>
              <a:t>Ashford and St Peter’s </a:t>
            </a:r>
            <a:r>
              <a:rPr lang="en-GB" sz="4000" dirty="0" smtClean="0"/>
              <a:t>Hospitals NHS </a:t>
            </a:r>
            <a:r>
              <a:rPr lang="en-GB" sz="4000" dirty="0"/>
              <a:t>Foundation </a:t>
            </a:r>
            <a:r>
              <a:rPr lang="en-GB" sz="4000" dirty="0" smtClean="0"/>
              <a:t>Trust </a:t>
            </a:r>
            <a:r>
              <a:rPr lang="en-GB" sz="7200" dirty="0"/>
              <a:t/>
            </a:r>
            <a:br>
              <a:rPr lang="en-GB" sz="7200" dirty="0"/>
            </a:br>
            <a:endParaRPr lang="en-GB" dirty="0"/>
          </a:p>
        </p:txBody>
      </p:sp>
      <p:sp>
        <p:nvSpPr>
          <p:cNvPr id="5" name="Content Placeholder 4"/>
          <p:cNvSpPr>
            <a:spLocks noGrp="1"/>
          </p:cNvSpPr>
          <p:nvPr>
            <p:ph sz="quarter" idx="10"/>
          </p:nvPr>
        </p:nvSpPr>
        <p:spPr>
          <a:xfrm>
            <a:off x="457200" y="2792268"/>
            <a:ext cx="6812020" cy="2233191"/>
          </a:xfrm>
        </p:spPr>
        <p:txBody>
          <a:bodyPr/>
          <a:lstStyle/>
          <a:p>
            <a:r>
              <a:rPr lang="en-GB" sz="2400" dirty="0" smtClean="0">
                <a:solidFill>
                  <a:schemeClr val="tx1"/>
                </a:solidFill>
              </a:rPr>
              <a:t>Tom Smerdon – Director of Operations </a:t>
            </a:r>
          </a:p>
        </p:txBody>
      </p:sp>
      <p:sp>
        <p:nvSpPr>
          <p:cNvPr id="2" name="Content Placeholder 1"/>
          <p:cNvSpPr>
            <a:spLocks noGrp="1"/>
          </p:cNvSpPr>
          <p:nvPr>
            <p:ph sz="quarter" idx="11"/>
          </p:nvPr>
        </p:nvSpPr>
        <p:spPr/>
        <p:txBody>
          <a:bodyPr/>
          <a:lstStyle/>
          <a:p>
            <a:endParaRPr lang="en-GB"/>
          </a:p>
        </p:txBody>
      </p:sp>
    </p:spTree>
    <p:extLst>
      <p:ext uri="{BB962C8B-B14F-4D97-AF65-F5344CB8AC3E}">
        <p14:creationId xmlns:p14="http://schemas.microsoft.com/office/powerpoint/2010/main" val="3064675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0"/>
            <a:ext cx="7210425" cy="606425"/>
          </a:xfrm>
        </p:spPr>
        <p:txBody>
          <a:bodyPr/>
          <a:lstStyle/>
          <a:p>
            <a:pPr eaLnBrk="1" hangingPunct="1"/>
            <a:r>
              <a:rPr lang="en-GB" altLang="en-US" sz="1600" dirty="0" smtClean="0"/>
              <a:t/>
            </a:r>
            <a:br>
              <a:rPr lang="en-GB" altLang="en-US" sz="1600" dirty="0" smtClean="0"/>
            </a:br>
            <a:r>
              <a:rPr lang="en-GB" altLang="en-US" sz="1600" dirty="0" smtClean="0"/>
              <a:t/>
            </a:r>
            <a:br>
              <a:rPr lang="en-GB" altLang="en-US" sz="1600" dirty="0" smtClean="0"/>
            </a:br>
            <a:r>
              <a:rPr lang="en-GB" altLang="en-US" sz="1600" dirty="0" smtClean="0"/>
              <a:t>Achieving Clarity</a:t>
            </a:r>
            <a:r>
              <a:rPr lang="en-GB" altLang="en-US" dirty="0" smtClean="0"/>
              <a:t/>
            </a:r>
            <a:br>
              <a:rPr lang="en-GB" altLang="en-US" dirty="0" smtClean="0"/>
            </a:br>
            <a:endParaRPr lang="en-US" altLang="en-US" dirty="0" smtClean="0"/>
          </a:p>
        </p:txBody>
      </p:sp>
      <p:sp>
        <p:nvSpPr>
          <p:cNvPr id="4099" name="Rectangle 3"/>
          <p:cNvSpPr>
            <a:spLocks noGrp="1" noChangeArrowheads="1"/>
          </p:cNvSpPr>
          <p:nvPr>
            <p:ph type="body" idx="1"/>
          </p:nvPr>
        </p:nvSpPr>
        <p:spPr>
          <a:xfrm>
            <a:off x="468313" y="898640"/>
            <a:ext cx="8229600" cy="5502164"/>
          </a:xfrm>
        </p:spPr>
        <p:txBody>
          <a:bodyPr/>
          <a:lstStyle/>
          <a:p>
            <a:pPr marL="0" indent="0">
              <a:buNone/>
              <a:defRPr/>
            </a:pPr>
            <a:endParaRPr lang="en-GB" sz="1600" dirty="0"/>
          </a:p>
          <a:p>
            <a:pPr>
              <a:defRPr/>
            </a:pPr>
            <a:r>
              <a:rPr lang="en-GB" sz="1600" dirty="0" smtClean="0"/>
              <a:t>We </a:t>
            </a:r>
            <a:r>
              <a:rPr lang="en-GB" sz="1600" dirty="0"/>
              <a:t>know there are different patient groups using BHU that need to be catered for</a:t>
            </a:r>
            <a:r>
              <a:rPr lang="en-GB" sz="1600" dirty="0" smtClean="0"/>
              <a:t>:</a:t>
            </a:r>
          </a:p>
          <a:p>
            <a:pPr marL="800100" lvl="1" indent="-342900">
              <a:buFont typeface="+mj-lt"/>
              <a:buAutoNum type="arabicPeriod"/>
              <a:defRPr/>
            </a:pPr>
            <a:r>
              <a:rPr lang="en-GB" sz="1400" dirty="0" smtClean="0"/>
              <a:t>Walk-in sexual health service patients  </a:t>
            </a:r>
          </a:p>
          <a:p>
            <a:pPr marL="800100" lvl="1" indent="-342900">
              <a:buFont typeface="+mj-lt"/>
              <a:buAutoNum type="arabicPeriod"/>
              <a:defRPr/>
            </a:pPr>
            <a:r>
              <a:rPr lang="en-GB" sz="1400" dirty="0" smtClean="0"/>
              <a:t>HIV patients with a range of abnormalities and complexity </a:t>
            </a:r>
            <a:endParaRPr lang="en-GB" sz="1400" dirty="0"/>
          </a:p>
          <a:p>
            <a:pPr marL="800100" lvl="1" indent="-342900">
              <a:buFont typeface="+mj-lt"/>
              <a:buAutoNum type="arabicPeriod"/>
              <a:defRPr/>
            </a:pPr>
            <a:r>
              <a:rPr lang="en-GB" sz="1400" dirty="0" smtClean="0"/>
              <a:t>Patients with other genital conditions including pain and skin conditions </a:t>
            </a:r>
            <a:endParaRPr lang="en-GB" sz="1600" dirty="0" smtClean="0"/>
          </a:p>
          <a:p>
            <a:pPr>
              <a:defRPr/>
            </a:pPr>
            <a:r>
              <a:rPr lang="en-GB" sz="1600" dirty="0"/>
              <a:t>The care needs of </a:t>
            </a:r>
            <a:r>
              <a:rPr lang="en-GB" sz="1600" dirty="0" smtClean="0"/>
              <a:t>the first two groups will transfer to CNWL on </a:t>
            </a:r>
            <a:r>
              <a:rPr lang="en-GB" sz="1600" dirty="0"/>
              <a:t>1 October </a:t>
            </a:r>
            <a:r>
              <a:rPr lang="en-GB" sz="1600" dirty="0" smtClean="0"/>
              <a:t>and will have their needs met through CNLW’s model of care. </a:t>
            </a:r>
          </a:p>
          <a:p>
            <a:pPr>
              <a:defRPr/>
            </a:pPr>
            <a:r>
              <a:rPr lang="en-GB" sz="1600" dirty="0" smtClean="0"/>
              <a:t>The third group of patients will continue to have their care coordinated by ASPH, most likely on the St Peter’s site. We will work in partnership with those patients and with the local commissioner to define those care pathway and service delivery models </a:t>
            </a:r>
          </a:p>
          <a:p>
            <a:pPr>
              <a:defRPr/>
            </a:pPr>
            <a:r>
              <a:rPr lang="en-GB" sz="1600" dirty="0" smtClean="0"/>
              <a:t>In addition to patients there are other important stakeholders; carers, GPs and the Blanche Heriot Team </a:t>
            </a:r>
          </a:p>
          <a:p>
            <a:pPr>
              <a:defRPr/>
            </a:pPr>
            <a:r>
              <a:rPr lang="en-GB" sz="1600" dirty="0" smtClean="0"/>
              <a:t>The Blanche Heriot Unit and the Service are not the same thing:</a:t>
            </a:r>
          </a:p>
          <a:p>
            <a:pPr lvl="1">
              <a:defRPr/>
            </a:pPr>
            <a:r>
              <a:rPr lang="en-GB" sz="1400" dirty="0"/>
              <a:t>The Unit is currently the location from which a </a:t>
            </a:r>
            <a:r>
              <a:rPr lang="en-GB" sz="1400" dirty="0" smtClean="0"/>
              <a:t>great deal of the </a:t>
            </a:r>
            <a:r>
              <a:rPr lang="en-GB" sz="1400" dirty="0"/>
              <a:t>service has been coordinated and delivered</a:t>
            </a:r>
          </a:p>
          <a:p>
            <a:pPr lvl="1">
              <a:defRPr/>
            </a:pPr>
            <a:r>
              <a:rPr lang="en-GB" sz="1400" dirty="0"/>
              <a:t>A change in service provider is not the same as closing the </a:t>
            </a:r>
            <a:r>
              <a:rPr lang="en-GB" sz="1400" dirty="0" smtClean="0"/>
              <a:t>unit, </a:t>
            </a:r>
            <a:r>
              <a:rPr lang="en-GB" sz="1400" dirty="0"/>
              <a:t>because the service is going to be re-provided in a new way </a:t>
            </a:r>
          </a:p>
          <a:p>
            <a:pPr>
              <a:defRPr/>
            </a:pPr>
            <a:r>
              <a:rPr lang="en-GB" sz="1600" dirty="0" smtClean="0"/>
              <a:t>The service locations are important to patients and we are committed to working with CNWL and others to ensure access is enabled </a:t>
            </a:r>
            <a:endParaRPr lang="en-US" altLang="en-US" sz="1600" dirty="0" smtClean="0"/>
          </a:p>
        </p:txBody>
      </p:sp>
    </p:spTree>
    <p:extLst>
      <p:ext uri="{BB962C8B-B14F-4D97-AF65-F5344CB8AC3E}">
        <p14:creationId xmlns:p14="http://schemas.microsoft.com/office/powerpoint/2010/main" val="293997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68313" y="0"/>
            <a:ext cx="7210425" cy="606425"/>
          </a:xfrm>
        </p:spPr>
        <p:txBody>
          <a:bodyPr/>
          <a:lstStyle/>
          <a:p>
            <a:pPr eaLnBrk="1" hangingPunct="1"/>
            <a:r>
              <a:rPr lang="en-GB" altLang="en-US" dirty="0" smtClean="0"/>
              <a:t/>
            </a:r>
            <a:br>
              <a:rPr lang="en-GB" altLang="en-US" dirty="0" smtClean="0"/>
            </a:br>
            <a:r>
              <a:rPr lang="en-GB" altLang="en-US" sz="1800" dirty="0" smtClean="0"/>
              <a:t>Moving Forward</a:t>
            </a:r>
            <a:r>
              <a:rPr lang="en-GB" altLang="en-US" dirty="0" smtClean="0"/>
              <a:t/>
            </a:r>
            <a:br>
              <a:rPr lang="en-GB" altLang="en-US" dirty="0" smtClean="0"/>
            </a:br>
            <a:endParaRPr lang="en-US" altLang="en-US" dirty="0" smtClean="0"/>
          </a:p>
        </p:txBody>
      </p:sp>
      <p:sp>
        <p:nvSpPr>
          <p:cNvPr id="5123" name="Rectangle 5"/>
          <p:cNvSpPr>
            <a:spLocks noGrp="1" noChangeArrowheads="1"/>
          </p:cNvSpPr>
          <p:nvPr>
            <p:ph sz="half" idx="1"/>
          </p:nvPr>
        </p:nvSpPr>
        <p:spPr>
          <a:xfrm>
            <a:off x="468313" y="1268413"/>
            <a:ext cx="7920037" cy="4525962"/>
          </a:xfrm>
        </p:spPr>
        <p:txBody>
          <a:bodyPr/>
          <a:lstStyle/>
          <a:p>
            <a:pPr>
              <a:defRPr/>
            </a:pPr>
            <a:r>
              <a:rPr lang="en-GB" sz="1500" dirty="0" smtClean="0"/>
              <a:t>We </a:t>
            </a:r>
            <a:r>
              <a:rPr lang="en-GB" sz="1500" dirty="0"/>
              <a:t>pledge to </a:t>
            </a:r>
            <a:r>
              <a:rPr lang="en-GB" sz="1500" dirty="0" smtClean="0"/>
              <a:t>involve those patients who will remain with ASPH in </a:t>
            </a:r>
            <a:r>
              <a:rPr lang="en-GB" sz="1500" dirty="0"/>
              <a:t>designing and delivering </a:t>
            </a:r>
            <a:r>
              <a:rPr lang="en-GB" sz="1500" dirty="0" smtClean="0"/>
              <a:t>a new model of care, Dr Pritchard has committed to support us with this work</a:t>
            </a:r>
          </a:p>
          <a:p>
            <a:pPr marL="0" indent="0">
              <a:buFont typeface="Wingdings" pitchFamily="2" charset="2"/>
              <a:buNone/>
              <a:defRPr/>
            </a:pPr>
            <a:endParaRPr lang="en-GB" sz="1500" dirty="0"/>
          </a:p>
          <a:p>
            <a:pPr>
              <a:defRPr/>
            </a:pPr>
            <a:r>
              <a:rPr lang="en-GB" sz="1500" dirty="0"/>
              <a:t>We pledge to carry out an individual clinical review of patients with complex needs to ensure their needs are met and are managed appropriately, in line with best practice </a:t>
            </a:r>
            <a:r>
              <a:rPr lang="en-GB" sz="1500" dirty="0" smtClean="0"/>
              <a:t/>
            </a:r>
            <a:br>
              <a:rPr lang="en-GB" sz="1500" dirty="0" smtClean="0"/>
            </a:br>
            <a:endParaRPr lang="en-GB" sz="1500" dirty="0"/>
          </a:p>
          <a:p>
            <a:pPr>
              <a:defRPr/>
            </a:pPr>
            <a:r>
              <a:rPr lang="en-GB" sz="1500" dirty="0"/>
              <a:t>We will work closely with CNWL and support them to mobilise the service they have been commissioned to </a:t>
            </a:r>
            <a:r>
              <a:rPr lang="en-GB" sz="1500" dirty="0" smtClean="0"/>
              <a:t>provide.  This </a:t>
            </a:r>
            <a:r>
              <a:rPr lang="en-GB" sz="1500" dirty="0"/>
              <a:t>is the responsible way to act for </a:t>
            </a:r>
            <a:r>
              <a:rPr lang="en-GB" sz="1500" dirty="0" smtClean="0"/>
              <a:t>patients</a:t>
            </a:r>
            <a:br>
              <a:rPr lang="en-GB" sz="1500" dirty="0" smtClean="0"/>
            </a:br>
            <a:endParaRPr lang="en-GB" sz="1500" dirty="0"/>
          </a:p>
          <a:p>
            <a:pPr>
              <a:defRPr/>
            </a:pPr>
            <a:r>
              <a:rPr lang="en-GB" sz="1500" dirty="0"/>
              <a:t>We will approach the planning and delivery of the transition in line with our Trust values/4 Ps</a:t>
            </a:r>
            <a:r>
              <a:rPr lang="en-GB" sz="1500" dirty="0" smtClean="0"/>
              <a:t>.</a:t>
            </a:r>
            <a:br>
              <a:rPr lang="en-GB" sz="1500" dirty="0" smtClean="0"/>
            </a:br>
            <a:endParaRPr lang="en-GB" sz="1500" dirty="0"/>
          </a:p>
          <a:p>
            <a:pPr>
              <a:defRPr/>
            </a:pPr>
            <a:r>
              <a:rPr lang="en-GB" sz="1500" dirty="0" smtClean="0"/>
              <a:t>We will cherish and safeguard the values of the Blanche </a:t>
            </a:r>
            <a:r>
              <a:rPr lang="en-GB" sz="1500" dirty="0"/>
              <a:t>Heriot Unit </a:t>
            </a:r>
            <a:r>
              <a:rPr lang="en-GB" sz="1500" dirty="0" smtClean="0"/>
              <a:t>services and pledge to embed the philosophy in future service to be delivered at SPH</a:t>
            </a:r>
            <a:br>
              <a:rPr lang="en-GB" sz="1500" dirty="0" smtClean="0"/>
            </a:br>
            <a:endParaRPr lang="en-GB" sz="1500" dirty="0"/>
          </a:p>
          <a:p>
            <a:pPr>
              <a:defRPr/>
            </a:pPr>
            <a:r>
              <a:rPr lang="en-GB" sz="1500" dirty="0"/>
              <a:t>We will value and take care of BHU team members and work with CNWL to safeguard their well being through this transition.</a:t>
            </a:r>
            <a:r>
              <a:rPr lang="en-GB" sz="1400" dirty="0"/>
              <a:t/>
            </a:r>
            <a:br>
              <a:rPr lang="en-GB" sz="1400" dirty="0"/>
            </a:br>
            <a:endParaRPr lang="en-GB" sz="1400" dirty="0"/>
          </a:p>
          <a:p>
            <a:pPr marL="0" indent="0" eaLnBrk="1" hangingPunct="1">
              <a:buNone/>
              <a:defRPr/>
            </a:pPr>
            <a:endParaRPr lang="en-US" altLang="en-US" sz="2400" dirty="0" smtClean="0"/>
          </a:p>
        </p:txBody>
      </p:sp>
    </p:spTree>
    <p:extLst>
      <p:ext uri="{BB962C8B-B14F-4D97-AF65-F5344CB8AC3E}">
        <p14:creationId xmlns:p14="http://schemas.microsoft.com/office/powerpoint/2010/main" val="1244908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How </a:t>
            </a:r>
            <a:r>
              <a:rPr lang="en-GB" sz="1800" dirty="0"/>
              <a:t>w</a:t>
            </a:r>
            <a:r>
              <a:rPr lang="en-GB" sz="1800" dirty="0" smtClean="0"/>
              <a:t>e've </a:t>
            </a:r>
            <a:r>
              <a:rPr lang="en-GB" sz="1800" dirty="0"/>
              <a:t>r</a:t>
            </a:r>
            <a:r>
              <a:rPr lang="en-GB" sz="1800" dirty="0" smtClean="0"/>
              <a:t>esponded </a:t>
            </a:r>
            <a:r>
              <a:rPr lang="en-GB" sz="1800" dirty="0"/>
              <a:t>to the </a:t>
            </a:r>
            <a:r>
              <a:rPr lang="en-GB" sz="1800" dirty="0" smtClean="0"/>
              <a:t>Issues </a:t>
            </a:r>
            <a:r>
              <a:rPr lang="en-GB" sz="1800" dirty="0"/>
              <a:t>you've </a:t>
            </a:r>
            <a:r>
              <a:rPr lang="en-GB" sz="1800" dirty="0" smtClean="0"/>
              <a:t>raised </a:t>
            </a:r>
            <a:endParaRPr lang="en-GB" sz="1800" dirty="0"/>
          </a:p>
        </p:txBody>
      </p:sp>
      <p:sp>
        <p:nvSpPr>
          <p:cNvPr id="3" name="Content Placeholder 2"/>
          <p:cNvSpPr>
            <a:spLocks noGrp="1"/>
          </p:cNvSpPr>
          <p:nvPr>
            <p:ph sz="half" idx="1"/>
          </p:nvPr>
        </p:nvSpPr>
        <p:spPr>
          <a:xfrm>
            <a:off x="468313" y="1426073"/>
            <a:ext cx="7982004" cy="4359872"/>
          </a:xfrm>
        </p:spPr>
        <p:txBody>
          <a:bodyPr/>
          <a:lstStyle/>
          <a:p>
            <a:pPr marL="0" lvl="0" indent="0">
              <a:buNone/>
              <a:defRPr/>
            </a:pPr>
            <a:r>
              <a:rPr lang="en-GB" sz="1800" dirty="0"/>
              <a:t>Clear information on the residual services for vulval pain and genital dermatology; how we will manage these and how these will be commissioned?</a:t>
            </a:r>
          </a:p>
          <a:p>
            <a:pPr lvl="1">
              <a:defRPr/>
            </a:pPr>
            <a:r>
              <a:rPr lang="en-GB" sz="1400" dirty="0"/>
              <a:t>The residual services will be incorporated into the Gynae team, Dr Pritchard will remain a member of Staff at ASPH and will continue to provide the service.</a:t>
            </a:r>
          </a:p>
          <a:p>
            <a:pPr lvl="1">
              <a:defRPr/>
            </a:pPr>
            <a:r>
              <a:rPr lang="en-GB" sz="1400" dirty="0"/>
              <a:t>Commissioning arrangements are being </a:t>
            </a:r>
            <a:r>
              <a:rPr lang="en-GB" sz="1400" dirty="0" smtClean="0"/>
              <a:t>discussed</a:t>
            </a:r>
            <a:br>
              <a:rPr lang="en-GB" sz="1400" dirty="0" smtClean="0"/>
            </a:br>
            <a:endParaRPr lang="en-GB" sz="1800" dirty="0"/>
          </a:p>
          <a:p>
            <a:pPr marL="0" lvl="0" indent="0">
              <a:buNone/>
              <a:defRPr/>
            </a:pPr>
            <a:r>
              <a:rPr lang="en-GB" sz="1800" dirty="0"/>
              <a:t>Clear information on the transitional services for HIV and complex patients; how that will work and for how long. </a:t>
            </a:r>
          </a:p>
          <a:p>
            <a:pPr lvl="1">
              <a:defRPr/>
            </a:pPr>
            <a:r>
              <a:rPr lang="en-GB" sz="1400" dirty="0"/>
              <a:t>The transitional service for HIV patients will run for six months from 1st October at ASPH. Every patient will be offered an appointment.</a:t>
            </a:r>
          </a:p>
          <a:p>
            <a:pPr marL="457200" lvl="1" indent="0">
              <a:buNone/>
              <a:defRPr/>
            </a:pPr>
            <a:endParaRPr lang="en-GB" sz="1400" dirty="0"/>
          </a:p>
          <a:p>
            <a:pPr marL="0" lvl="0" indent="0">
              <a:buNone/>
              <a:defRPr/>
            </a:pPr>
            <a:r>
              <a:rPr lang="en-GB" sz="1800" dirty="0"/>
              <a:t>Communication we have had with patients </a:t>
            </a:r>
          </a:p>
          <a:p>
            <a:pPr lvl="1">
              <a:defRPr/>
            </a:pPr>
            <a:r>
              <a:rPr lang="en-GB" sz="1400" dirty="0"/>
              <a:t>HIV patients </a:t>
            </a:r>
          </a:p>
          <a:p>
            <a:pPr lvl="1">
              <a:defRPr/>
            </a:pPr>
            <a:r>
              <a:rPr lang="en-GB" sz="1400" dirty="0"/>
              <a:t>Residual Service Patients</a:t>
            </a:r>
          </a:p>
          <a:p>
            <a:pPr lvl="1">
              <a:defRPr/>
            </a:pPr>
            <a:r>
              <a:rPr lang="en-GB" sz="1400" dirty="0"/>
              <a:t>Sexual Health Patients</a:t>
            </a:r>
          </a:p>
          <a:p>
            <a:pPr lvl="0">
              <a:defRPr/>
            </a:pPr>
            <a:endParaRPr lang="en-GB" sz="1800" dirty="0"/>
          </a:p>
        </p:txBody>
      </p:sp>
    </p:spTree>
    <p:extLst>
      <p:ext uri="{BB962C8B-B14F-4D97-AF65-F5344CB8AC3E}">
        <p14:creationId xmlns:p14="http://schemas.microsoft.com/office/powerpoint/2010/main" val="3249688447"/>
      </p:ext>
    </p:extLst>
  </p:cSld>
  <p:clrMapOvr>
    <a:masterClrMapping/>
  </p:clrMapOvr>
</p:sld>
</file>

<file path=ppt/theme/theme1.xml><?xml version="1.0" encoding="utf-8"?>
<a:theme xmlns:a="http://schemas.openxmlformats.org/drawingml/2006/main" name="Powerpoint_template_Corporate_0913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Powerpoint_template_Corporate_0913_1.potx</Template>
  <TotalTime>13817</TotalTime>
  <Words>2731</Words>
  <Application>Microsoft Office PowerPoint</Application>
  <PresentationFormat>On-screen Show (4:3)</PresentationFormat>
  <Paragraphs>504</Paragraphs>
  <Slides>42</Slides>
  <Notes>29</Notes>
  <HiddenSlides>7</HiddenSlides>
  <MMClips>0</MMClips>
  <ScaleCrop>false</ScaleCrop>
  <HeadingPairs>
    <vt:vector size="4" baseType="variant">
      <vt:variant>
        <vt:lpstr>Theme</vt:lpstr>
      </vt:variant>
      <vt:variant>
        <vt:i4>6</vt:i4>
      </vt:variant>
      <vt:variant>
        <vt:lpstr>Slide Titles</vt:lpstr>
      </vt:variant>
      <vt:variant>
        <vt:i4>42</vt:i4>
      </vt:variant>
    </vt:vector>
  </HeadingPairs>
  <TitlesOfParts>
    <vt:vector size="48" baseType="lpstr">
      <vt:lpstr>Powerpoint_template_Corporate_0913_1</vt:lpstr>
      <vt:lpstr>3_Office Theme</vt:lpstr>
      <vt:lpstr>Default Design</vt:lpstr>
      <vt:lpstr>Office Theme</vt:lpstr>
      <vt:lpstr>1_Office Theme</vt:lpstr>
      <vt:lpstr>2_Office Theme</vt:lpstr>
      <vt:lpstr>Integrated Sexual Health and HIV Services in Surrey  Patient Information and Discussion Event  Saturday 9th September 10.30 - 12 </vt:lpstr>
      <vt:lpstr>Agenda</vt:lpstr>
      <vt:lpstr>Background 1</vt:lpstr>
      <vt:lpstr>Background 2 </vt:lpstr>
      <vt:lpstr>Work to date</vt:lpstr>
      <vt:lpstr>Ashford and St Peter’s Hospitals NHS Foundation Trust  </vt:lpstr>
      <vt:lpstr>  Achieving Clarity </vt:lpstr>
      <vt:lpstr> Moving Forward </vt:lpstr>
      <vt:lpstr>How we've responded to the Issues you've raised </vt:lpstr>
      <vt:lpstr>PowerPoint Presentation</vt:lpstr>
      <vt:lpstr>PowerPoint Presentation</vt:lpstr>
      <vt:lpstr>Introduction</vt:lpstr>
      <vt:lpstr>Improving Health and Wellbeing</vt:lpstr>
      <vt:lpstr>Services in Surrey</vt:lpstr>
      <vt:lpstr>Services in Surrey </vt:lpstr>
      <vt:lpstr>PowerPoint Presentation</vt:lpstr>
      <vt:lpstr>Patient Engagement and Feedback</vt:lpstr>
      <vt:lpstr>Patient Website </vt:lpstr>
      <vt:lpstr>Freedoms Shop - low cost condoms/lube</vt:lpstr>
      <vt:lpstr>Coming soon…</vt:lpstr>
      <vt:lpstr>Coming soon… </vt:lpstr>
      <vt:lpstr>Follow-up care in the new service</vt:lpstr>
      <vt:lpstr>Partnerships</vt:lpstr>
      <vt:lpstr>PowerPoint Presentation</vt:lpstr>
      <vt:lpstr>Questions</vt:lpstr>
      <vt:lpstr>Integrated Sexual Health and HIV Services in Surrey</vt:lpstr>
      <vt:lpstr>Sexual Health Needs Assessment:  Key Messages</vt:lpstr>
      <vt:lpstr>Sexual Health Needs Assessment: Recommendations</vt:lpstr>
      <vt:lpstr>Interdependencies</vt:lpstr>
      <vt:lpstr>Quality and performance monitoring</vt:lpstr>
      <vt:lpstr>Quality and performance monitoring</vt:lpstr>
      <vt:lpstr>Contact details</vt:lpstr>
      <vt:lpstr>Questions and discussion</vt:lpstr>
      <vt:lpstr>Purpose</vt:lpstr>
      <vt:lpstr>Commissioning responsibilities</vt:lpstr>
      <vt:lpstr>Re-commissioning of sexual health services in Surrey</vt:lpstr>
      <vt:lpstr>Sexual Health Needs Assessment</vt:lpstr>
      <vt:lpstr>Budget</vt:lpstr>
      <vt:lpstr>National Guidance</vt:lpstr>
      <vt:lpstr>Integrated Services</vt:lpstr>
      <vt:lpstr>Discussion </vt:lpstr>
      <vt:lpstr> Patient engagement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Juice Mac Pro 2</dc:creator>
  <cp:lastModifiedBy>Windows User</cp:lastModifiedBy>
  <cp:revision>782</cp:revision>
  <cp:lastPrinted>2017-05-16T12:54:00Z</cp:lastPrinted>
  <dcterms:created xsi:type="dcterms:W3CDTF">2013-09-12T09:25:32Z</dcterms:created>
  <dcterms:modified xsi:type="dcterms:W3CDTF">2017-09-09T08:12:00Z</dcterms:modified>
</cp:coreProperties>
</file>