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272" r:id="rId3"/>
    <p:sldId id="273" r:id="rId4"/>
    <p:sldId id="269" r:id="rId5"/>
    <p:sldId id="259" r:id="rId6"/>
    <p:sldId id="275" r:id="rId7"/>
    <p:sldId id="274" r:id="rId8"/>
    <p:sldId id="260" r:id="rId9"/>
    <p:sldId id="264" r:id="rId10"/>
    <p:sldId id="265" r:id="rId11"/>
    <p:sldId id="266" r:id="rId12"/>
    <p:sldId id="268"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Scribbins" initials="KS" lastIdx="1" clrIdx="0">
    <p:extLst>
      <p:ext uri="{19B8F6BF-5375-455C-9EA6-DF929625EA0E}">
        <p15:presenceInfo xmlns:p15="http://schemas.microsoft.com/office/powerpoint/2012/main" userId="S-1-5-21-613949579-3766672079-2881547077-1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60BF4-EFFA-4B44-8A5B-B2C1798E6B3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08CCA48B-A54C-4C4F-A9DB-227C532B6E8B}">
      <dgm:prSet custT="1"/>
      <dgm:spPr/>
      <dgm:t>
        <a:bodyPr/>
        <a:lstStyle/>
        <a:p>
          <a:r>
            <a:rPr lang="en-US" sz="1200" dirty="0" smtClean="0">
              <a:latin typeface="Trebuchet MS" panose="020B0603020202020204" pitchFamily="34" charset="0"/>
            </a:rPr>
            <a:t>Relationship enhancing</a:t>
          </a:r>
          <a:endParaRPr lang="en-GB" sz="1200" dirty="0">
            <a:latin typeface="Trebuchet MS" panose="020B0603020202020204" pitchFamily="34" charset="0"/>
          </a:endParaRPr>
        </a:p>
      </dgm:t>
    </dgm:pt>
    <dgm:pt modelId="{336E4629-41C9-4475-AFBF-59426E3EB254}" type="sibTrans" cxnId="{DB082853-7130-40DC-8F0A-A4F5C09BF5C4}">
      <dgm:prSet/>
      <dgm:spPr/>
      <dgm:t>
        <a:bodyPr/>
        <a:lstStyle/>
        <a:p>
          <a:endParaRPr lang="en-GB"/>
        </a:p>
      </dgm:t>
    </dgm:pt>
    <dgm:pt modelId="{6241ECAA-8BE1-4AAB-924D-3515B9460625}" type="parTrans" cxnId="{DB082853-7130-40DC-8F0A-A4F5C09BF5C4}">
      <dgm:prSet/>
      <dgm:spPr/>
      <dgm:t>
        <a:bodyPr/>
        <a:lstStyle/>
        <a:p>
          <a:endParaRPr lang="en-GB"/>
        </a:p>
      </dgm:t>
    </dgm:pt>
    <dgm:pt modelId="{A533F69E-3366-4108-AE45-903D77A7EBAD}" type="pres">
      <dgm:prSet presAssocID="{60560BF4-EFFA-4B44-8A5B-B2C1798E6B35}" presName="Name0" presStyleCnt="0">
        <dgm:presLayoutVars>
          <dgm:dir/>
          <dgm:resizeHandles val="exact"/>
        </dgm:presLayoutVars>
      </dgm:prSet>
      <dgm:spPr/>
      <dgm:t>
        <a:bodyPr/>
        <a:lstStyle/>
        <a:p>
          <a:endParaRPr lang="en-GB"/>
        </a:p>
      </dgm:t>
    </dgm:pt>
    <dgm:pt modelId="{2294D1DA-EBCB-44E3-B400-270D0B63C98B}" type="pres">
      <dgm:prSet presAssocID="{08CCA48B-A54C-4C4F-A9DB-227C532B6E8B}" presName="node" presStyleLbl="node1" presStyleIdx="0" presStyleCnt="1" custScaleX="531948" custLinFactNeighborX="-3786" custLinFactNeighborY="46029">
        <dgm:presLayoutVars>
          <dgm:bulletEnabled val="1"/>
        </dgm:presLayoutVars>
      </dgm:prSet>
      <dgm:spPr/>
      <dgm:t>
        <a:bodyPr/>
        <a:lstStyle/>
        <a:p>
          <a:endParaRPr lang="en-GB"/>
        </a:p>
      </dgm:t>
    </dgm:pt>
  </dgm:ptLst>
  <dgm:cxnLst>
    <dgm:cxn modelId="{A97865CA-9A72-4EE7-B49C-EEC363833AC4}" type="presOf" srcId="{08CCA48B-A54C-4C4F-A9DB-227C532B6E8B}" destId="{2294D1DA-EBCB-44E3-B400-270D0B63C98B}" srcOrd="0" destOrd="0" presId="urn:microsoft.com/office/officeart/2005/8/layout/process1"/>
    <dgm:cxn modelId="{DB082853-7130-40DC-8F0A-A4F5C09BF5C4}" srcId="{60560BF4-EFFA-4B44-8A5B-B2C1798E6B35}" destId="{08CCA48B-A54C-4C4F-A9DB-227C532B6E8B}" srcOrd="0" destOrd="0" parTransId="{6241ECAA-8BE1-4AAB-924D-3515B9460625}" sibTransId="{336E4629-41C9-4475-AFBF-59426E3EB254}"/>
    <dgm:cxn modelId="{E4B0940A-726D-453E-AA50-7A1BD5CD3B27}" type="presOf" srcId="{60560BF4-EFFA-4B44-8A5B-B2C1798E6B35}" destId="{A533F69E-3366-4108-AE45-903D77A7EBAD}" srcOrd="0" destOrd="0" presId="urn:microsoft.com/office/officeart/2005/8/layout/process1"/>
    <dgm:cxn modelId="{1C4804EA-5D8A-4305-A5A3-4DEEF697B551}" type="presParOf" srcId="{A533F69E-3366-4108-AE45-903D77A7EBAD}" destId="{2294D1DA-EBCB-44E3-B400-270D0B63C98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560BF4-EFFA-4B44-8A5B-B2C1798E6B3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5F4DCE02-6A9F-43CC-B843-1DB82FD9F5B6}">
      <dgm:prSet/>
      <dgm:spPr>
        <a:ln>
          <a:solidFill>
            <a:schemeClr val="accent3"/>
          </a:solidFill>
        </a:ln>
      </dgm:spPr>
      <dgm:t>
        <a:bodyPr/>
        <a:lstStyle/>
        <a:p>
          <a:r>
            <a:rPr lang="en-US" dirty="0" smtClean="0"/>
            <a:t>Facilitating involvement</a:t>
          </a:r>
          <a:endParaRPr lang="en-GB" dirty="0"/>
        </a:p>
      </dgm:t>
    </dgm:pt>
    <dgm:pt modelId="{395B0CF0-7F38-452E-9229-363D96F56B2A}" type="parTrans" cxnId="{AE686679-E76D-4895-8FAE-1E6A22AF193D}">
      <dgm:prSet/>
      <dgm:spPr/>
      <dgm:t>
        <a:bodyPr/>
        <a:lstStyle/>
        <a:p>
          <a:endParaRPr lang="en-GB"/>
        </a:p>
      </dgm:t>
    </dgm:pt>
    <dgm:pt modelId="{2534A90E-128D-4273-9F94-AE897A8F65FD}" type="sibTrans" cxnId="{AE686679-E76D-4895-8FAE-1E6A22AF193D}">
      <dgm:prSet/>
      <dgm:spPr/>
      <dgm:t>
        <a:bodyPr/>
        <a:lstStyle/>
        <a:p>
          <a:endParaRPr lang="en-GB"/>
        </a:p>
      </dgm:t>
    </dgm:pt>
    <dgm:pt modelId="{177909BB-ACAC-4034-B57B-485592DF29BD}">
      <dgm:prSet/>
      <dgm:spPr>
        <a:ln>
          <a:solidFill>
            <a:schemeClr val="accent3"/>
          </a:solidFill>
        </a:ln>
      </dgm:spPr>
      <dgm:t>
        <a:bodyPr/>
        <a:lstStyle/>
        <a:p>
          <a:r>
            <a:rPr lang="en-US" dirty="0" smtClean="0"/>
            <a:t>Communications</a:t>
          </a:r>
          <a:endParaRPr lang="en-GB" dirty="0"/>
        </a:p>
      </dgm:t>
    </dgm:pt>
    <dgm:pt modelId="{BC06A627-BC2D-4DC5-8628-5FBFB1DE8925}" type="sibTrans" cxnId="{BA0C10AD-67B3-4864-8267-68FDCA08E3C4}">
      <dgm:prSet/>
      <dgm:spPr/>
      <dgm:t>
        <a:bodyPr/>
        <a:lstStyle/>
        <a:p>
          <a:endParaRPr lang="en-GB" dirty="0"/>
        </a:p>
      </dgm:t>
    </dgm:pt>
    <dgm:pt modelId="{F5A93912-24F6-4D1D-BA8F-17FE1EE07E2C}" type="parTrans" cxnId="{BA0C10AD-67B3-4864-8267-68FDCA08E3C4}">
      <dgm:prSet/>
      <dgm:spPr/>
      <dgm:t>
        <a:bodyPr/>
        <a:lstStyle/>
        <a:p>
          <a:endParaRPr lang="en-GB"/>
        </a:p>
      </dgm:t>
    </dgm:pt>
    <dgm:pt modelId="{DF8BACC6-3083-4F7D-B034-8EAB758B5A58}">
      <dgm:prSet/>
      <dgm:spPr>
        <a:ln>
          <a:solidFill>
            <a:schemeClr val="accent3"/>
          </a:solidFill>
        </a:ln>
      </dgm:spPr>
      <dgm:t>
        <a:bodyPr/>
        <a:lstStyle/>
        <a:p>
          <a:r>
            <a:rPr lang="en-US" dirty="0" smtClean="0"/>
            <a:t>Participation in Boards</a:t>
          </a:r>
          <a:endParaRPr lang="en-GB" dirty="0"/>
        </a:p>
      </dgm:t>
    </dgm:pt>
    <dgm:pt modelId="{8F299F54-CFBD-4760-8A79-1FD43031315D}" type="sibTrans" cxnId="{F94CD207-8B69-496A-A580-8A1573BC05AE}">
      <dgm:prSet/>
      <dgm:spPr/>
      <dgm:t>
        <a:bodyPr/>
        <a:lstStyle/>
        <a:p>
          <a:endParaRPr lang="en-GB" dirty="0"/>
        </a:p>
      </dgm:t>
    </dgm:pt>
    <dgm:pt modelId="{31E6DF4E-1E40-434A-A3AA-8ACEAD2E133B}" type="parTrans" cxnId="{F94CD207-8B69-496A-A580-8A1573BC05AE}">
      <dgm:prSet/>
      <dgm:spPr/>
      <dgm:t>
        <a:bodyPr/>
        <a:lstStyle/>
        <a:p>
          <a:endParaRPr lang="en-GB"/>
        </a:p>
      </dgm:t>
    </dgm:pt>
    <dgm:pt modelId="{6DA388F3-BDFD-46D4-8C6F-2AA9961D3163}">
      <dgm:prSet/>
      <dgm:spPr>
        <a:ln>
          <a:solidFill>
            <a:schemeClr val="accent3"/>
          </a:solidFill>
        </a:ln>
      </dgm:spPr>
      <dgm:t>
        <a:bodyPr/>
        <a:lstStyle/>
        <a:p>
          <a:r>
            <a:rPr lang="en-US" dirty="0" smtClean="0"/>
            <a:t>Escalation of issues</a:t>
          </a:r>
          <a:endParaRPr lang="en-GB" dirty="0"/>
        </a:p>
      </dgm:t>
    </dgm:pt>
    <dgm:pt modelId="{8348345A-F0B3-4AAC-A8DF-403A906267F4}" type="sibTrans" cxnId="{41139A11-AA33-4B6A-B841-B6E47D690D52}">
      <dgm:prSet/>
      <dgm:spPr/>
      <dgm:t>
        <a:bodyPr/>
        <a:lstStyle/>
        <a:p>
          <a:endParaRPr lang="en-GB" dirty="0"/>
        </a:p>
      </dgm:t>
    </dgm:pt>
    <dgm:pt modelId="{AA98C792-8C87-4470-8228-5282EF8AF3A7}" type="parTrans" cxnId="{41139A11-AA33-4B6A-B841-B6E47D690D52}">
      <dgm:prSet/>
      <dgm:spPr/>
      <dgm:t>
        <a:bodyPr/>
        <a:lstStyle/>
        <a:p>
          <a:endParaRPr lang="en-GB"/>
        </a:p>
      </dgm:t>
    </dgm:pt>
    <dgm:pt modelId="{08CCA48B-A54C-4C4F-A9DB-227C532B6E8B}">
      <dgm:prSet/>
      <dgm:spPr>
        <a:ln>
          <a:solidFill>
            <a:schemeClr val="accent3"/>
          </a:solidFill>
        </a:ln>
      </dgm:spPr>
      <dgm:t>
        <a:bodyPr/>
        <a:lstStyle/>
        <a:p>
          <a:r>
            <a:rPr lang="en-US" dirty="0" smtClean="0"/>
            <a:t>What we’ve heard meetings</a:t>
          </a:r>
          <a:endParaRPr lang="en-GB" dirty="0"/>
        </a:p>
      </dgm:t>
    </dgm:pt>
    <dgm:pt modelId="{336E4629-41C9-4475-AFBF-59426E3EB254}" type="sibTrans" cxnId="{DB082853-7130-40DC-8F0A-A4F5C09BF5C4}">
      <dgm:prSet/>
      <dgm:spPr/>
      <dgm:t>
        <a:bodyPr/>
        <a:lstStyle/>
        <a:p>
          <a:endParaRPr lang="en-GB" dirty="0"/>
        </a:p>
      </dgm:t>
    </dgm:pt>
    <dgm:pt modelId="{6241ECAA-8BE1-4AAB-924D-3515B9460625}" type="parTrans" cxnId="{DB082853-7130-40DC-8F0A-A4F5C09BF5C4}">
      <dgm:prSet/>
      <dgm:spPr/>
      <dgm:t>
        <a:bodyPr/>
        <a:lstStyle/>
        <a:p>
          <a:endParaRPr lang="en-GB"/>
        </a:p>
      </dgm:t>
    </dgm:pt>
    <dgm:pt modelId="{A533F69E-3366-4108-AE45-903D77A7EBAD}" type="pres">
      <dgm:prSet presAssocID="{60560BF4-EFFA-4B44-8A5B-B2C1798E6B35}" presName="Name0" presStyleCnt="0">
        <dgm:presLayoutVars>
          <dgm:dir/>
          <dgm:resizeHandles val="exact"/>
        </dgm:presLayoutVars>
      </dgm:prSet>
      <dgm:spPr/>
      <dgm:t>
        <a:bodyPr/>
        <a:lstStyle/>
        <a:p>
          <a:endParaRPr lang="en-GB"/>
        </a:p>
      </dgm:t>
    </dgm:pt>
    <dgm:pt modelId="{2294D1DA-EBCB-44E3-B400-270D0B63C98B}" type="pres">
      <dgm:prSet presAssocID="{08CCA48B-A54C-4C4F-A9DB-227C532B6E8B}" presName="node" presStyleLbl="node1" presStyleIdx="0" presStyleCnt="5" custScaleX="531948">
        <dgm:presLayoutVars>
          <dgm:bulletEnabled val="1"/>
        </dgm:presLayoutVars>
      </dgm:prSet>
      <dgm:spPr/>
      <dgm:t>
        <a:bodyPr/>
        <a:lstStyle/>
        <a:p>
          <a:endParaRPr lang="en-GB"/>
        </a:p>
      </dgm:t>
    </dgm:pt>
    <dgm:pt modelId="{BD1A3556-30E7-4E0A-B32C-4D24A1264649}" type="pres">
      <dgm:prSet presAssocID="{336E4629-41C9-4475-AFBF-59426E3EB254}" presName="sibTrans" presStyleLbl="sibTrans2D1" presStyleIdx="0" presStyleCnt="4" custFlipHor="1" custScaleX="2556"/>
      <dgm:spPr>
        <a:prstGeom prst="mathMinus">
          <a:avLst/>
        </a:prstGeom>
      </dgm:spPr>
      <dgm:t>
        <a:bodyPr/>
        <a:lstStyle/>
        <a:p>
          <a:endParaRPr lang="en-GB"/>
        </a:p>
      </dgm:t>
    </dgm:pt>
    <dgm:pt modelId="{8F142B9D-0EE3-4C6A-A16F-5ABF71CF306D}" type="pres">
      <dgm:prSet presAssocID="{336E4629-41C9-4475-AFBF-59426E3EB254}" presName="connectorText" presStyleLbl="sibTrans2D1" presStyleIdx="0" presStyleCnt="4"/>
      <dgm:spPr/>
      <dgm:t>
        <a:bodyPr/>
        <a:lstStyle/>
        <a:p>
          <a:endParaRPr lang="en-GB"/>
        </a:p>
      </dgm:t>
    </dgm:pt>
    <dgm:pt modelId="{1F4FFFA0-9165-4033-BE60-CD0EAA5CBFA4}" type="pres">
      <dgm:prSet presAssocID="{6DA388F3-BDFD-46D4-8C6F-2AA9961D3163}" presName="node" presStyleLbl="node1" presStyleIdx="1" presStyleCnt="5" custScaleX="531948">
        <dgm:presLayoutVars>
          <dgm:bulletEnabled val="1"/>
        </dgm:presLayoutVars>
      </dgm:prSet>
      <dgm:spPr/>
      <dgm:t>
        <a:bodyPr/>
        <a:lstStyle/>
        <a:p>
          <a:endParaRPr lang="en-GB"/>
        </a:p>
      </dgm:t>
    </dgm:pt>
    <dgm:pt modelId="{A0C61618-49BB-4445-A88E-28928B23FF85}" type="pres">
      <dgm:prSet presAssocID="{8348345A-F0B3-4AAC-A8DF-403A906267F4}" presName="sibTrans" presStyleLbl="sibTrans2D1" presStyleIdx="1" presStyleCnt="4" custScaleX="2556"/>
      <dgm:spPr>
        <a:prstGeom prst="mathMinus">
          <a:avLst/>
        </a:prstGeom>
      </dgm:spPr>
      <dgm:t>
        <a:bodyPr/>
        <a:lstStyle/>
        <a:p>
          <a:endParaRPr lang="en-GB"/>
        </a:p>
      </dgm:t>
    </dgm:pt>
    <dgm:pt modelId="{F71ED1F6-6D27-4417-A3E4-7393C6973B0F}" type="pres">
      <dgm:prSet presAssocID="{8348345A-F0B3-4AAC-A8DF-403A906267F4}" presName="connectorText" presStyleLbl="sibTrans2D1" presStyleIdx="1" presStyleCnt="4"/>
      <dgm:spPr/>
      <dgm:t>
        <a:bodyPr/>
        <a:lstStyle/>
        <a:p>
          <a:endParaRPr lang="en-GB"/>
        </a:p>
      </dgm:t>
    </dgm:pt>
    <dgm:pt modelId="{A93E3DE9-AEA4-4B81-AF2B-C24EAB8C540B}" type="pres">
      <dgm:prSet presAssocID="{DF8BACC6-3083-4F7D-B034-8EAB758B5A58}" presName="node" presStyleLbl="node1" presStyleIdx="2" presStyleCnt="5" custScaleX="531948">
        <dgm:presLayoutVars>
          <dgm:bulletEnabled val="1"/>
        </dgm:presLayoutVars>
      </dgm:prSet>
      <dgm:spPr/>
      <dgm:t>
        <a:bodyPr/>
        <a:lstStyle/>
        <a:p>
          <a:endParaRPr lang="en-GB"/>
        </a:p>
      </dgm:t>
    </dgm:pt>
    <dgm:pt modelId="{EC9E36A6-65C5-487D-8C3C-9D5331798950}" type="pres">
      <dgm:prSet presAssocID="{8F299F54-CFBD-4760-8A79-1FD43031315D}" presName="sibTrans" presStyleLbl="sibTrans2D1" presStyleIdx="2" presStyleCnt="4" custScaleX="2556"/>
      <dgm:spPr>
        <a:prstGeom prst="mathMinus">
          <a:avLst/>
        </a:prstGeom>
      </dgm:spPr>
      <dgm:t>
        <a:bodyPr/>
        <a:lstStyle/>
        <a:p>
          <a:endParaRPr lang="en-GB"/>
        </a:p>
      </dgm:t>
    </dgm:pt>
    <dgm:pt modelId="{8564185C-FBA5-4A24-BB89-CE51431BDDE5}" type="pres">
      <dgm:prSet presAssocID="{8F299F54-CFBD-4760-8A79-1FD43031315D}" presName="connectorText" presStyleLbl="sibTrans2D1" presStyleIdx="2" presStyleCnt="4"/>
      <dgm:spPr/>
      <dgm:t>
        <a:bodyPr/>
        <a:lstStyle/>
        <a:p>
          <a:endParaRPr lang="en-GB"/>
        </a:p>
      </dgm:t>
    </dgm:pt>
    <dgm:pt modelId="{118A6AF8-3859-4AD4-9B94-558E12373B2F}" type="pres">
      <dgm:prSet presAssocID="{177909BB-ACAC-4034-B57B-485592DF29BD}" presName="node" presStyleLbl="node1" presStyleIdx="3" presStyleCnt="5" custScaleX="531948">
        <dgm:presLayoutVars>
          <dgm:bulletEnabled val="1"/>
        </dgm:presLayoutVars>
      </dgm:prSet>
      <dgm:spPr/>
      <dgm:t>
        <a:bodyPr/>
        <a:lstStyle/>
        <a:p>
          <a:endParaRPr lang="en-GB"/>
        </a:p>
      </dgm:t>
    </dgm:pt>
    <dgm:pt modelId="{6E0EC774-5891-4C02-B302-00E719985465}" type="pres">
      <dgm:prSet presAssocID="{BC06A627-BC2D-4DC5-8628-5FBFB1DE8925}" presName="sibTrans" presStyleLbl="sibTrans2D1" presStyleIdx="3" presStyleCnt="4" custScaleX="2556"/>
      <dgm:spPr>
        <a:prstGeom prst="mathMinus">
          <a:avLst/>
        </a:prstGeom>
      </dgm:spPr>
      <dgm:t>
        <a:bodyPr/>
        <a:lstStyle/>
        <a:p>
          <a:endParaRPr lang="en-GB"/>
        </a:p>
      </dgm:t>
    </dgm:pt>
    <dgm:pt modelId="{EF9CED1B-8582-4A91-9FC2-66B4CD8A61AE}" type="pres">
      <dgm:prSet presAssocID="{BC06A627-BC2D-4DC5-8628-5FBFB1DE8925}" presName="connectorText" presStyleLbl="sibTrans2D1" presStyleIdx="3" presStyleCnt="4"/>
      <dgm:spPr/>
      <dgm:t>
        <a:bodyPr/>
        <a:lstStyle/>
        <a:p>
          <a:endParaRPr lang="en-GB"/>
        </a:p>
      </dgm:t>
    </dgm:pt>
    <dgm:pt modelId="{2CAC5DF5-A18D-4E62-9C70-2BF7FEDEFA2C}" type="pres">
      <dgm:prSet presAssocID="{5F4DCE02-6A9F-43CC-B843-1DB82FD9F5B6}" presName="node" presStyleLbl="node1" presStyleIdx="4" presStyleCnt="5" custScaleX="531948">
        <dgm:presLayoutVars>
          <dgm:bulletEnabled val="1"/>
        </dgm:presLayoutVars>
      </dgm:prSet>
      <dgm:spPr/>
      <dgm:t>
        <a:bodyPr/>
        <a:lstStyle/>
        <a:p>
          <a:endParaRPr lang="en-GB"/>
        </a:p>
      </dgm:t>
    </dgm:pt>
  </dgm:ptLst>
  <dgm:cxnLst>
    <dgm:cxn modelId="{41139A11-AA33-4B6A-B841-B6E47D690D52}" srcId="{60560BF4-EFFA-4B44-8A5B-B2C1798E6B35}" destId="{6DA388F3-BDFD-46D4-8C6F-2AA9961D3163}" srcOrd="1" destOrd="0" parTransId="{AA98C792-8C87-4470-8228-5282EF8AF3A7}" sibTransId="{8348345A-F0B3-4AAC-A8DF-403A906267F4}"/>
    <dgm:cxn modelId="{711ADE83-C3F3-42B1-8599-D00F9D0E6A94}" type="presOf" srcId="{6DA388F3-BDFD-46D4-8C6F-2AA9961D3163}" destId="{1F4FFFA0-9165-4033-BE60-CD0EAA5CBFA4}" srcOrd="0" destOrd="0" presId="urn:microsoft.com/office/officeart/2005/8/layout/process1"/>
    <dgm:cxn modelId="{2F9BB8D9-9EFC-4CEA-B450-22DBC21217C3}" type="presOf" srcId="{08CCA48B-A54C-4C4F-A9DB-227C532B6E8B}" destId="{2294D1DA-EBCB-44E3-B400-270D0B63C98B}" srcOrd="0" destOrd="0" presId="urn:microsoft.com/office/officeart/2005/8/layout/process1"/>
    <dgm:cxn modelId="{43BC2F5A-0123-41AF-8047-F7A758FDE602}" type="presOf" srcId="{8F299F54-CFBD-4760-8A79-1FD43031315D}" destId="{8564185C-FBA5-4A24-BB89-CE51431BDDE5}" srcOrd="1" destOrd="0" presId="urn:microsoft.com/office/officeart/2005/8/layout/process1"/>
    <dgm:cxn modelId="{82527CE6-9168-4BDF-B872-FE81B5A57238}" type="presOf" srcId="{177909BB-ACAC-4034-B57B-485592DF29BD}" destId="{118A6AF8-3859-4AD4-9B94-558E12373B2F}" srcOrd="0" destOrd="0" presId="urn:microsoft.com/office/officeart/2005/8/layout/process1"/>
    <dgm:cxn modelId="{BA0C10AD-67B3-4864-8267-68FDCA08E3C4}" srcId="{60560BF4-EFFA-4B44-8A5B-B2C1798E6B35}" destId="{177909BB-ACAC-4034-B57B-485592DF29BD}" srcOrd="3" destOrd="0" parTransId="{F5A93912-24F6-4D1D-BA8F-17FE1EE07E2C}" sibTransId="{BC06A627-BC2D-4DC5-8628-5FBFB1DE8925}"/>
    <dgm:cxn modelId="{AE686679-E76D-4895-8FAE-1E6A22AF193D}" srcId="{60560BF4-EFFA-4B44-8A5B-B2C1798E6B35}" destId="{5F4DCE02-6A9F-43CC-B843-1DB82FD9F5B6}" srcOrd="4" destOrd="0" parTransId="{395B0CF0-7F38-452E-9229-363D96F56B2A}" sibTransId="{2534A90E-128D-4273-9F94-AE897A8F65FD}"/>
    <dgm:cxn modelId="{68B2EE4D-FF04-4CC2-BFB7-0E54507FC77C}" type="presOf" srcId="{5F4DCE02-6A9F-43CC-B843-1DB82FD9F5B6}" destId="{2CAC5DF5-A18D-4E62-9C70-2BF7FEDEFA2C}" srcOrd="0" destOrd="0" presId="urn:microsoft.com/office/officeart/2005/8/layout/process1"/>
    <dgm:cxn modelId="{6A6E80AB-32BB-4C61-82D8-85BB4E02E2CC}" type="presOf" srcId="{8348345A-F0B3-4AAC-A8DF-403A906267F4}" destId="{A0C61618-49BB-4445-A88E-28928B23FF85}" srcOrd="0" destOrd="0" presId="urn:microsoft.com/office/officeart/2005/8/layout/process1"/>
    <dgm:cxn modelId="{E5C14931-663A-48F0-8136-A39DA30ABB8B}" type="presOf" srcId="{BC06A627-BC2D-4DC5-8628-5FBFB1DE8925}" destId="{6E0EC774-5891-4C02-B302-00E719985465}" srcOrd="0" destOrd="0" presId="urn:microsoft.com/office/officeart/2005/8/layout/process1"/>
    <dgm:cxn modelId="{BDCC7ED1-A516-4BEC-888C-8E43FC333F3B}" type="presOf" srcId="{8348345A-F0B3-4AAC-A8DF-403A906267F4}" destId="{F71ED1F6-6D27-4417-A3E4-7393C6973B0F}" srcOrd="1" destOrd="0" presId="urn:microsoft.com/office/officeart/2005/8/layout/process1"/>
    <dgm:cxn modelId="{F94CD207-8B69-496A-A580-8A1573BC05AE}" srcId="{60560BF4-EFFA-4B44-8A5B-B2C1798E6B35}" destId="{DF8BACC6-3083-4F7D-B034-8EAB758B5A58}" srcOrd="2" destOrd="0" parTransId="{31E6DF4E-1E40-434A-A3AA-8ACEAD2E133B}" sibTransId="{8F299F54-CFBD-4760-8A79-1FD43031315D}"/>
    <dgm:cxn modelId="{A73F1C40-F236-428D-89C1-6BA2F48483F5}" type="presOf" srcId="{BC06A627-BC2D-4DC5-8628-5FBFB1DE8925}" destId="{EF9CED1B-8582-4A91-9FC2-66B4CD8A61AE}" srcOrd="1" destOrd="0" presId="urn:microsoft.com/office/officeart/2005/8/layout/process1"/>
    <dgm:cxn modelId="{25DF2180-73AA-4D3F-9F12-41917D1E6392}" type="presOf" srcId="{60560BF4-EFFA-4B44-8A5B-B2C1798E6B35}" destId="{A533F69E-3366-4108-AE45-903D77A7EBAD}" srcOrd="0" destOrd="0" presId="urn:microsoft.com/office/officeart/2005/8/layout/process1"/>
    <dgm:cxn modelId="{DB082853-7130-40DC-8F0A-A4F5C09BF5C4}" srcId="{60560BF4-EFFA-4B44-8A5B-B2C1798E6B35}" destId="{08CCA48B-A54C-4C4F-A9DB-227C532B6E8B}" srcOrd="0" destOrd="0" parTransId="{6241ECAA-8BE1-4AAB-924D-3515B9460625}" sibTransId="{336E4629-41C9-4475-AFBF-59426E3EB254}"/>
    <dgm:cxn modelId="{A14E1ABF-281C-4971-89CA-59D7E80073EF}" type="presOf" srcId="{DF8BACC6-3083-4F7D-B034-8EAB758B5A58}" destId="{A93E3DE9-AEA4-4B81-AF2B-C24EAB8C540B}" srcOrd="0" destOrd="0" presId="urn:microsoft.com/office/officeart/2005/8/layout/process1"/>
    <dgm:cxn modelId="{96B166D0-92C9-4752-A428-3C58E8697A61}" type="presOf" srcId="{336E4629-41C9-4475-AFBF-59426E3EB254}" destId="{8F142B9D-0EE3-4C6A-A16F-5ABF71CF306D}" srcOrd="1" destOrd="0" presId="urn:microsoft.com/office/officeart/2005/8/layout/process1"/>
    <dgm:cxn modelId="{8CA98881-382B-4EEE-A5A7-6E3E3D12D40A}" type="presOf" srcId="{336E4629-41C9-4475-AFBF-59426E3EB254}" destId="{BD1A3556-30E7-4E0A-B32C-4D24A1264649}" srcOrd="0" destOrd="0" presId="urn:microsoft.com/office/officeart/2005/8/layout/process1"/>
    <dgm:cxn modelId="{9A4C49EC-7E40-47B1-80F3-A199E85BCA04}" type="presOf" srcId="{8F299F54-CFBD-4760-8A79-1FD43031315D}" destId="{EC9E36A6-65C5-487D-8C3C-9D5331798950}" srcOrd="0" destOrd="0" presId="urn:microsoft.com/office/officeart/2005/8/layout/process1"/>
    <dgm:cxn modelId="{A6B33A2B-CE5E-491F-817F-E21BE7766940}" type="presParOf" srcId="{A533F69E-3366-4108-AE45-903D77A7EBAD}" destId="{2294D1DA-EBCB-44E3-B400-270D0B63C98B}" srcOrd="0" destOrd="0" presId="urn:microsoft.com/office/officeart/2005/8/layout/process1"/>
    <dgm:cxn modelId="{6402C9FE-6A5C-494B-84D4-D1B3E9B09FAE}" type="presParOf" srcId="{A533F69E-3366-4108-AE45-903D77A7EBAD}" destId="{BD1A3556-30E7-4E0A-B32C-4D24A1264649}" srcOrd="1" destOrd="0" presId="urn:microsoft.com/office/officeart/2005/8/layout/process1"/>
    <dgm:cxn modelId="{19D9A591-FEB2-4485-82B2-CC6EB4F75003}" type="presParOf" srcId="{BD1A3556-30E7-4E0A-B32C-4D24A1264649}" destId="{8F142B9D-0EE3-4C6A-A16F-5ABF71CF306D}" srcOrd="0" destOrd="0" presId="urn:microsoft.com/office/officeart/2005/8/layout/process1"/>
    <dgm:cxn modelId="{0B0899FD-8FEB-4D61-B8A9-41C864D8FEBB}" type="presParOf" srcId="{A533F69E-3366-4108-AE45-903D77A7EBAD}" destId="{1F4FFFA0-9165-4033-BE60-CD0EAA5CBFA4}" srcOrd="2" destOrd="0" presId="urn:microsoft.com/office/officeart/2005/8/layout/process1"/>
    <dgm:cxn modelId="{842AA567-C264-4BFB-9186-C6CDD2DF3370}" type="presParOf" srcId="{A533F69E-3366-4108-AE45-903D77A7EBAD}" destId="{A0C61618-49BB-4445-A88E-28928B23FF85}" srcOrd="3" destOrd="0" presId="urn:microsoft.com/office/officeart/2005/8/layout/process1"/>
    <dgm:cxn modelId="{5ABF34B3-354E-49CC-9518-7B9A74107E65}" type="presParOf" srcId="{A0C61618-49BB-4445-A88E-28928B23FF85}" destId="{F71ED1F6-6D27-4417-A3E4-7393C6973B0F}" srcOrd="0" destOrd="0" presId="urn:microsoft.com/office/officeart/2005/8/layout/process1"/>
    <dgm:cxn modelId="{9E6A0375-BF17-40B4-BCA0-2E0B480A6E8D}" type="presParOf" srcId="{A533F69E-3366-4108-AE45-903D77A7EBAD}" destId="{A93E3DE9-AEA4-4B81-AF2B-C24EAB8C540B}" srcOrd="4" destOrd="0" presId="urn:microsoft.com/office/officeart/2005/8/layout/process1"/>
    <dgm:cxn modelId="{F7A9D498-531F-4A9D-8097-7933FA3875DF}" type="presParOf" srcId="{A533F69E-3366-4108-AE45-903D77A7EBAD}" destId="{EC9E36A6-65C5-487D-8C3C-9D5331798950}" srcOrd="5" destOrd="0" presId="urn:microsoft.com/office/officeart/2005/8/layout/process1"/>
    <dgm:cxn modelId="{194735AB-69E7-47E5-9461-5BEE2A91B398}" type="presParOf" srcId="{EC9E36A6-65C5-487D-8C3C-9D5331798950}" destId="{8564185C-FBA5-4A24-BB89-CE51431BDDE5}" srcOrd="0" destOrd="0" presId="urn:microsoft.com/office/officeart/2005/8/layout/process1"/>
    <dgm:cxn modelId="{012E8AEE-FD22-4932-880F-72FFDBDD1B2C}" type="presParOf" srcId="{A533F69E-3366-4108-AE45-903D77A7EBAD}" destId="{118A6AF8-3859-4AD4-9B94-558E12373B2F}" srcOrd="6" destOrd="0" presId="urn:microsoft.com/office/officeart/2005/8/layout/process1"/>
    <dgm:cxn modelId="{4E4A48E3-6D90-4B71-96E7-A3E2189EEE1E}" type="presParOf" srcId="{A533F69E-3366-4108-AE45-903D77A7EBAD}" destId="{6E0EC774-5891-4C02-B302-00E719985465}" srcOrd="7" destOrd="0" presId="urn:microsoft.com/office/officeart/2005/8/layout/process1"/>
    <dgm:cxn modelId="{23514C4D-3BEA-4E94-A0B6-1738B7FF44D1}" type="presParOf" srcId="{6E0EC774-5891-4C02-B302-00E719985465}" destId="{EF9CED1B-8582-4A91-9FC2-66B4CD8A61AE}" srcOrd="0" destOrd="0" presId="urn:microsoft.com/office/officeart/2005/8/layout/process1"/>
    <dgm:cxn modelId="{EE7033B4-6ABB-4CE9-A5C8-3993EB13DB98}" type="presParOf" srcId="{A533F69E-3366-4108-AE45-903D77A7EBAD}" destId="{2CAC5DF5-A18D-4E62-9C70-2BF7FEDEFA2C}" srcOrd="8" destOrd="0" presId="urn:microsoft.com/office/officeart/2005/8/layout/process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560BF4-EFFA-4B44-8A5B-B2C1798E6B3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BCE18F61-C359-46E5-8192-C4A10FCB36A9}">
      <dgm:prSet/>
      <dgm:spPr/>
      <dgm:t>
        <a:bodyPr/>
        <a:lstStyle/>
        <a:p>
          <a:r>
            <a:rPr lang="en-US" dirty="0" smtClean="0"/>
            <a:t>Empowering</a:t>
          </a:r>
          <a:endParaRPr lang="en-GB" dirty="0"/>
        </a:p>
      </dgm:t>
    </dgm:pt>
    <dgm:pt modelId="{D314D80D-8C3E-4F82-BC68-5F6B3EB48B54}" type="parTrans" cxnId="{B5547B7B-B440-4FBE-B2FC-F7BCF448FCC3}">
      <dgm:prSet/>
      <dgm:spPr/>
      <dgm:t>
        <a:bodyPr/>
        <a:lstStyle/>
        <a:p>
          <a:endParaRPr lang="en-GB"/>
        </a:p>
      </dgm:t>
    </dgm:pt>
    <dgm:pt modelId="{C944728C-41D9-48AE-8751-712F303C5D60}" type="sibTrans" cxnId="{B5547B7B-B440-4FBE-B2FC-F7BCF448FCC3}">
      <dgm:prSet/>
      <dgm:spPr/>
      <dgm:t>
        <a:bodyPr/>
        <a:lstStyle/>
        <a:p>
          <a:endParaRPr lang="en-GB"/>
        </a:p>
      </dgm:t>
    </dgm:pt>
    <dgm:pt modelId="{5F4DCE02-6A9F-43CC-B843-1DB82FD9F5B6}">
      <dgm:prSet/>
      <dgm:spPr/>
      <dgm:t>
        <a:bodyPr/>
        <a:lstStyle/>
        <a:p>
          <a:r>
            <a:rPr lang="en-US" dirty="0" smtClean="0"/>
            <a:t>Respects Plurality</a:t>
          </a:r>
          <a:endParaRPr lang="en-GB" dirty="0"/>
        </a:p>
      </dgm:t>
    </dgm:pt>
    <dgm:pt modelId="{2534A90E-128D-4273-9F94-AE897A8F65FD}" type="sibTrans" cxnId="{AE686679-E76D-4895-8FAE-1E6A22AF193D}">
      <dgm:prSet/>
      <dgm:spPr>
        <a:noFill/>
      </dgm:spPr>
      <dgm:t>
        <a:bodyPr/>
        <a:lstStyle/>
        <a:p>
          <a:endParaRPr lang="en-GB" dirty="0"/>
        </a:p>
      </dgm:t>
    </dgm:pt>
    <dgm:pt modelId="{395B0CF0-7F38-452E-9229-363D96F56B2A}" type="parTrans" cxnId="{AE686679-E76D-4895-8FAE-1E6A22AF193D}">
      <dgm:prSet/>
      <dgm:spPr/>
      <dgm:t>
        <a:bodyPr/>
        <a:lstStyle/>
        <a:p>
          <a:endParaRPr lang="en-GB"/>
        </a:p>
      </dgm:t>
    </dgm:pt>
    <dgm:pt modelId="{177909BB-ACAC-4034-B57B-485592DF29BD}">
      <dgm:prSet/>
      <dgm:spPr/>
      <dgm:t>
        <a:bodyPr/>
        <a:lstStyle/>
        <a:p>
          <a:r>
            <a:rPr lang="en-US" dirty="0" smtClean="0"/>
            <a:t>Inclusive</a:t>
          </a:r>
          <a:endParaRPr lang="en-GB" dirty="0"/>
        </a:p>
      </dgm:t>
    </dgm:pt>
    <dgm:pt modelId="{BC06A627-BC2D-4DC5-8628-5FBFB1DE8925}" type="sibTrans" cxnId="{BA0C10AD-67B3-4864-8267-68FDCA08E3C4}">
      <dgm:prSet/>
      <dgm:spPr/>
      <dgm:t>
        <a:bodyPr/>
        <a:lstStyle/>
        <a:p>
          <a:endParaRPr lang="en-GB" dirty="0"/>
        </a:p>
      </dgm:t>
    </dgm:pt>
    <dgm:pt modelId="{F5A93912-24F6-4D1D-BA8F-17FE1EE07E2C}" type="parTrans" cxnId="{BA0C10AD-67B3-4864-8267-68FDCA08E3C4}">
      <dgm:prSet/>
      <dgm:spPr/>
      <dgm:t>
        <a:bodyPr/>
        <a:lstStyle/>
        <a:p>
          <a:endParaRPr lang="en-GB"/>
        </a:p>
      </dgm:t>
    </dgm:pt>
    <dgm:pt modelId="{DF8BACC6-3083-4F7D-B034-8EAB758B5A58}">
      <dgm:prSet/>
      <dgm:spPr/>
      <dgm:t>
        <a:bodyPr/>
        <a:lstStyle/>
        <a:p>
          <a:r>
            <a:rPr lang="en-US" dirty="0" smtClean="0"/>
            <a:t>Solutions focused</a:t>
          </a:r>
          <a:endParaRPr lang="en-GB" dirty="0"/>
        </a:p>
      </dgm:t>
    </dgm:pt>
    <dgm:pt modelId="{8F299F54-CFBD-4760-8A79-1FD43031315D}" type="sibTrans" cxnId="{F94CD207-8B69-496A-A580-8A1573BC05AE}">
      <dgm:prSet/>
      <dgm:spPr/>
      <dgm:t>
        <a:bodyPr/>
        <a:lstStyle/>
        <a:p>
          <a:endParaRPr lang="en-GB" dirty="0"/>
        </a:p>
      </dgm:t>
    </dgm:pt>
    <dgm:pt modelId="{31E6DF4E-1E40-434A-A3AA-8ACEAD2E133B}" type="parTrans" cxnId="{F94CD207-8B69-496A-A580-8A1573BC05AE}">
      <dgm:prSet/>
      <dgm:spPr/>
      <dgm:t>
        <a:bodyPr/>
        <a:lstStyle/>
        <a:p>
          <a:endParaRPr lang="en-GB"/>
        </a:p>
      </dgm:t>
    </dgm:pt>
    <dgm:pt modelId="{6DA388F3-BDFD-46D4-8C6F-2AA9961D3163}">
      <dgm:prSet/>
      <dgm:spPr/>
      <dgm:t>
        <a:bodyPr/>
        <a:lstStyle/>
        <a:p>
          <a:r>
            <a:rPr lang="en-US" dirty="0" smtClean="0"/>
            <a:t>Innovative</a:t>
          </a:r>
          <a:endParaRPr lang="en-GB" dirty="0"/>
        </a:p>
      </dgm:t>
    </dgm:pt>
    <dgm:pt modelId="{8348345A-F0B3-4AAC-A8DF-403A906267F4}" type="sibTrans" cxnId="{41139A11-AA33-4B6A-B841-B6E47D690D52}">
      <dgm:prSet/>
      <dgm:spPr/>
      <dgm:t>
        <a:bodyPr/>
        <a:lstStyle/>
        <a:p>
          <a:endParaRPr lang="en-GB" dirty="0"/>
        </a:p>
      </dgm:t>
    </dgm:pt>
    <dgm:pt modelId="{AA98C792-8C87-4470-8228-5282EF8AF3A7}" type="parTrans" cxnId="{41139A11-AA33-4B6A-B841-B6E47D690D52}">
      <dgm:prSet/>
      <dgm:spPr/>
      <dgm:t>
        <a:bodyPr/>
        <a:lstStyle/>
        <a:p>
          <a:endParaRPr lang="en-GB"/>
        </a:p>
      </dgm:t>
    </dgm:pt>
    <dgm:pt modelId="{08CCA48B-A54C-4C4F-A9DB-227C532B6E8B}">
      <dgm:prSet/>
      <dgm:spPr/>
      <dgm:t>
        <a:bodyPr/>
        <a:lstStyle/>
        <a:p>
          <a:r>
            <a:rPr lang="en-US" dirty="0" smtClean="0"/>
            <a:t>Relationship enhancing</a:t>
          </a:r>
          <a:endParaRPr lang="en-GB" dirty="0"/>
        </a:p>
      </dgm:t>
    </dgm:pt>
    <dgm:pt modelId="{336E4629-41C9-4475-AFBF-59426E3EB254}" type="sibTrans" cxnId="{DB082853-7130-40DC-8F0A-A4F5C09BF5C4}">
      <dgm:prSet/>
      <dgm:spPr/>
      <dgm:t>
        <a:bodyPr/>
        <a:lstStyle/>
        <a:p>
          <a:endParaRPr lang="en-GB" dirty="0"/>
        </a:p>
      </dgm:t>
    </dgm:pt>
    <dgm:pt modelId="{6241ECAA-8BE1-4AAB-924D-3515B9460625}" type="parTrans" cxnId="{DB082853-7130-40DC-8F0A-A4F5C09BF5C4}">
      <dgm:prSet/>
      <dgm:spPr/>
      <dgm:t>
        <a:bodyPr/>
        <a:lstStyle/>
        <a:p>
          <a:endParaRPr lang="en-GB"/>
        </a:p>
      </dgm:t>
    </dgm:pt>
    <dgm:pt modelId="{A533F69E-3366-4108-AE45-903D77A7EBAD}" type="pres">
      <dgm:prSet presAssocID="{60560BF4-EFFA-4B44-8A5B-B2C1798E6B35}" presName="Name0" presStyleCnt="0">
        <dgm:presLayoutVars>
          <dgm:dir/>
          <dgm:resizeHandles val="exact"/>
        </dgm:presLayoutVars>
      </dgm:prSet>
      <dgm:spPr/>
      <dgm:t>
        <a:bodyPr/>
        <a:lstStyle/>
        <a:p>
          <a:endParaRPr lang="en-GB"/>
        </a:p>
      </dgm:t>
    </dgm:pt>
    <dgm:pt modelId="{2294D1DA-EBCB-44E3-B400-270D0B63C98B}" type="pres">
      <dgm:prSet presAssocID="{08CCA48B-A54C-4C4F-A9DB-227C532B6E8B}" presName="node" presStyleLbl="node1" presStyleIdx="0" presStyleCnt="6" custScaleX="221822">
        <dgm:presLayoutVars>
          <dgm:bulletEnabled val="1"/>
        </dgm:presLayoutVars>
      </dgm:prSet>
      <dgm:spPr/>
      <dgm:t>
        <a:bodyPr/>
        <a:lstStyle/>
        <a:p>
          <a:endParaRPr lang="en-GB"/>
        </a:p>
      </dgm:t>
    </dgm:pt>
    <dgm:pt modelId="{BD1A3556-30E7-4E0A-B32C-4D24A1264649}" type="pres">
      <dgm:prSet presAssocID="{336E4629-41C9-4475-AFBF-59426E3EB254}" presName="sibTrans" presStyleLbl="sibTrans2D1" presStyleIdx="0" presStyleCnt="5" custFlipHor="1" custScaleX="2556"/>
      <dgm:spPr>
        <a:prstGeom prst="mathMinus">
          <a:avLst/>
        </a:prstGeom>
      </dgm:spPr>
      <dgm:t>
        <a:bodyPr/>
        <a:lstStyle/>
        <a:p>
          <a:endParaRPr lang="en-GB"/>
        </a:p>
      </dgm:t>
    </dgm:pt>
    <dgm:pt modelId="{8F142B9D-0EE3-4C6A-A16F-5ABF71CF306D}" type="pres">
      <dgm:prSet presAssocID="{336E4629-41C9-4475-AFBF-59426E3EB254}" presName="connectorText" presStyleLbl="sibTrans2D1" presStyleIdx="0" presStyleCnt="5"/>
      <dgm:spPr/>
      <dgm:t>
        <a:bodyPr/>
        <a:lstStyle/>
        <a:p>
          <a:endParaRPr lang="en-GB"/>
        </a:p>
      </dgm:t>
    </dgm:pt>
    <dgm:pt modelId="{1F4FFFA0-9165-4033-BE60-CD0EAA5CBFA4}" type="pres">
      <dgm:prSet presAssocID="{6DA388F3-BDFD-46D4-8C6F-2AA9961D3163}" presName="node" presStyleLbl="node1" presStyleIdx="1" presStyleCnt="6" custScaleX="221822">
        <dgm:presLayoutVars>
          <dgm:bulletEnabled val="1"/>
        </dgm:presLayoutVars>
      </dgm:prSet>
      <dgm:spPr/>
      <dgm:t>
        <a:bodyPr/>
        <a:lstStyle/>
        <a:p>
          <a:endParaRPr lang="en-GB"/>
        </a:p>
      </dgm:t>
    </dgm:pt>
    <dgm:pt modelId="{A0C61618-49BB-4445-A88E-28928B23FF85}" type="pres">
      <dgm:prSet presAssocID="{8348345A-F0B3-4AAC-A8DF-403A906267F4}" presName="sibTrans" presStyleLbl="sibTrans2D1" presStyleIdx="1" presStyleCnt="5" custScaleX="2556"/>
      <dgm:spPr>
        <a:prstGeom prst="mathMinus">
          <a:avLst/>
        </a:prstGeom>
      </dgm:spPr>
      <dgm:t>
        <a:bodyPr/>
        <a:lstStyle/>
        <a:p>
          <a:endParaRPr lang="en-GB"/>
        </a:p>
      </dgm:t>
    </dgm:pt>
    <dgm:pt modelId="{F71ED1F6-6D27-4417-A3E4-7393C6973B0F}" type="pres">
      <dgm:prSet presAssocID="{8348345A-F0B3-4AAC-A8DF-403A906267F4}" presName="connectorText" presStyleLbl="sibTrans2D1" presStyleIdx="1" presStyleCnt="5"/>
      <dgm:spPr/>
      <dgm:t>
        <a:bodyPr/>
        <a:lstStyle/>
        <a:p>
          <a:endParaRPr lang="en-GB"/>
        </a:p>
      </dgm:t>
    </dgm:pt>
    <dgm:pt modelId="{A93E3DE9-AEA4-4B81-AF2B-C24EAB8C540B}" type="pres">
      <dgm:prSet presAssocID="{DF8BACC6-3083-4F7D-B034-8EAB758B5A58}" presName="node" presStyleLbl="node1" presStyleIdx="2" presStyleCnt="6" custScaleX="221822">
        <dgm:presLayoutVars>
          <dgm:bulletEnabled val="1"/>
        </dgm:presLayoutVars>
      </dgm:prSet>
      <dgm:spPr/>
      <dgm:t>
        <a:bodyPr/>
        <a:lstStyle/>
        <a:p>
          <a:endParaRPr lang="en-GB"/>
        </a:p>
      </dgm:t>
    </dgm:pt>
    <dgm:pt modelId="{EC9E36A6-65C5-487D-8C3C-9D5331798950}" type="pres">
      <dgm:prSet presAssocID="{8F299F54-CFBD-4760-8A79-1FD43031315D}" presName="sibTrans" presStyleLbl="sibTrans2D1" presStyleIdx="2" presStyleCnt="5" custScaleX="2556"/>
      <dgm:spPr>
        <a:prstGeom prst="mathMinus">
          <a:avLst/>
        </a:prstGeom>
      </dgm:spPr>
      <dgm:t>
        <a:bodyPr/>
        <a:lstStyle/>
        <a:p>
          <a:endParaRPr lang="en-GB"/>
        </a:p>
      </dgm:t>
    </dgm:pt>
    <dgm:pt modelId="{8564185C-FBA5-4A24-BB89-CE51431BDDE5}" type="pres">
      <dgm:prSet presAssocID="{8F299F54-CFBD-4760-8A79-1FD43031315D}" presName="connectorText" presStyleLbl="sibTrans2D1" presStyleIdx="2" presStyleCnt="5"/>
      <dgm:spPr/>
      <dgm:t>
        <a:bodyPr/>
        <a:lstStyle/>
        <a:p>
          <a:endParaRPr lang="en-GB"/>
        </a:p>
      </dgm:t>
    </dgm:pt>
    <dgm:pt modelId="{118A6AF8-3859-4AD4-9B94-558E12373B2F}" type="pres">
      <dgm:prSet presAssocID="{177909BB-ACAC-4034-B57B-485592DF29BD}" presName="node" presStyleLbl="node1" presStyleIdx="3" presStyleCnt="6" custScaleX="221822">
        <dgm:presLayoutVars>
          <dgm:bulletEnabled val="1"/>
        </dgm:presLayoutVars>
      </dgm:prSet>
      <dgm:spPr/>
      <dgm:t>
        <a:bodyPr/>
        <a:lstStyle/>
        <a:p>
          <a:endParaRPr lang="en-GB"/>
        </a:p>
      </dgm:t>
    </dgm:pt>
    <dgm:pt modelId="{6E0EC774-5891-4C02-B302-00E719985465}" type="pres">
      <dgm:prSet presAssocID="{BC06A627-BC2D-4DC5-8628-5FBFB1DE8925}" presName="sibTrans" presStyleLbl="sibTrans2D1" presStyleIdx="3" presStyleCnt="5" custScaleX="2556"/>
      <dgm:spPr>
        <a:prstGeom prst="mathMinus">
          <a:avLst/>
        </a:prstGeom>
      </dgm:spPr>
      <dgm:t>
        <a:bodyPr/>
        <a:lstStyle/>
        <a:p>
          <a:endParaRPr lang="en-GB"/>
        </a:p>
      </dgm:t>
    </dgm:pt>
    <dgm:pt modelId="{EF9CED1B-8582-4A91-9FC2-66B4CD8A61AE}" type="pres">
      <dgm:prSet presAssocID="{BC06A627-BC2D-4DC5-8628-5FBFB1DE8925}" presName="connectorText" presStyleLbl="sibTrans2D1" presStyleIdx="3" presStyleCnt="5"/>
      <dgm:spPr/>
      <dgm:t>
        <a:bodyPr/>
        <a:lstStyle/>
        <a:p>
          <a:endParaRPr lang="en-GB"/>
        </a:p>
      </dgm:t>
    </dgm:pt>
    <dgm:pt modelId="{2CAC5DF5-A18D-4E62-9C70-2BF7FEDEFA2C}" type="pres">
      <dgm:prSet presAssocID="{5F4DCE02-6A9F-43CC-B843-1DB82FD9F5B6}" presName="node" presStyleLbl="node1" presStyleIdx="4" presStyleCnt="6" custScaleX="221822">
        <dgm:presLayoutVars>
          <dgm:bulletEnabled val="1"/>
        </dgm:presLayoutVars>
      </dgm:prSet>
      <dgm:spPr/>
      <dgm:t>
        <a:bodyPr/>
        <a:lstStyle/>
        <a:p>
          <a:endParaRPr lang="en-GB"/>
        </a:p>
      </dgm:t>
    </dgm:pt>
    <dgm:pt modelId="{27C9BF3B-F8B2-4666-BEFC-497E300108CB}" type="pres">
      <dgm:prSet presAssocID="{2534A90E-128D-4273-9F94-AE897A8F65FD}" presName="sibTrans" presStyleLbl="sibTrans2D1" presStyleIdx="4" presStyleCnt="5" custScaleX="61549"/>
      <dgm:spPr/>
      <dgm:t>
        <a:bodyPr/>
        <a:lstStyle/>
        <a:p>
          <a:endParaRPr lang="en-GB"/>
        </a:p>
      </dgm:t>
    </dgm:pt>
    <dgm:pt modelId="{D9E6C783-4340-421D-B30D-E2C535FCA620}" type="pres">
      <dgm:prSet presAssocID="{2534A90E-128D-4273-9F94-AE897A8F65FD}" presName="connectorText" presStyleLbl="sibTrans2D1" presStyleIdx="4" presStyleCnt="5"/>
      <dgm:spPr/>
      <dgm:t>
        <a:bodyPr/>
        <a:lstStyle/>
        <a:p>
          <a:endParaRPr lang="en-GB"/>
        </a:p>
      </dgm:t>
    </dgm:pt>
    <dgm:pt modelId="{7BFE0E81-7765-4B50-83A1-CDF683EDF55E}" type="pres">
      <dgm:prSet presAssocID="{BCE18F61-C359-46E5-8192-C4A10FCB36A9}" presName="node" presStyleLbl="node1" presStyleIdx="5" presStyleCnt="6" custScaleX="221822">
        <dgm:presLayoutVars>
          <dgm:bulletEnabled val="1"/>
        </dgm:presLayoutVars>
      </dgm:prSet>
      <dgm:spPr/>
      <dgm:t>
        <a:bodyPr/>
        <a:lstStyle/>
        <a:p>
          <a:endParaRPr lang="en-GB"/>
        </a:p>
      </dgm:t>
    </dgm:pt>
  </dgm:ptLst>
  <dgm:cxnLst>
    <dgm:cxn modelId="{4D1BF763-9A1C-4172-970E-C5A50E506346}" type="presOf" srcId="{08CCA48B-A54C-4C4F-A9DB-227C532B6E8B}" destId="{2294D1DA-EBCB-44E3-B400-270D0B63C98B}" srcOrd="0" destOrd="0" presId="urn:microsoft.com/office/officeart/2005/8/layout/process1"/>
    <dgm:cxn modelId="{1176A92D-726C-4237-BF40-0AFCD8F27FBF}" type="presOf" srcId="{BCE18F61-C359-46E5-8192-C4A10FCB36A9}" destId="{7BFE0E81-7765-4B50-83A1-CDF683EDF55E}" srcOrd="0" destOrd="0" presId="urn:microsoft.com/office/officeart/2005/8/layout/process1"/>
    <dgm:cxn modelId="{33A369E0-CDF8-4163-8499-638A0372E655}" type="presOf" srcId="{5F4DCE02-6A9F-43CC-B843-1DB82FD9F5B6}" destId="{2CAC5DF5-A18D-4E62-9C70-2BF7FEDEFA2C}" srcOrd="0" destOrd="0" presId="urn:microsoft.com/office/officeart/2005/8/layout/process1"/>
    <dgm:cxn modelId="{E8D18555-7E37-4049-9B53-47FA382E615B}" type="presOf" srcId="{336E4629-41C9-4475-AFBF-59426E3EB254}" destId="{8F142B9D-0EE3-4C6A-A16F-5ABF71CF306D}" srcOrd="1" destOrd="0" presId="urn:microsoft.com/office/officeart/2005/8/layout/process1"/>
    <dgm:cxn modelId="{DB082853-7130-40DC-8F0A-A4F5C09BF5C4}" srcId="{60560BF4-EFFA-4B44-8A5B-B2C1798E6B35}" destId="{08CCA48B-A54C-4C4F-A9DB-227C532B6E8B}" srcOrd="0" destOrd="0" parTransId="{6241ECAA-8BE1-4AAB-924D-3515B9460625}" sibTransId="{336E4629-41C9-4475-AFBF-59426E3EB254}"/>
    <dgm:cxn modelId="{F94CD207-8B69-496A-A580-8A1573BC05AE}" srcId="{60560BF4-EFFA-4B44-8A5B-B2C1798E6B35}" destId="{DF8BACC6-3083-4F7D-B034-8EAB758B5A58}" srcOrd="2" destOrd="0" parTransId="{31E6DF4E-1E40-434A-A3AA-8ACEAD2E133B}" sibTransId="{8F299F54-CFBD-4760-8A79-1FD43031315D}"/>
    <dgm:cxn modelId="{B8CF7D56-7449-423D-A059-76A215E3E6EA}" type="presOf" srcId="{336E4629-41C9-4475-AFBF-59426E3EB254}" destId="{BD1A3556-30E7-4E0A-B32C-4D24A1264649}" srcOrd="0" destOrd="0" presId="urn:microsoft.com/office/officeart/2005/8/layout/process1"/>
    <dgm:cxn modelId="{779B43AF-22DB-4D3E-8614-B430BB34FCA1}" type="presOf" srcId="{8348345A-F0B3-4AAC-A8DF-403A906267F4}" destId="{A0C61618-49BB-4445-A88E-28928B23FF85}" srcOrd="0" destOrd="0" presId="urn:microsoft.com/office/officeart/2005/8/layout/process1"/>
    <dgm:cxn modelId="{21ED59C0-A43B-40C4-BD5B-FCB9C340C52E}" type="presOf" srcId="{DF8BACC6-3083-4F7D-B034-8EAB758B5A58}" destId="{A93E3DE9-AEA4-4B81-AF2B-C24EAB8C540B}" srcOrd="0" destOrd="0" presId="urn:microsoft.com/office/officeart/2005/8/layout/process1"/>
    <dgm:cxn modelId="{B5547B7B-B440-4FBE-B2FC-F7BCF448FCC3}" srcId="{60560BF4-EFFA-4B44-8A5B-B2C1798E6B35}" destId="{BCE18F61-C359-46E5-8192-C4A10FCB36A9}" srcOrd="5" destOrd="0" parTransId="{D314D80D-8C3E-4F82-BC68-5F6B3EB48B54}" sibTransId="{C944728C-41D9-48AE-8751-712F303C5D60}"/>
    <dgm:cxn modelId="{BE43334D-625D-4671-81A0-5868336303E7}" type="presOf" srcId="{8F299F54-CFBD-4760-8A79-1FD43031315D}" destId="{8564185C-FBA5-4A24-BB89-CE51431BDDE5}" srcOrd="1" destOrd="0" presId="urn:microsoft.com/office/officeart/2005/8/layout/process1"/>
    <dgm:cxn modelId="{01F98062-1B02-401C-B826-8E4C4BEFC926}" type="presOf" srcId="{2534A90E-128D-4273-9F94-AE897A8F65FD}" destId="{27C9BF3B-F8B2-4666-BEFC-497E300108CB}" srcOrd="0" destOrd="0" presId="urn:microsoft.com/office/officeart/2005/8/layout/process1"/>
    <dgm:cxn modelId="{AE686679-E76D-4895-8FAE-1E6A22AF193D}" srcId="{60560BF4-EFFA-4B44-8A5B-B2C1798E6B35}" destId="{5F4DCE02-6A9F-43CC-B843-1DB82FD9F5B6}" srcOrd="4" destOrd="0" parTransId="{395B0CF0-7F38-452E-9229-363D96F56B2A}" sibTransId="{2534A90E-128D-4273-9F94-AE897A8F65FD}"/>
    <dgm:cxn modelId="{C3051F1B-E3CD-436C-8717-8552CACB1F41}" type="presOf" srcId="{8348345A-F0B3-4AAC-A8DF-403A906267F4}" destId="{F71ED1F6-6D27-4417-A3E4-7393C6973B0F}" srcOrd="1" destOrd="0" presId="urn:microsoft.com/office/officeart/2005/8/layout/process1"/>
    <dgm:cxn modelId="{B9F5D5D7-5F8C-464E-9749-DD5F5C000A0B}" type="presOf" srcId="{60560BF4-EFFA-4B44-8A5B-B2C1798E6B35}" destId="{A533F69E-3366-4108-AE45-903D77A7EBAD}" srcOrd="0" destOrd="0" presId="urn:microsoft.com/office/officeart/2005/8/layout/process1"/>
    <dgm:cxn modelId="{FB84C385-D855-4178-AF26-55CF1E4DCA27}" type="presOf" srcId="{BC06A627-BC2D-4DC5-8628-5FBFB1DE8925}" destId="{6E0EC774-5891-4C02-B302-00E719985465}" srcOrd="0" destOrd="0" presId="urn:microsoft.com/office/officeart/2005/8/layout/process1"/>
    <dgm:cxn modelId="{58AA2CB7-3DBA-4F87-A17A-C9923028107B}" type="presOf" srcId="{BC06A627-BC2D-4DC5-8628-5FBFB1DE8925}" destId="{EF9CED1B-8582-4A91-9FC2-66B4CD8A61AE}" srcOrd="1" destOrd="0" presId="urn:microsoft.com/office/officeart/2005/8/layout/process1"/>
    <dgm:cxn modelId="{034D3E2C-5A76-4B67-BB13-5A866D026343}" type="presOf" srcId="{8F299F54-CFBD-4760-8A79-1FD43031315D}" destId="{EC9E36A6-65C5-487D-8C3C-9D5331798950}" srcOrd="0" destOrd="0" presId="urn:microsoft.com/office/officeart/2005/8/layout/process1"/>
    <dgm:cxn modelId="{DF4ACE29-C0F5-4A12-84F0-CAF0B8D320C5}" type="presOf" srcId="{177909BB-ACAC-4034-B57B-485592DF29BD}" destId="{118A6AF8-3859-4AD4-9B94-558E12373B2F}" srcOrd="0" destOrd="0" presId="urn:microsoft.com/office/officeart/2005/8/layout/process1"/>
    <dgm:cxn modelId="{BA0C10AD-67B3-4864-8267-68FDCA08E3C4}" srcId="{60560BF4-EFFA-4B44-8A5B-B2C1798E6B35}" destId="{177909BB-ACAC-4034-B57B-485592DF29BD}" srcOrd="3" destOrd="0" parTransId="{F5A93912-24F6-4D1D-BA8F-17FE1EE07E2C}" sibTransId="{BC06A627-BC2D-4DC5-8628-5FBFB1DE8925}"/>
    <dgm:cxn modelId="{BBDB183B-E8CE-4F6A-8E96-FE54A1D11994}" type="presOf" srcId="{6DA388F3-BDFD-46D4-8C6F-2AA9961D3163}" destId="{1F4FFFA0-9165-4033-BE60-CD0EAA5CBFA4}" srcOrd="0" destOrd="0" presId="urn:microsoft.com/office/officeart/2005/8/layout/process1"/>
    <dgm:cxn modelId="{41139A11-AA33-4B6A-B841-B6E47D690D52}" srcId="{60560BF4-EFFA-4B44-8A5B-B2C1798E6B35}" destId="{6DA388F3-BDFD-46D4-8C6F-2AA9961D3163}" srcOrd="1" destOrd="0" parTransId="{AA98C792-8C87-4470-8228-5282EF8AF3A7}" sibTransId="{8348345A-F0B3-4AAC-A8DF-403A906267F4}"/>
    <dgm:cxn modelId="{48E2B77A-0515-4185-B428-1ADBB09FA2DA}" type="presOf" srcId="{2534A90E-128D-4273-9F94-AE897A8F65FD}" destId="{D9E6C783-4340-421D-B30D-E2C535FCA620}" srcOrd="1" destOrd="0" presId="urn:microsoft.com/office/officeart/2005/8/layout/process1"/>
    <dgm:cxn modelId="{58626293-81C5-444F-819B-93BF97301DAF}" type="presParOf" srcId="{A533F69E-3366-4108-AE45-903D77A7EBAD}" destId="{2294D1DA-EBCB-44E3-B400-270D0B63C98B}" srcOrd="0" destOrd="0" presId="urn:microsoft.com/office/officeart/2005/8/layout/process1"/>
    <dgm:cxn modelId="{6F810A2C-8740-40BD-A2A2-8EAE8C1083C5}" type="presParOf" srcId="{A533F69E-3366-4108-AE45-903D77A7EBAD}" destId="{BD1A3556-30E7-4E0A-B32C-4D24A1264649}" srcOrd="1" destOrd="0" presId="urn:microsoft.com/office/officeart/2005/8/layout/process1"/>
    <dgm:cxn modelId="{A59D56C0-F203-4D5B-B1E3-FF876E2B51CB}" type="presParOf" srcId="{BD1A3556-30E7-4E0A-B32C-4D24A1264649}" destId="{8F142B9D-0EE3-4C6A-A16F-5ABF71CF306D}" srcOrd="0" destOrd="0" presId="urn:microsoft.com/office/officeart/2005/8/layout/process1"/>
    <dgm:cxn modelId="{69ECAD38-7738-4DBD-A818-C8E11C0A4DD1}" type="presParOf" srcId="{A533F69E-3366-4108-AE45-903D77A7EBAD}" destId="{1F4FFFA0-9165-4033-BE60-CD0EAA5CBFA4}" srcOrd="2" destOrd="0" presId="urn:microsoft.com/office/officeart/2005/8/layout/process1"/>
    <dgm:cxn modelId="{7FEAD931-C1BF-4DD6-ACBA-B7C1C9558199}" type="presParOf" srcId="{A533F69E-3366-4108-AE45-903D77A7EBAD}" destId="{A0C61618-49BB-4445-A88E-28928B23FF85}" srcOrd="3" destOrd="0" presId="urn:microsoft.com/office/officeart/2005/8/layout/process1"/>
    <dgm:cxn modelId="{F342366D-919A-41E1-9671-560EB89E8BD9}" type="presParOf" srcId="{A0C61618-49BB-4445-A88E-28928B23FF85}" destId="{F71ED1F6-6D27-4417-A3E4-7393C6973B0F}" srcOrd="0" destOrd="0" presId="urn:microsoft.com/office/officeart/2005/8/layout/process1"/>
    <dgm:cxn modelId="{DD15D8D3-022B-45D9-9BE3-AD836E5ADD1E}" type="presParOf" srcId="{A533F69E-3366-4108-AE45-903D77A7EBAD}" destId="{A93E3DE9-AEA4-4B81-AF2B-C24EAB8C540B}" srcOrd="4" destOrd="0" presId="urn:microsoft.com/office/officeart/2005/8/layout/process1"/>
    <dgm:cxn modelId="{EB41B84E-0FE8-430F-81C7-112570B0F27E}" type="presParOf" srcId="{A533F69E-3366-4108-AE45-903D77A7EBAD}" destId="{EC9E36A6-65C5-487D-8C3C-9D5331798950}" srcOrd="5" destOrd="0" presId="urn:microsoft.com/office/officeart/2005/8/layout/process1"/>
    <dgm:cxn modelId="{8547CF85-367B-46DE-9CD1-114A7B4C353A}" type="presParOf" srcId="{EC9E36A6-65C5-487D-8C3C-9D5331798950}" destId="{8564185C-FBA5-4A24-BB89-CE51431BDDE5}" srcOrd="0" destOrd="0" presId="urn:microsoft.com/office/officeart/2005/8/layout/process1"/>
    <dgm:cxn modelId="{EEE4AAE0-D838-4D25-9946-0AC163D9EE4C}" type="presParOf" srcId="{A533F69E-3366-4108-AE45-903D77A7EBAD}" destId="{118A6AF8-3859-4AD4-9B94-558E12373B2F}" srcOrd="6" destOrd="0" presId="urn:microsoft.com/office/officeart/2005/8/layout/process1"/>
    <dgm:cxn modelId="{1551A424-23E0-41EA-8077-AB59324F32B5}" type="presParOf" srcId="{A533F69E-3366-4108-AE45-903D77A7EBAD}" destId="{6E0EC774-5891-4C02-B302-00E719985465}" srcOrd="7" destOrd="0" presId="urn:microsoft.com/office/officeart/2005/8/layout/process1"/>
    <dgm:cxn modelId="{DF5AD7FC-7D5A-4422-A67C-29D89EA88B8F}" type="presParOf" srcId="{6E0EC774-5891-4C02-B302-00E719985465}" destId="{EF9CED1B-8582-4A91-9FC2-66B4CD8A61AE}" srcOrd="0" destOrd="0" presId="urn:microsoft.com/office/officeart/2005/8/layout/process1"/>
    <dgm:cxn modelId="{5E9BCCC9-022F-4E6F-ABF5-B4B0BA26476F}" type="presParOf" srcId="{A533F69E-3366-4108-AE45-903D77A7EBAD}" destId="{2CAC5DF5-A18D-4E62-9C70-2BF7FEDEFA2C}" srcOrd="8" destOrd="0" presId="urn:microsoft.com/office/officeart/2005/8/layout/process1"/>
    <dgm:cxn modelId="{38950124-2EC9-44D8-B500-310F4D216B84}" type="presParOf" srcId="{A533F69E-3366-4108-AE45-903D77A7EBAD}" destId="{27C9BF3B-F8B2-4666-BEFC-497E300108CB}" srcOrd="9" destOrd="0" presId="urn:microsoft.com/office/officeart/2005/8/layout/process1"/>
    <dgm:cxn modelId="{AC3629D4-D992-4DCC-A8AF-38F81DE79427}" type="presParOf" srcId="{27C9BF3B-F8B2-4666-BEFC-497E300108CB}" destId="{D9E6C783-4340-421D-B30D-E2C535FCA620}" srcOrd="0" destOrd="0" presId="urn:microsoft.com/office/officeart/2005/8/layout/process1"/>
    <dgm:cxn modelId="{F5B4EFC0-1315-4BB2-A644-20099ECF8074}" type="presParOf" srcId="{A533F69E-3366-4108-AE45-903D77A7EBAD}" destId="{7BFE0E81-7765-4B50-83A1-CDF683EDF55E}" srcOrd="10" destOrd="0" presId="urn:microsoft.com/office/officeart/2005/8/layout/process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560BF4-EFFA-4B44-8A5B-B2C1798E6B3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A533F69E-3366-4108-AE45-903D77A7EBAD}" type="pres">
      <dgm:prSet presAssocID="{60560BF4-EFFA-4B44-8A5B-B2C1798E6B35}" presName="Name0" presStyleCnt="0">
        <dgm:presLayoutVars>
          <dgm:dir/>
          <dgm:resizeHandles val="exact"/>
        </dgm:presLayoutVars>
      </dgm:prSet>
      <dgm:spPr/>
      <dgm:t>
        <a:bodyPr/>
        <a:lstStyle/>
        <a:p>
          <a:endParaRPr lang="en-GB"/>
        </a:p>
      </dgm:t>
    </dgm:pt>
  </dgm:ptLst>
  <dgm:cxnLst>
    <dgm:cxn modelId="{02200646-1F4B-4557-8DCC-6BE55876EB26}" type="presOf" srcId="{60560BF4-EFFA-4B44-8A5B-B2C1798E6B35}" destId="{A533F69E-3366-4108-AE45-903D77A7EBAD}"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560BF4-EFFA-4B44-8A5B-B2C1798E6B3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A533F69E-3366-4108-AE45-903D77A7EBAD}" type="pres">
      <dgm:prSet presAssocID="{60560BF4-EFFA-4B44-8A5B-B2C1798E6B35}" presName="Name0" presStyleCnt="0">
        <dgm:presLayoutVars>
          <dgm:dir/>
          <dgm:resizeHandles val="exact"/>
        </dgm:presLayoutVars>
      </dgm:prSet>
      <dgm:spPr/>
      <dgm:t>
        <a:bodyPr/>
        <a:lstStyle/>
        <a:p>
          <a:endParaRPr lang="en-GB"/>
        </a:p>
      </dgm:t>
    </dgm:pt>
  </dgm:ptLst>
  <dgm:cxnLst>
    <dgm:cxn modelId="{6494FB8E-3AF8-4F3B-91C9-7E96DBD42E6E}" type="presOf" srcId="{60560BF4-EFFA-4B44-8A5B-B2C1798E6B35}" destId="{A533F69E-3366-4108-AE45-903D77A7EBAD}"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560BF4-EFFA-4B44-8A5B-B2C1798E6B3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A533F69E-3366-4108-AE45-903D77A7EBAD}" type="pres">
      <dgm:prSet presAssocID="{60560BF4-EFFA-4B44-8A5B-B2C1798E6B35}" presName="Name0" presStyleCnt="0">
        <dgm:presLayoutVars>
          <dgm:dir/>
          <dgm:resizeHandles val="exact"/>
        </dgm:presLayoutVars>
      </dgm:prSet>
      <dgm:spPr/>
      <dgm:t>
        <a:bodyPr/>
        <a:lstStyle/>
        <a:p>
          <a:endParaRPr lang="en-GB"/>
        </a:p>
      </dgm:t>
    </dgm:pt>
  </dgm:ptLst>
  <dgm:cxnLst>
    <dgm:cxn modelId="{FD120281-3999-4866-B6F5-8D36A9BC51B7}" type="presOf" srcId="{60560BF4-EFFA-4B44-8A5B-B2C1798E6B35}" destId="{A533F69E-3366-4108-AE45-903D77A7EBAD}"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560BF4-EFFA-4B44-8A5B-B2C1798E6B35}" type="doc">
      <dgm:prSet loTypeId="urn:microsoft.com/office/officeart/2005/8/layout/process1" loCatId="process" qsTypeId="urn:microsoft.com/office/officeart/2005/8/quickstyle/simple1" qsCatId="simple" csTypeId="urn:microsoft.com/office/officeart/2005/8/colors/accent1_2" csCatId="accent1" phldr="1"/>
      <dgm:spPr/>
    </dgm:pt>
    <dgm:pt modelId="{48723007-51D0-402B-90D9-1CC5AE0CE0D0}">
      <dgm:prSet phldrT="[Text]"/>
      <dgm:spPr>
        <a:solidFill>
          <a:schemeClr val="accent1">
            <a:lumMod val="60000"/>
            <a:lumOff val="40000"/>
          </a:schemeClr>
        </a:solidFill>
      </dgm:spPr>
      <dgm:t>
        <a:bodyPr lIns="91440" tIns="91440" rIns="91440" bIns="91440"/>
        <a:lstStyle/>
        <a:p>
          <a:r>
            <a:rPr lang="en-US" dirty="0" smtClean="0"/>
            <a:t>Healthwatch Surrey is the respected, trusted and credible champion of the consumer for health and social care in Surrey. Our role, function and services are known, understood and valued by consumers and therefore they  readily contact us. Our influencing is based on sound evidence, knowledge and insight. As a social enterprise we have secured a growing and sustainable future.</a:t>
          </a:r>
          <a:endParaRPr lang="en-GB" dirty="0"/>
        </a:p>
      </dgm:t>
    </dgm:pt>
    <dgm:pt modelId="{C17814C0-3A91-4665-A17A-75B3BF187DFE}" type="parTrans" cxnId="{831B1E0F-27CE-41B6-B6C4-CA036D8418E7}">
      <dgm:prSet/>
      <dgm:spPr/>
      <dgm:t>
        <a:bodyPr/>
        <a:lstStyle/>
        <a:p>
          <a:endParaRPr lang="en-GB"/>
        </a:p>
      </dgm:t>
    </dgm:pt>
    <dgm:pt modelId="{3F5D515C-3E82-449B-8E4F-395571AAA1A5}" type="sibTrans" cxnId="{831B1E0F-27CE-41B6-B6C4-CA036D8418E7}">
      <dgm:prSet/>
      <dgm:spPr/>
      <dgm:t>
        <a:bodyPr/>
        <a:lstStyle/>
        <a:p>
          <a:endParaRPr lang="en-GB"/>
        </a:p>
      </dgm:t>
    </dgm:pt>
    <dgm:pt modelId="{A533F69E-3366-4108-AE45-903D77A7EBAD}" type="pres">
      <dgm:prSet presAssocID="{60560BF4-EFFA-4B44-8A5B-B2C1798E6B35}" presName="Name0" presStyleCnt="0">
        <dgm:presLayoutVars>
          <dgm:dir/>
          <dgm:resizeHandles val="exact"/>
        </dgm:presLayoutVars>
      </dgm:prSet>
      <dgm:spPr/>
    </dgm:pt>
    <dgm:pt modelId="{94EFE68D-AB2E-4ED4-B8DA-8262447AFDF7}" type="pres">
      <dgm:prSet presAssocID="{48723007-51D0-402B-90D9-1CC5AE0CE0D0}" presName="node" presStyleLbl="node1" presStyleIdx="0" presStyleCnt="1" custLinFactNeighborX="49" custLinFactNeighborY="-2011">
        <dgm:presLayoutVars>
          <dgm:bulletEnabled val="1"/>
        </dgm:presLayoutVars>
      </dgm:prSet>
      <dgm:spPr/>
      <dgm:t>
        <a:bodyPr/>
        <a:lstStyle/>
        <a:p>
          <a:endParaRPr lang="en-GB"/>
        </a:p>
      </dgm:t>
    </dgm:pt>
  </dgm:ptLst>
  <dgm:cxnLst>
    <dgm:cxn modelId="{C9C35984-E173-45A5-8276-F616DF99DA61}" type="presOf" srcId="{48723007-51D0-402B-90D9-1CC5AE0CE0D0}" destId="{94EFE68D-AB2E-4ED4-B8DA-8262447AFDF7}" srcOrd="0" destOrd="0" presId="urn:microsoft.com/office/officeart/2005/8/layout/process1"/>
    <dgm:cxn modelId="{87493508-1724-4ED9-AD98-60659879191A}" type="presOf" srcId="{60560BF4-EFFA-4B44-8A5B-B2C1798E6B35}" destId="{A533F69E-3366-4108-AE45-903D77A7EBAD}" srcOrd="0" destOrd="0" presId="urn:microsoft.com/office/officeart/2005/8/layout/process1"/>
    <dgm:cxn modelId="{831B1E0F-27CE-41B6-B6C4-CA036D8418E7}" srcId="{60560BF4-EFFA-4B44-8A5B-B2C1798E6B35}" destId="{48723007-51D0-402B-90D9-1CC5AE0CE0D0}" srcOrd="0" destOrd="0" parTransId="{C17814C0-3A91-4665-A17A-75B3BF187DFE}" sibTransId="{3F5D515C-3E82-449B-8E4F-395571AAA1A5}"/>
    <dgm:cxn modelId="{0AEB0A0D-7E7F-4D67-8373-0B4A18F17667}" type="presParOf" srcId="{A533F69E-3366-4108-AE45-903D77A7EBAD}" destId="{94EFE68D-AB2E-4ED4-B8DA-8262447AFDF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560BF4-EFFA-4B44-8A5B-B2C1798E6B3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08CCA48B-A54C-4C4F-A9DB-227C532B6E8B}">
      <dgm:prSet/>
      <dgm:spPr>
        <a:solidFill>
          <a:schemeClr val="accent2"/>
        </a:solidFill>
      </dgm:spPr>
      <dgm:t>
        <a:bodyPr/>
        <a:lstStyle/>
        <a:p>
          <a:r>
            <a:rPr lang="en-US" dirty="0" smtClean="0"/>
            <a:t>Tenacious</a:t>
          </a:r>
          <a:endParaRPr lang="en-GB" dirty="0"/>
        </a:p>
      </dgm:t>
    </dgm:pt>
    <dgm:pt modelId="{6241ECAA-8BE1-4AAB-924D-3515B9460625}" type="parTrans" cxnId="{DB082853-7130-40DC-8F0A-A4F5C09BF5C4}">
      <dgm:prSet/>
      <dgm:spPr/>
      <dgm:t>
        <a:bodyPr/>
        <a:lstStyle/>
        <a:p>
          <a:endParaRPr lang="en-GB"/>
        </a:p>
      </dgm:t>
    </dgm:pt>
    <dgm:pt modelId="{336E4629-41C9-4475-AFBF-59426E3EB254}" type="sibTrans" cxnId="{DB082853-7130-40DC-8F0A-A4F5C09BF5C4}">
      <dgm:prSet/>
      <dgm:spPr>
        <a:solidFill>
          <a:schemeClr val="accent1"/>
        </a:solidFill>
      </dgm:spPr>
      <dgm:t>
        <a:bodyPr/>
        <a:lstStyle/>
        <a:p>
          <a:endParaRPr lang="en-GB" dirty="0"/>
        </a:p>
      </dgm:t>
    </dgm:pt>
    <dgm:pt modelId="{6DA388F3-BDFD-46D4-8C6F-2AA9961D3163}">
      <dgm:prSet/>
      <dgm:spPr>
        <a:solidFill>
          <a:schemeClr val="accent2"/>
        </a:solidFill>
      </dgm:spPr>
      <dgm:t>
        <a:bodyPr/>
        <a:lstStyle/>
        <a:p>
          <a:r>
            <a:rPr lang="en-US" dirty="0" smtClean="0"/>
            <a:t>Adaptable</a:t>
          </a:r>
          <a:endParaRPr lang="en-GB" dirty="0"/>
        </a:p>
      </dgm:t>
    </dgm:pt>
    <dgm:pt modelId="{AA98C792-8C87-4470-8228-5282EF8AF3A7}" type="parTrans" cxnId="{41139A11-AA33-4B6A-B841-B6E47D690D52}">
      <dgm:prSet/>
      <dgm:spPr/>
      <dgm:t>
        <a:bodyPr/>
        <a:lstStyle/>
        <a:p>
          <a:endParaRPr lang="en-GB"/>
        </a:p>
      </dgm:t>
    </dgm:pt>
    <dgm:pt modelId="{8348345A-F0B3-4AAC-A8DF-403A906267F4}" type="sibTrans" cxnId="{41139A11-AA33-4B6A-B841-B6E47D690D52}">
      <dgm:prSet/>
      <dgm:spPr>
        <a:solidFill>
          <a:schemeClr val="accent1"/>
        </a:solidFill>
      </dgm:spPr>
      <dgm:t>
        <a:bodyPr/>
        <a:lstStyle/>
        <a:p>
          <a:endParaRPr lang="en-GB" dirty="0"/>
        </a:p>
      </dgm:t>
    </dgm:pt>
    <dgm:pt modelId="{DF8BACC6-3083-4F7D-B034-8EAB758B5A58}">
      <dgm:prSet/>
      <dgm:spPr>
        <a:solidFill>
          <a:schemeClr val="accent2"/>
        </a:solidFill>
      </dgm:spPr>
      <dgm:t>
        <a:bodyPr/>
        <a:lstStyle/>
        <a:p>
          <a:r>
            <a:rPr lang="en-US" dirty="0" smtClean="0"/>
            <a:t>Creative</a:t>
          </a:r>
          <a:endParaRPr lang="en-GB" dirty="0"/>
        </a:p>
      </dgm:t>
    </dgm:pt>
    <dgm:pt modelId="{31E6DF4E-1E40-434A-A3AA-8ACEAD2E133B}" type="parTrans" cxnId="{F94CD207-8B69-496A-A580-8A1573BC05AE}">
      <dgm:prSet/>
      <dgm:spPr/>
      <dgm:t>
        <a:bodyPr/>
        <a:lstStyle/>
        <a:p>
          <a:endParaRPr lang="en-GB"/>
        </a:p>
      </dgm:t>
    </dgm:pt>
    <dgm:pt modelId="{8F299F54-CFBD-4760-8A79-1FD43031315D}" type="sibTrans" cxnId="{F94CD207-8B69-496A-A580-8A1573BC05AE}">
      <dgm:prSet/>
      <dgm:spPr>
        <a:solidFill>
          <a:schemeClr val="accent1"/>
        </a:solidFill>
      </dgm:spPr>
      <dgm:t>
        <a:bodyPr/>
        <a:lstStyle/>
        <a:p>
          <a:endParaRPr lang="en-GB" dirty="0"/>
        </a:p>
      </dgm:t>
    </dgm:pt>
    <dgm:pt modelId="{177909BB-ACAC-4034-B57B-485592DF29BD}">
      <dgm:prSet/>
      <dgm:spPr>
        <a:solidFill>
          <a:schemeClr val="accent2"/>
        </a:solidFill>
      </dgm:spPr>
      <dgm:t>
        <a:bodyPr/>
        <a:lstStyle/>
        <a:p>
          <a:r>
            <a:rPr lang="en-US" dirty="0" smtClean="0"/>
            <a:t>Compassionate</a:t>
          </a:r>
          <a:endParaRPr lang="en-GB" dirty="0"/>
        </a:p>
      </dgm:t>
    </dgm:pt>
    <dgm:pt modelId="{F5A93912-24F6-4D1D-BA8F-17FE1EE07E2C}" type="parTrans" cxnId="{BA0C10AD-67B3-4864-8267-68FDCA08E3C4}">
      <dgm:prSet/>
      <dgm:spPr/>
      <dgm:t>
        <a:bodyPr/>
        <a:lstStyle/>
        <a:p>
          <a:endParaRPr lang="en-GB"/>
        </a:p>
      </dgm:t>
    </dgm:pt>
    <dgm:pt modelId="{BC06A627-BC2D-4DC5-8628-5FBFB1DE8925}" type="sibTrans" cxnId="{BA0C10AD-67B3-4864-8267-68FDCA08E3C4}">
      <dgm:prSet/>
      <dgm:spPr/>
      <dgm:t>
        <a:bodyPr/>
        <a:lstStyle/>
        <a:p>
          <a:endParaRPr lang="en-GB"/>
        </a:p>
      </dgm:t>
    </dgm:pt>
    <dgm:pt modelId="{A533F69E-3366-4108-AE45-903D77A7EBAD}" type="pres">
      <dgm:prSet presAssocID="{60560BF4-EFFA-4B44-8A5B-B2C1798E6B35}" presName="Name0" presStyleCnt="0">
        <dgm:presLayoutVars>
          <dgm:dir/>
          <dgm:resizeHandles val="exact"/>
        </dgm:presLayoutVars>
      </dgm:prSet>
      <dgm:spPr/>
      <dgm:t>
        <a:bodyPr/>
        <a:lstStyle/>
        <a:p>
          <a:endParaRPr lang="en-GB"/>
        </a:p>
      </dgm:t>
    </dgm:pt>
    <dgm:pt modelId="{2294D1DA-EBCB-44E3-B400-270D0B63C98B}" type="pres">
      <dgm:prSet presAssocID="{08CCA48B-A54C-4C4F-A9DB-227C532B6E8B}" presName="node" presStyleLbl="node1" presStyleIdx="0" presStyleCnt="4">
        <dgm:presLayoutVars>
          <dgm:bulletEnabled val="1"/>
        </dgm:presLayoutVars>
      </dgm:prSet>
      <dgm:spPr/>
      <dgm:t>
        <a:bodyPr/>
        <a:lstStyle/>
        <a:p>
          <a:endParaRPr lang="en-GB"/>
        </a:p>
      </dgm:t>
    </dgm:pt>
    <dgm:pt modelId="{BD1A3556-30E7-4E0A-B32C-4D24A1264649}" type="pres">
      <dgm:prSet presAssocID="{336E4629-41C9-4475-AFBF-59426E3EB254}" presName="sibTrans" presStyleLbl="sibTrans2D1" presStyleIdx="0" presStyleCnt="3" custScaleX="60405"/>
      <dgm:spPr>
        <a:prstGeom prst="star4">
          <a:avLst/>
        </a:prstGeom>
      </dgm:spPr>
      <dgm:t>
        <a:bodyPr/>
        <a:lstStyle/>
        <a:p>
          <a:endParaRPr lang="en-GB"/>
        </a:p>
      </dgm:t>
    </dgm:pt>
    <dgm:pt modelId="{8F142B9D-0EE3-4C6A-A16F-5ABF71CF306D}" type="pres">
      <dgm:prSet presAssocID="{336E4629-41C9-4475-AFBF-59426E3EB254}" presName="connectorText" presStyleLbl="sibTrans2D1" presStyleIdx="0" presStyleCnt="3"/>
      <dgm:spPr/>
      <dgm:t>
        <a:bodyPr/>
        <a:lstStyle/>
        <a:p>
          <a:endParaRPr lang="en-GB"/>
        </a:p>
      </dgm:t>
    </dgm:pt>
    <dgm:pt modelId="{1F4FFFA0-9165-4033-BE60-CD0EAA5CBFA4}" type="pres">
      <dgm:prSet presAssocID="{6DA388F3-BDFD-46D4-8C6F-2AA9961D3163}" presName="node" presStyleLbl="node1" presStyleIdx="1" presStyleCnt="4">
        <dgm:presLayoutVars>
          <dgm:bulletEnabled val="1"/>
        </dgm:presLayoutVars>
      </dgm:prSet>
      <dgm:spPr/>
      <dgm:t>
        <a:bodyPr/>
        <a:lstStyle/>
        <a:p>
          <a:endParaRPr lang="en-GB"/>
        </a:p>
      </dgm:t>
    </dgm:pt>
    <dgm:pt modelId="{A0C61618-49BB-4445-A88E-28928B23FF85}" type="pres">
      <dgm:prSet presAssocID="{8348345A-F0B3-4AAC-A8DF-403A906267F4}" presName="sibTrans" presStyleLbl="sibTrans2D1" presStyleIdx="1" presStyleCnt="3" custScaleX="60405"/>
      <dgm:spPr>
        <a:prstGeom prst="star4">
          <a:avLst/>
        </a:prstGeom>
      </dgm:spPr>
      <dgm:t>
        <a:bodyPr/>
        <a:lstStyle/>
        <a:p>
          <a:endParaRPr lang="en-GB"/>
        </a:p>
      </dgm:t>
    </dgm:pt>
    <dgm:pt modelId="{F71ED1F6-6D27-4417-A3E4-7393C6973B0F}" type="pres">
      <dgm:prSet presAssocID="{8348345A-F0B3-4AAC-A8DF-403A906267F4}" presName="connectorText" presStyleLbl="sibTrans2D1" presStyleIdx="1" presStyleCnt="3"/>
      <dgm:spPr/>
      <dgm:t>
        <a:bodyPr/>
        <a:lstStyle/>
        <a:p>
          <a:endParaRPr lang="en-GB"/>
        </a:p>
      </dgm:t>
    </dgm:pt>
    <dgm:pt modelId="{A93E3DE9-AEA4-4B81-AF2B-C24EAB8C540B}" type="pres">
      <dgm:prSet presAssocID="{DF8BACC6-3083-4F7D-B034-8EAB758B5A58}" presName="node" presStyleLbl="node1" presStyleIdx="2" presStyleCnt="4">
        <dgm:presLayoutVars>
          <dgm:bulletEnabled val="1"/>
        </dgm:presLayoutVars>
      </dgm:prSet>
      <dgm:spPr/>
      <dgm:t>
        <a:bodyPr/>
        <a:lstStyle/>
        <a:p>
          <a:endParaRPr lang="en-GB"/>
        </a:p>
      </dgm:t>
    </dgm:pt>
    <dgm:pt modelId="{EC9E36A6-65C5-487D-8C3C-9D5331798950}" type="pres">
      <dgm:prSet presAssocID="{8F299F54-CFBD-4760-8A79-1FD43031315D}" presName="sibTrans" presStyleLbl="sibTrans2D1" presStyleIdx="2" presStyleCnt="3" custScaleX="60405"/>
      <dgm:spPr>
        <a:prstGeom prst="star4">
          <a:avLst/>
        </a:prstGeom>
      </dgm:spPr>
      <dgm:t>
        <a:bodyPr/>
        <a:lstStyle/>
        <a:p>
          <a:endParaRPr lang="en-GB"/>
        </a:p>
      </dgm:t>
    </dgm:pt>
    <dgm:pt modelId="{8564185C-FBA5-4A24-BB89-CE51431BDDE5}" type="pres">
      <dgm:prSet presAssocID="{8F299F54-CFBD-4760-8A79-1FD43031315D}" presName="connectorText" presStyleLbl="sibTrans2D1" presStyleIdx="2" presStyleCnt="3"/>
      <dgm:spPr/>
      <dgm:t>
        <a:bodyPr/>
        <a:lstStyle/>
        <a:p>
          <a:endParaRPr lang="en-GB"/>
        </a:p>
      </dgm:t>
    </dgm:pt>
    <dgm:pt modelId="{118A6AF8-3859-4AD4-9B94-558E12373B2F}" type="pres">
      <dgm:prSet presAssocID="{177909BB-ACAC-4034-B57B-485592DF29BD}" presName="node" presStyleLbl="node1" presStyleIdx="3" presStyleCnt="4">
        <dgm:presLayoutVars>
          <dgm:bulletEnabled val="1"/>
        </dgm:presLayoutVars>
      </dgm:prSet>
      <dgm:spPr/>
      <dgm:t>
        <a:bodyPr/>
        <a:lstStyle/>
        <a:p>
          <a:endParaRPr lang="en-GB"/>
        </a:p>
      </dgm:t>
    </dgm:pt>
  </dgm:ptLst>
  <dgm:cxnLst>
    <dgm:cxn modelId="{DB082853-7130-40DC-8F0A-A4F5C09BF5C4}" srcId="{60560BF4-EFFA-4B44-8A5B-B2C1798E6B35}" destId="{08CCA48B-A54C-4C4F-A9DB-227C532B6E8B}" srcOrd="0" destOrd="0" parTransId="{6241ECAA-8BE1-4AAB-924D-3515B9460625}" sibTransId="{336E4629-41C9-4475-AFBF-59426E3EB254}"/>
    <dgm:cxn modelId="{5560914B-085E-48C0-AF96-0FF55D1C5C9A}" type="presOf" srcId="{8F299F54-CFBD-4760-8A79-1FD43031315D}" destId="{8564185C-FBA5-4A24-BB89-CE51431BDDE5}" srcOrd="1" destOrd="0" presId="urn:microsoft.com/office/officeart/2005/8/layout/process1"/>
    <dgm:cxn modelId="{F94CD207-8B69-496A-A580-8A1573BC05AE}" srcId="{60560BF4-EFFA-4B44-8A5B-B2C1798E6B35}" destId="{DF8BACC6-3083-4F7D-B034-8EAB758B5A58}" srcOrd="2" destOrd="0" parTransId="{31E6DF4E-1E40-434A-A3AA-8ACEAD2E133B}" sibTransId="{8F299F54-CFBD-4760-8A79-1FD43031315D}"/>
    <dgm:cxn modelId="{9727A4E6-1ECC-41AF-8EC3-3A26B59FBC28}" type="presOf" srcId="{8348345A-F0B3-4AAC-A8DF-403A906267F4}" destId="{A0C61618-49BB-4445-A88E-28928B23FF85}" srcOrd="0" destOrd="0" presId="urn:microsoft.com/office/officeart/2005/8/layout/process1"/>
    <dgm:cxn modelId="{19F8AD52-E991-4280-A4DF-E6DE13BD3E92}" type="presOf" srcId="{60560BF4-EFFA-4B44-8A5B-B2C1798E6B35}" destId="{A533F69E-3366-4108-AE45-903D77A7EBAD}" srcOrd="0" destOrd="0" presId="urn:microsoft.com/office/officeart/2005/8/layout/process1"/>
    <dgm:cxn modelId="{471438B8-5FEC-451A-8B23-999B4D29DE9A}" type="presOf" srcId="{8348345A-F0B3-4AAC-A8DF-403A906267F4}" destId="{F71ED1F6-6D27-4417-A3E4-7393C6973B0F}" srcOrd="1" destOrd="0" presId="urn:microsoft.com/office/officeart/2005/8/layout/process1"/>
    <dgm:cxn modelId="{AE40B636-7075-4D2F-80F2-8B3E90D5A62A}" type="presOf" srcId="{8F299F54-CFBD-4760-8A79-1FD43031315D}" destId="{EC9E36A6-65C5-487D-8C3C-9D5331798950}" srcOrd="0" destOrd="0" presId="urn:microsoft.com/office/officeart/2005/8/layout/process1"/>
    <dgm:cxn modelId="{A97616D7-383E-4FE4-812D-9EEB3E430927}" type="presOf" srcId="{6DA388F3-BDFD-46D4-8C6F-2AA9961D3163}" destId="{1F4FFFA0-9165-4033-BE60-CD0EAA5CBFA4}" srcOrd="0" destOrd="0" presId="urn:microsoft.com/office/officeart/2005/8/layout/process1"/>
    <dgm:cxn modelId="{2D603314-6FB6-416C-9D28-F224FCE55C98}" type="presOf" srcId="{336E4629-41C9-4475-AFBF-59426E3EB254}" destId="{BD1A3556-30E7-4E0A-B32C-4D24A1264649}" srcOrd="0" destOrd="0" presId="urn:microsoft.com/office/officeart/2005/8/layout/process1"/>
    <dgm:cxn modelId="{BA0C10AD-67B3-4864-8267-68FDCA08E3C4}" srcId="{60560BF4-EFFA-4B44-8A5B-B2C1798E6B35}" destId="{177909BB-ACAC-4034-B57B-485592DF29BD}" srcOrd="3" destOrd="0" parTransId="{F5A93912-24F6-4D1D-BA8F-17FE1EE07E2C}" sibTransId="{BC06A627-BC2D-4DC5-8628-5FBFB1DE8925}"/>
    <dgm:cxn modelId="{F343E6EC-56C9-4373-BF33-0A91A5E2BBF9}" type="presOf" srcId="{08CCA48B-A54C-4C4F-A9DB-227C532B6E8B}" destId="{2294D1DA-EBCB-44E3-B400-270D0B63C98B}" srcOrd="0" destOrd="0" presId="urn:microsoft.com/office/officeart/2005/8/layout/process1"/>
    <dgm:cxn modelId="{56A851AC-CA91-4109-B812-7140C761B213}" type="presOf" srcId="{177909BB-ACAC-4034-B57B-485592DF29BD}" destId="{118A6AF8-3859-4AD4-9B94-558E12373B2F}" srcOrd="0" destOrd="0" presId="urn:microsoft.com/office/officeart/2005/8/layout/process1"/>
    <dgm:cxn modelId="{DC62BD15-9C5F-4CF1-9109-146DC0CCB8C3}" type="presOf" srcId="{336E4629-41C9-4475-AFBF-59426E3EB254}" destId="{8F142B9D-0EE3-4C6A-A16F-5ABF71CF306D}" srcOrd="1" destOrd="0" presId="urn:microsoft.com/office/officeart/2005/8/layout/process1"/>
    <dgm:cxn modelId="{C3D02440-82C6-4AE0-AB59-7E820F810169}" type="presOf" srcId="{DF8BACC6-3083-4F7D-B034-8EAB758B5A58}" destId="{A93E3DE9-AEA4-4B81-AF2B-C24EAB8C540B}" srcOrd="0" destOrd="0" presId="urn:microsoft.com/office/officeart/2005/8/layout/process1"/>
    <dgm:cxn modelId="{41139A11-AA33-4B6A-B841-B6E47D690D52}" srcId="{60560BF4-EFFA-4B44-8A5B-B2C1798E6B35}" destId="{6DA388F3-BDFD-46D4-8C6F-2AA9961D3163}" srcOrd="1" destOrd="0" parTransId="{AA98C792-8C87-4470-8228-5282EF8AF3A7}" sibTransId="{8348345A-F0B3-4AAC-A8DF-403A906267F4}"/>
    <dgm:cxn modelId="{BF92810B-BBAB-4507-B083-12B5DAA0D2DB}" type="presParOf" srcId="{A533F69E-3366-4108-AE45-903D77A7EBAD}" destId="{2294D1DA-EBCB-44E3-B400-270D0B63C98B}" srcOrd="0" destOrd="0" presId="urn:microsoft.com/office/officeart/2005/8/layout/process1"/>
    <dgm:cxn modelId="{39464B55-9BBA-4430-A553-2B1F55D0D6A6}" type="presParOf" srcId="{A533F69E-3366-4108-AE45-903D77A7EBAD}" destId="{BD1A3556-30E7-4E0A-B32C-4D24A1264649}" srcOrd="1" destOrd="0" presId="urn:microsoft.com/office/officeart/2005/8/layout/process1"/>
    <dgm:cxn modelId="{59F41DBE-B8A0-4C1C-AE9F-8FDD34FD0F5B}" type="presParOf" srcId="{BD1A3556-30E7-4E0A-B32C-4D24A1264649}" destId="{8F142B9D-0EE3-4C6A-A16F-5ABF71CF306D}" srcOrd="0" destOrd="0" presId="urn:microsoft.com/office/officeart/2005/8/layout/process1"/>
    <dgm:cxn modelId="{F335F3E4-E1B6-485A-A1CF-12BF75E67113}" type="presParOf" srcId="{A533F69E-3366-4108-AE45-903D77A7EBAD}" destId="{1F4FFFA0-9165-4033-BE60-CD0EAA5CBFA4}" srcOrd="2" destOrd="0" presId="urn:microsoft.com/office/officeart/2005/8/layout/process1"/>
    <dgm:cxn modelId="{41FF4F31-C64D-48D3-A7FA-A2BD3C571874}" type="presParOf" srcId="{A533F69E-3366-4108-AE45-903D77A7EBAD}" destId="{A0C61618-49BB-4445-A88E-28928B23FF85}" srcOrd="3" destOrd="0" presId="urn:microsoft.com/office/officeart/2005/8/layout/process1"/>
    <dgm:cxn modelId="{3B8A6D7A-60BC-4545-BBB0-34ACCA25EC1A}" type="presParOf" srcId="{A0C61618-49BB-4445-A88E-28928B23FF85}" destId="{F71ED1F6-6D27-4417-A3E4-7393C6973B0F}" srcOrd="0" destOrd="0" presId="urn:microsoft.com/office/officeart/2005/8/layout/process1"/>
    <dgm:cxn modelId="{D7901E11-BB42-49B2-83E0-2CD87551AEDA}" type="presParOf" srcId="{A533F69E-3366-4108-AE45-903D77A7EBAD}" destId="{A93E3DE9-AEA4-4B81-AF2B-C24EAB8C540B}" srcOrd="4" destOrd="0" presId="urn:microsoft.com/office/officeart/2005/8/layout/process1"/>
    <dgm:cxn modelId="{747133F5-95C6-4D9C-A87E-C9F380CCDD4D}" type="presParOf" srcId="{A533F69E-3366-4108-AE45-903D77A7EBAD}" destId="{EC9E36A6-65C5-487D-8C3C-9D5331798950}" srcOrd="5" destOrd="0" presId="urn:microsoft.com/office/officeart/2005/8/layout/process1"/>
    <dgm:cxn modelId="{87A76747-6C43-4392-8D79-2B9CA42AB59A}" type="presParOf" srcId="{EC9E36A6-65C5-487D-8C3C-9D5331798950}" destId="{8564185C-FBA5-4A24-BB89-CE51431BDDE5}" srcOrd="0" destOrd="0" presId="urn:microsoft.com/office/officeart/2005/8/layout/process1"/>
    <dgm:cxn modelId="{9619EF93-A081-43B4-A9DD-EDE48A96A02A}" type="presParOf" srcId="{A533F69E-3366-4108-AE45-903D77A7EBAD}" destId="{118A6AF8-3859-4AD4-9B94-558E12373B2F}"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560BF4-EFFA-4B44-8A5B-B2C1798E6B3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08CCA48B-A54C-4C4F-A9DB-227C532B6E8B}">
      <dgm:prSet/>
      <dgm:spPr>
        <a:solidFill>
          <a:schemeClr val="accent3"/>
        </a:solidFill>
      </dgm:spPr>
      <dgm:t>
        <a:bodyPr/>
        <a:lstStyle/>
        <a:p>
          <a:r>
            <a:rPr lang="en-US" dirty="0" smtClean="0"/>
            <a:t>Build relationships</a:t>
          </a:r>
          <a:endParaRPr lang="en-GB" dirty="0"/>
        </a:p>
      </dgm:t>
    </dgm:pt>
    <dgm:pt modelId="{6241ECAA-8BE1-4AAB-924D-3515B9460625}" type="parTrans" cxnId="{DB082853-7130-40DC-8F0A-A4F5C09BF5C4}">
      <dgm:prSet/>
      <dgm:spPr/>
      <dgm:t>
        <a:bodyPr/>
        <a:lstStyle/>
        <a:p>
          <a:endParaRPr lang="en-GB"/>
        </a:p>
      </dgm:t>
    </dgm:pt>
    <dgm:pt modelId="{336E4629-41C9-4475-AFBF-59426E3EB254}" type="sibTrans" cxnId="{DB082853-7130-40DC-8F0A-A4F5C09BF5C4}">
      <dgm:prSet/>
      <dgm:spPr>
        <a:solidFill>
          <a:schemeClr val="accent3">
            <a:alpha val="56000"/>
          </a:schemeClr>
        </a:solidFill>
      </dgm:spPr>
      <dgm:t>
        <a:bodyPr/>
        <a:lstStyle/>
        <a:p>
          <a:endParaRPr lang="en-GB" dirty="0"/>
        </a:p>
      </dgm:t>
    </dgm:pt>
    <dgm:pt modelId="{6DA388F3-BDFD-46D4-8C6F-2AA9961D3163}">
      <dgm:prSet/>
      <dgm:spPr>
        <a:solidFill>
          <a:schemeClr val="accent3"/>
        </a:solidFill>
      </dgm:spPr>
      <dgm:t>
        <a:bodyPr/>
        <a:lstStyle/>
        <a:p>
          <a:r>
            <a:rPr lang="en-US" dirty="0" smtClean="0"/>
            <a:t>Raise awareness</a:t>
          </a:r>
          <a:endParaRPr lang="en-GB" dirty="0"/>
        </a:p>
      </dgm:t>
    </dgm:pt>
    <dgm:pt modelId="{AA98C792-8C87-4470-8228-5282EF8AF3A7}" type="parTrans" cxnId="{41139A11-AA33-4B6A-B841-B6E47D690D52}">
      <dgm:prSet/>
      <dgm:spPr/>
      <dgm:t>
        <a:bodyPr/>
        <a:lstStyle/>
        <a:p>
          <a:endParaRPr lang="en-GB"/>
        </a:p>
      </dgm:t>
    </dgm:pt>
    <dgm:pt modelId="{8348345A-F0B3-4AAC-A8DF-403A906267F4}" type="sibTrans" cxnId="{41139A11-AA33-4B6A-B841-B6E47D690D52}">
      <dgm:prSet/>
      <dgm:spPr>
        <a:solidFill>
          <a:schemeClr val="accent3">
            <a:alpha val="56000"/>
          </a:schemeClr>
        </a:solidFill>
      </dgm:spPr>
      <dgm:t>
        <a:bodyPr/>
        <a:lstStyle/>
        <a:p>
          <a:endParaRPr lang="en-GB" dirty="0"/>
        </a:p>
      </dgm:t>
    </dgm:pt>
    <dgm:pt modelId="{DF8BACC6-3083-4F7D-B034-8EAB758B5A58}">
      <dgm:prSet/>
      <dgm:spPr>
        <a:solidFill>
          <a:schemeClr val="accent3"/>
        </a:solidFill>
      </dgm:spPr>
      <dgm:t>
        <a:bodyPr/>
        <a:lstStyle/>
        <a:p>
          <a:r>
            <a:rPr lang="en-US" dirty="0" smtClean="0"/>
            <a:t>Increase evidence</a:t>
          </a:r>
          <a:endParaRPr lang="en-GB" dirty="0"/>
        </a:p>
      </dgm:t>
    </dgm:pt>
    <dgm:pt modelId="{31E6DF4E-1E40-434A-A3AA-8ACEAD2E133B}" type="parTrans" cxnId="{F94CD207-8B69-496A-A580-8A1573BC05AE}">
      <dgm:prSet/>
      <dgm:spPr/>
      <dgm:t>
        <a:bodyPr/>
        <a:lstStyle/>
        <a:p>
          <a:endParaRPr lang="en-GB"/>
        </a:p>
      </dgm:t>
    </dgm:pt>
    <dgm:pt modelId="{8F299F54-CFBD-4760-8A79-1FD43031315D}" type="sibTrans" cxnId="{F94CD207-8B69-496A-A580-8A1573BC05AE}">
      <dgm:prSet/>
      <dgm:spPr>
        <a:solidFill>
          <a:schemeClr val="accent3">
            <a:alpha val="56000"/>
          </a:schemeClr>
        </a:solidFill>
      </dgm:spPr>
      <dgm:t>
        <a:bodyPr/>
        <a:lstStyle/>
        <a:p>
          <a:endParaRPr lang="en-GB" dirty="0"/>
        </a:p>
      </dgm:t>
    </dgm:pt>
    <dgm:pt modelId="{177909BB-ACAC-4034-B57B-485592DF29BD}">
      <dgm:prSet/>
      <dgm:spPr>
        <a:solidFill>
          <a:schemeClr val="accent3"/>
        </a:solidFill>
      </dgm:spPr>
      <dgm:t>
        <a:bodyPr/>
        <a:lstStyle/>
        <a:p>
          <a:r>
            <a:rPr lang="en-US" dirty="0" smtClean="0"/>
            <a:t>Find voices</a:t>
          </a:r>
          <a:endParaRPr lang="en-GB" dirty="0"/>
        </a:p>
      </dgm:t>
    </dgm:pt>
    <dgm:pt modelId="{F5A93912-24F6-4D1D-BA8F-17FE1EE07E2C}" type="parTrans" cxnId="{BA0C10AD-67B3-4864-8267-68FDCA08E3C4}">
      <dgm:prSet/>
      <dgm:spPr/>
      <dgm:t>
        <a:bodyPr/>
        <a:lstStyle/>
        <a:p>
          <a:endParaRPr lang="en-GB"/>
        </a:p>
      </dgm:t>
    </dgm:pt>
    <dgm:pt modelId="{BC06A627-BC2D-4DC5-8628-5FBFB1DE8925}" type="sibTrans" cxnId="{BA0C10AD-67B3-4864-8267-68FDCA08E3C4}">
      <dgm:prSet/>
      <dgm:spPr>
        <a:solidFill>
          <a:schemeClr val="accent3">
            <a:alpha val="56000"/>
          </a:schemeClr>
        </a:solidFill>
      </dgm:spPr>
      <dgm:t>
        <a:bodyPr/>
        <a:lstStyle/>
        <a:p>
          <a:endParaRPr lang="en-GB" dirty="0"/>
        </a:p>
      </dgm:t>
    </dgm:pt>
    <dgm:pt modelId="{5F4DCE02-6A9F-43CC-B843-1DB82FD9F5B6}">
      <dgm:prSet/>
      <dgm:spPr>
        <a:solidFill>
          <a:schemeClr val="accent3"/>
        </a:solidFill>
      </dgm:spPr>
      <dgm:t>
        <a:bodyPr/>
        <a:lstStyle/>
        <a:p>
          <a:r>
            <a:rPr lang="en-US" dirty="0" smtClean="0"/>
            <a:t>Thematic priorities</a:t>
          </a:r>
          <a:endParaRPr lang="en-GB" dirty="0"/>
        </a:p>
      </dgm:t>
    </dgm:pt>
    <dgm:pt modelId="{395B0CF0-7F38-452E-9229-363D96F56B2A}" type="parTrans" cxnId="{AE686679-E76D-4895-8FAE-1E6A22AF193D}">
      <dgm:prSet/>
      <dgm:spPr/>
      <dgm:t>
        <a:bodyPr/>
        <a:lstStyle/>
        <a:p>
          <a:endParaRPr lang="en-GB"/>
        </a:p>
      </dgm:t>
    </dgm:pt>
    <dgm:pt modelId="{2534A90E-128D-4273-9F94-AE897A8F65FD}" type="sibTrans" cxnId="{AE686679-E76D-4895-8FAE-1E6A22AF193D}">
      <dgm:prSet/>
      <dgm:spPr>
        <a:solidFill>
          <a:schemeClr val="accent3">
            <a:alpha val="56000"/>
          </a:schemeClr>
        </a:solidFill>
      </dgm:spPr>
      <dgm:t>
        <a:bodyPr/>
        <a:lstStyle/>
        <a:p>
          <a:endParaRPr lang="en-GB" dirty="0"/>
        </a:p>
      </dgm:t>
    </dgm:pt>
    <dgm:pt modelId="{DFDB7FC6-FC06-4150-B6DB-B7F3C0BFEA7C}">
      <dgm:prSet/>
      <dgm:spPr>
        <a:solidFill>
          <a:schemeClr val="accent3"/>
        </a:solidFill>
      </dgm:spPr>
      <dgm:t>
        <a:bodyPr/>
        <a:lstStyle/>
        <a:p>
          <a:r>
            <a:rPr lang="en-US" dirty="0" smtClean="0"/>
            <a:t>Emerging issues</a:t>
          </a:r>
          <a:endParaRPr lang="en-GB" dirty="0"/>
        </a:p>
      </dgm:t>
    </dgm:pt>
    <dgm:pt modelId="{0288261E-CE3A-4A73-A80D-9BE0A78F2F3E}" type="parTrans" cxnId="{F0099BD7-AFA6-4A32-B673-5A92407A6561}">
      <dgm:prSet/>
      <dgm:spPr/>
      <dgm:t>
        <a:bodyPr/>
        <a:lstStyle/>
        <a:p>
          <a:endParaRPr lang="en-GB"/>
        </a:p>
      </dgm:t>
    </dgm:pt>
    <dgm:pt modelId="{4080210E-B47E-4268-B12E-502B965D7D7E}" type="sibTrans" cxnId="{F0099BD7-AFA6-4A32-B673-5A92407A6561}">
      <dgm:prSet/>
      <dgm:spPr>
        <a:solidFill>
          <a:schemeClr val="accent3">
            <a:alpha val="56000"/>
          </a:schemeClr>
        </a:solidFill>
      </dgm:spPr>
      <dgm:t>
        <a:bodyPr/>
        <a:lstStyle/>
        <a:p>
          <a:endParaRPr lang="en-GB" dirty="0"/>
        </a:p>
      </dgm:t>
    </dgm:pt>
    <dgm:pt modelId="{71343775-B5C4-4653-8463-BD8B60BD6632}">
      <dgm:prSet/>
      <dgm:spPr>
        <a:solidFill>
          <a:schemeClr val="accent3"/>
        </a:solidFill>
      </dgm:spPr>
      <dgm:t>
        <a:bodyPr/>
        <a:lstStyle/>
        <a:p>
          <a:r>
            <a:rPr lang="en-US" dirty="0" smtClean="0"/>
            <a:t>Empowering volunteers</a:t>
          </a:r>
          <a:endParaRPr lang="en-GB" dirty="0"/>
        </a:p>
      </dgm:t>
    </dgm:pt>
    <dgm:pt modelId="{287070D9-F1C5-4B53-9871-8F456C91AE41}" type="parTrans" cxnId="{0DDA28D5-C4AC-4856-8E0D-F745D3F85EC5}">
      <dgm:prSet/>
      <dgm:spPr/>
      <dgm:t>
        <a:bodyPr/>
        <a:lstStyle/>
        <a:p>
          <a:endParaRPr lang="en-GB"/>
        </a:p>
      </dgm:t>
    </dgm:pt>
    <dgm:pt modelId="{23614C47-2C32-49EA-BF77-CD6283E082F9}" type="sibTrans" cxnId="{0DDA28D5-C4AC-4856-8E0D-F745D3F85EC5}">
      <dgm:prSet/>
      <dgm:spPr>
        <a:solidFill>
          <a:schemeClr val="accent3">
            <a:alpha val="56000"/>
          </a:schemeClr>
        </a:solidFill>
      </dgm:spPr>
      <dgm:t>
        <a:bodyPr/>
        <a:lstStyle/>
        <a:p>
          <a:endParaRPr lang="en-GB" dirty="0"/>
        </a:p>
      </dgm:t>
    </dgm:pt>
    <dgm:pt modelId="{E1FE4798-56D0-4894-A516-CE4BEDEBB1D1}">
      <dgm:prSet/>
      <dgm:spPr>
        <a:solidFill>
          <a:schemeClr val="accent3"/>
        </a:solidFill>
      </dgm:spPr>
      <dgm:t>
        <a:bodyPr/>
        <a:lstStyle/>
        <a:p>
          <a:r>
            <a:rPr lang="en-US" dirty="0" smtClean="0"/>
            <a:t>Improve sustainability</a:t>
          </a:r>
          <a:endParaRPr lang="en-GB" dirty="0"/>
        </a:p>
      </dgm:t>
    </dgm:pt>
    <dgm:pt modelId="{4CC3C495-7221-46E2-8D70-42687771DFA5}" type="parTrans" cxnId="{39C77B5C-E058-4C25-8E5F-317C1D3D21B3}">
      <dgm:prSet/>
      <dgm:spPr/>
      <dgm:t>
        <a:bodyPr/>
        <a:lstStyle/>
        <a:p>
          <a:endParaRPr lang="en-GB"/>
        </a:p>
      </dgm:t>
    </dgm:pt>
    <dgm:pt modelId="{75DCD763-F6C5-4CE8-A739-ECEC491F80C0}" type="sibTrans" cxnId="{39C77B5C-E058-4C25-8E5F-317C1D3D21B3}">
      <dgm:prSet/>
      <dgm:spPr>
        <a:solidFill>
          <a:schemeClr val="accent3">
            <a:alpha val="56000"/>
          </a:schemeClr>
        </a:solidFill>
      </dgm:spPr>
      <dgm:t>
        <a:bodyPr/>
        <a:lstStyle/>
        <a:p>
          <a:endParaRPr lang="en-GB" dirty="0"/>
        </a:p>
      </dgm:t>
    </dgm:pt>
    <dgm:pt modelId="{5B4AA365-7284-4087-8196-2DD7D528EAF6}">
      <dgm:prSet/>
      <dgm:spPr>
        <a:solidFill>
          <a:schemeClr val="accent3"/>
        </a:solidFill>
      </dgm:spPr>
      <dgm:t>
        <a:bodyPr/>
        <a:lstStyle/>
        <a:p>
          <a:r>
            <a:rPr lang="en-US" dirty="0" smtClean="0"/>
            <a:t>Review structure</a:t>
          </a:r>
          <a:endParaRPr lang="en-GB" dirty="0"/>
        </a:p>
      </dgm:t>
    </dgm:pt>
    <dgm:pt modelId="{4A530DC1-F4EF-4902-8A49-A1E6F8DC945E}" type="parTrans" cxnId="{D37DBBD2-EFE1-4842-AD45-DB8646908E42}">
      <dgm:prSet/>
      <dgm:spPr/>
      <dgm:t>
        <a:bodyPr/>
        <a:lstStyle/>
        <a:p>
          <a:endParaRPr lang="en-GB"/>
        </a:p>
      </dgm:t>
    </dgm:pt>
    <dgm:pt modelId="{8F6BBA85-8AD2-4DE2-9678-6D7A139EC819}" type="sibTrans" cxnId="{D37DBBD2-EFE1-4842-AD45-DB8646908E42}">
      <dgm:prSet/>
      <dgm:spPr/>
      <dgm:t>
        <a:bodyPr/>
        <a:lstStyle/>
        <a:p>
          <a:endParaRPr lang="en-GB"/>
        </a:p>
      </dgm:t>
    </dgm:pt>
    <dgm:pt modelId="{A533F69E-3366-4108-AE45-903D77A7EBAD}" type="pres">
      <dgm:prSet presAssocID="{60560BF4-EFFA-4B44-8A5B-B2C1798E6B35}" presName="Name0" presStyleCnt="0">
        <dgm:presLayoutVars>
          <dgm:dir/>
          <dgm:resizeHandles val="exact"/>
        </dgm:presLayoutVars>
      </dgm:prSet>
      <dgm:spPr/>
      <dgm:t>
        <a:bodyPr/>
        <a:lstStyle/>
        <a:p>
          <a:endParaRPr lang="en-GB"/>
        </a:p>
      </dgm:t>
    </dgm:pt>
    <dgm:pt modelId="{2294D1DA-EBCB-44E3-B400-270D0B63C98B}" type="pres">
      <dgm:prSet presAssocID="{08CCA48B-A54C-4C4F-A9DB-227C532B6E8B}" presName="node" presStyleLbl="node1" presStyleIdx="0" presStyleCnt="9">
        <dgm:presLayoutVars>
          <dgm:bulletEnabled val="1"/>
        </dgm:presLayoutVars>
      </dgm:prSet>
      <dgm:spPr/>
      <dgm:t>
        <a:bodyPr/>
        <a:lstStyle/>
        <a:p>
          <a:endParaRPr lang="en-GB"/>
        </a:p>
      </dgm:t>
    </dgm:pt>
    <dgm:pt modelId="{BD1A3556-30E7-4E0A-B32C-4D24A1264649}" type="pres">
      <dgm:prSet presAssocID="{336E4629-41C9-4475-AFBF-59426E3EB254}" presName="sibTrans" presStyleLbl="sibTrans2D1" presStyleIdx="0" presStyleCnt="8" custScaleX="47231"/>
      <dgm:spPr>
        <a:prstGeom prst="mathMinus">
          <a:avLst/>
        </a:prstGeom>
      </dgm:spPr>
      <dgm:t>
        <a:bodyPr/>
        <a:lstStyle/>
        <a:p>
          <a:endParaRPr lang="en-GB"/>
        </a:p>
      </dgm:t>
    </dgm:pt>
    <dgm:pt modelId="{8F142B9D-0EE3-4C6A-A16F-5ABF71CF306D}" type="pres">
      <dgm:prSet presAssocID="{336E4629-41C9-4475-AFBF-59426E3EB254}" presName="connectorText" presStyleLbl="sibTrans2D1" presStyleIdx="0" presStyleCnt="8"/>
      <dgm:spPr/>
      <dgm:t>
        <a:bodyPr/>
        <a:lstStyle/>
        <a:p>
          <a:endParaRPr lang="en-GB"/>
        </a:p>
      </dgm:t>
    </dgm:pt>
    <dgm:pt modelId="{1F4FFFA0-9165-4033-BE60-CD0EAA5CBFA4}" type="pres">
      <dgm:prSet presAssocID="{6DA388F3-BDFD-46D4-8C6F-2AA9961D3163}" presName="node" presStyleLbl="node1" presStyleIdx="1" presStyleCnt="9">
        <dgm:presLayoutVars>
          <dgm:bulletEnabled val="1"/>
        </dgm:presLayoutVars>
      </dgm:prSet>
      <dgm:spPr/>
      <dgm:t>
        <a:bodyPr/>
        <a:lstStyle/>
        <a:p>
          <a:endParaRPr lang="en-GB"/>
        </a:p>
      </dgm:t>
    </dgm:pt>
    <dgm:pt modelId="{A0C61618-49BB-4445-A88E-28928B23FF85}" type="pres">
      <dgm:prSet presAssocID="{8348345A-F0B3-4AAC-A8DF-403A906267F4}" presName="sibTrans" presStyleLbl="sibTrans2D1" presStyleIdx="1" presStyleCnt="8" custScaleX="47231"/>
      <dgm:spPr>
        <a:prstGeom prst="mathMinus">
          <a:avLst/>
        </a:prstGeom>
      </dgm:spPr>
      <dgm:t>
        <a:bodyPr/>
        <a:lstStyle/>
        <a:p>
          <a:endParaRPr lang="en-GB"/>
        </a:p>
      </dgm:t>
    </dgm:pt>
    <dgm:pt modelId="{F71ED1F6-6D27-4417-A3E4-7393C6973B0F}" type="pres">
      <dgm:prSet presAssocID="{8348345A-F0B3-4AAC-A8DF-403A906267F4}" presName="connectorText" presStyleLbl="sibTrans2D1" presStyleIdx="1" presStyleCnt="8"/>
      <dgm:spPr/>
      <dgm:t>
        <a:bodyPr/>
        <a:lstStyle/>
        <a:p>
          <a:endParaRPr lang="en-GB"/>
        </a:p>
      </dgm:t>
    </dgm:pt>
    <dgm:pt modelId="{A93E3DE9-AEA4-4B81-AF2B-C24EAB8C540B}" type="pres">
      <dgm:prSet presAssocID="{DF8BACC6-3083-4F7D-B034-8EAB758B5A58}" presName="node" presStyleLbl="node1" presStyleIdx="2" presStyleCnt="9">
        <dgm:presLayoutVars>
          <dgm:bulletEnabled val="1"/>
        </dgm:presLayoutVars>
      </dgm:prSet>
      <dgm:spPr/>
      <dgm:t>
        <a:bodyPr/>
        <a:lstStyle/>
        <a:p>
          <a:endParaRPr lang="en-GB"/>
        </a:p>
      </dgm:t>
    </dgm:pt>
    <dgm:pt modelId="{EC9E36A6-65C5-487D-8C3C-9D5331798950}" type="pres">
      <dgm:prSet presAssocID="{8F299F54-CFBD-4760-8A79-1FD43031315D}" presName="sibTrans" presStyleLbl="sibTrans2D1" presStyleIdx="2" presStyleCnt="8" custScaleX="47231"/>
      <dgm:spPr>
        <a:prstGeom prst="mathMinus">
          <a:avLst/>
        </a:prstGeom>
      </dgm:spPr>
      <dgm:t>
        <a:bodyPr/>
        <a:lstStyle/>
        <a:p>
          <a:endParaRPr lang="en-GB"/>
        </a:p>
      </dgm:t>
    </dgm:pt>
    <dgm:pt modelId="{8564185C-FBA5-4A24-BB89-CE51431BDDE5}" type="pres">
      <dgm:prSet presAssocID="{8F299F54-CFBD-4760-8A79-1FD43031315D}" presName="connectorText" presStyleLbl="sibTrans2D1" presStyleIdx="2" presStyleCnt="8"/>
      <dgm:spPr/>
      <dgm:t>
        <a:bodyPr/>
        <a:lstStyle/>
        <a:p>
          <a:endParaRPr lang="en-GB"/>
        </a:p>
      </dgm:t>
    </dgm:pt>
    <dgm:pt modelId="{118A6AF8-3859-4AD4-9B94-558E12373B2F}" type="pres">
      <dgm:prSet presAssocID="{177909BB-ACAC-4034-B57B-485592DF29BD}" presName="node" presStyleLbl="node1" presStyleIdx="3" presStyleCnt="9">
        <dgm:presLayoutVars>
          <dgm:bulletEnabled val="1"/>
        </dgm:presLayoutVars>
      </dgm:prSet>
      <dgm:spPr/>
      <dgm:t>
        <a:bodyPr/>
        <a:lstStyle/>
        <a:p>
          <a:endParaRPr lang="en-GB"/>
        </a:p>
      </dgm:t>
    </dgm:pt>
    <dgm:pt modelId="{6E0EC774-5891-4C02-B302-00E719985465}" type="pres">
      <dgm:prSet presAssocID="{BC06A627-BC2D-4DC5-8628-5FBFB1DE8925}" presName="sibTrans" presStyleLbl="sibTrans2D1" presStyleIdx="3" presStyleCnt="8" custScaleX="47231"/>
      <dgm:spPr>
        <a:prstGeom prst="mathMinus">
          <a:avLst/>
        </a:prstGeom>
      </dgm:spPr>
      <dgm:t>
        <a:bodyPr/>
        <a:lstStyle/>
        <a:p>
          <a:endParaRPr lang="en-GB"/>
        </a:p>
      </dgm:t>
    </dgm:pt>
    <dgm:pt modelId="{EF9CED1B-8582-4A91-9FC2-66B4CD8A61AE}" type="pres">
      <dgm:prSet presAssocID="{BC06A627-BC2D-4DC5-8628-5FBFB1DE8925}" presName="connectorText" presStyleLbl="sibTrans2D1" presStyleIdx="3" presStyleCnt="8"/>
      <dgm:spPr/>
      <dgm:t>
        <a:bodyPr/>
        <a:lstStyle/>
        <a:p>
          <a:endParaRPr lang="en-GB"/>
        </a:p>
      </dgm:t>
    </dgm:pt>
    <dgm:pt modelId="{2CAC5DF5-A18D-4E62-9C70-2BF7FEDEFA2C}" type="pres">
      <dgm:prSet presAssocID="{5F4DCE02-6A9F-43CC-B843-1DB82FD9F5B6}" presName="node" presStyleLbl="node1" presStyleIdx="4" presStyleCnt="9">
        <dgm:presLayoutVars>
          <dgm:bulletEnabled val="1"/>
        </dgm:presLayoutVars>
      </dgm:prSet>
      <dgm:spPr/>
      <dgm:t>
        <a:bodyPr/>
        <a:lstStyle/>
        <a:p>
          <a:endParaRPr lang="en-GB"/>
        </a:p>
      </dgm:t>
    </dgm:pt>
    <dgm:pt modelId="{C17410C1-55E2-4D31-92EF-5514EA24B159}" type="pres">
      <dgm:prSet presAssocID="{2534A90E-128D-4273-9F94-AE897A8F65FD}" presName="sibTrans" presStyleLbl="sibTrans2D1" presStyleIdx="4" presStyleCnt="8" custScaleX="47231"/>
      <dgm:spPr>
        <a:prstGeom prst="mathMinus">
          <a:avLst/>
        </a:prstGeom>
      </dgm:spPr>
      <dgm:t>
        <a:bodyPr/>
        <a:lstStyle/>
        <a:p>
          <a:endParaRPr lang="en-GB"/>
        </a:p>
      </dgm:t>
    </dgm:pt>
    <dgm:pt modelId="{75A1CE5C-1FA2-45B8-92A6-4FC20D68E427}" type="pres">
      <dgm:prSet presAssocID="{2534A90E-128D-4273-9F94-AE897A8F65FD}" presName="connectorText" presStyleLbl="sibTrans2D1" presStyleIdx="4" presStyleCnt="8"/>
      <dgm:spPr/>
      <dgm:t>
        <a:bodyPr/>
        <a:lstStyle/>
        <a:p>
          <a:endParaRPr lang="en-GB"/>
        </a:p>
      </dgm:t>
    </dgm:pt>
    <dgm:pt modelId="{99DA47FE-29C4-4CD9-9F57-357AB496C8B7}" type="pres">
      <dgm:prSet presAssocID="{DFDB7FC6-FC06-4150-B6DB-B7F3C0BFEA7C}" presName="node" presStyleLbl="node1" presStyleIdx="5" presStyleCnt="9">
        <dgm:presLayoutVars>
          <dgm:bulletEnabled val="1"/>
        </dgm:presLayoutVars>
      </dgm:prSet>
      <dgm:spPr/>
      <dgm:t>
        <a:bodyPr/>
        <a:lstStyle/>
        <a:p>
          <a:endParaRPr lang="en-GB"/>
        </a:p>
      </dgm:t>
    </dgm:pt>
    <dgm:pt modelId="{89F77B2A-FFB5-4A22-85D4-D96B5E9FC3C3}" type="pres">
      <dgm:prSet presAssocID="{4080210E-B47E-4268-B12E-502B965D7D7E}" presName="sibTrans" presStyleLbl="sibTrans2D1" presStyleIdx="5" presStyleCnt="8" custScaleX="47231"/>
      <dgm:spPr>
        <a:prstGeom prst="mathMinus">
          <a:avLst/>
        </a:prstGeom>
      </dgm:spPr>
      <dgm:t>
        <a:bodyPr/>
        <a:lstStyle/>
        <a:p>
          <a:endParaRPr lang="en-GB"/>
        </a:p>
      </dgm:t>
    </dgm:pt>
    <dgm:pt modelId="{7873D01A-442F-46E2-A53D-28A0FB8F5D1F}" type="pres">
      <dgm:prSet presAssocID="{4080210E-B47E-4268-B12E-502B965D7D7E}" presName="connectorText" presStyleLbl="sibTrans2D1" presStyleIdx="5" presStyleCnt="8"/>
      <dgm:spPr/>
      <dgm:t>
        <a:bodyPr/>
        <a:lstStyle/>
        <a:p>
          <a:endParaRPr lang="en-GB"/>
        </a:p>
      </dgm:t>
    </dgm:pt>
    <dgm:pt modelId="{5BB6EEDA-9E18-436E-9F85-558D8208B9B0}" type="pres">
      <dgm:prSet presAssocID="{71343775-B5C4-4653-8463-BD8B60BD6632}" presName="node" presStyleLbl="node1" presStyleIdx="6" presStyleCnt="9">
        <dgm:presLayoutVars>
          <dgm:bulletEnabled val="1"/>
        </dgm:presLayoutVars>
      </dgm:prSet>
      <dgm:spPr/>
      <dgm:t>
        <a:bodyPr/>
        <a:lstStyle/>
        <a:p>
          <a:endParaRPr lang="en-GB"/>
        </a:p>
      </dgm:t>
    </dgm:pt>
    <dgm:pt modelId="{2B4AFCFF-128C-4760-9F28-DEB83E91B3BD}" type="pres">
      <dgm:prSet presAssocID="{23614C47-2C32-49EA-BF77-CD6283E082F9}" presName="sibTrans" presStyleLbl="sibTrans2D1" presStyleIdx="6" presStyleCnt="8" custScaleX="47231"/>
      <dgm:spPr>
        <a:prstGeom prst="mathMinus">
          <a:avLst/>
        </a:prstGeom>
      </dgm:spPr>
      <dgm:t>
        <a:bodyPr/>
        <a:lstStyle/>
        <a:p>
          <a:endParaRPr lang="en-GB"/>
        </a:p>
      </dgm:t>
    </dgm:pt>
    <dgm:pt modelId="{A8C2C7ED-C3E3-4437-BF1B-84E9071EBB56}" type="pres">
      <dgm:prSet presAssocID="{23614C47-2C32-49EA-BF77-CD6283E082F9}" presName="connectorText" presStyleLbl="sibTrans2D1" presStyleIdx="6" presStyleCnt="8"/>
      <dgm:spPr/>
      <dgm:t>
        <a:bodyPr/>
        <a:lstStyle/>
        <a:p>
          <a:endParaRPr lang="en-GB"/>
        </a:p>
      </dgm:t>
    </dgm:pt>
    <dgm:pt modelId="{4A2EF33B-0267-4433-91FD-0C2C007D84D6}" type="pres">
      <dgm:prSet presAssocID="{E1FE4798-56D0-4894-A516-CE4BEDEBB1D1}" presName="node" presStyleLbl="node1" presStyleIdx="7" presStyleCnt="9">
        <dgm:presLayoutVars>
          <dgm:bulletEnabled val="1"/>
        </dgm:presLayoutVars>
      </dgm:prSet>
      <dgm:spPr/>
      <dgm:t>
        <a:bodyPr/>
        <a:lstStyle/>
        <a:p>
          <a:endParaRPr lang="en-GB"/>
        </a:p>
      </dgm:t>
    </dgm:pt>
    <dgm:pt modelId="{92EEEC0F-E63D-41FC-890C-A744428A1FC9}" type="pres">
      <dgm:prSet presAssocID="{75DCD763-F6C5-4CE8-A739-ECEC491F80C0}" presName="sibTrans" presStyleLbl="sibTrans2D1" presStyleIdx="7" presStyleCnt="8" custScaleX="47231"/>
      <dgm:spPr>
        <a:prstGeom prst="mathMinus">
          <a:avLst/>
        </a:prstGeom>
      </dgm:spPr>
      <dgm:t>
        <a:bodyPr/>
        <a:lstStyle/>
        <a:p>
          <a:endParaRPr lang="en-GB"/>
        </a:p>
      </dgm:t>
    </dgm:pt>
    <dgm:pt modelId="{48B74CC0-6E67-41E1-8781-C962135EF7F8}" type="pres">
      <dgm:prSet presAssocID="{75DCD763-F6C5-4CE8-A739-ECEC491F80C0}" presName="connectorText" presStyleLbl="sibTrans2D1" presStyleIdx="7" presStyleCnt="8"/>
      <dgm:spPr/>
      <dgm:t>
        <a:bodyPr/>
        <a:lstStyle/>
        <a:p>
          <a:endParaRPr lang="en-GB"/>
        </a:p>
      </dgm:t>
    </dgm:pt>
    <dgm:pt modelId="{72B7ADB6-2F3E-4215-9833-DC8D6032A8D9}" type="pres">
      <dgm:prSet presAssocID="{5B4AA365-7284-4087-8196-2DD7D528EAF6}" presName="node" presStyleLbl="node1" presStyleIdx="8" presStyleCnt="9">
        <dgm:presLayoutVars>
          <dgm:bulletEnabled val="1"/>
        </dgm:presLayoutVars>
      </dgm:prSet>
      <dgm:spPr/>
      <dgm:t>
        <a:bodyPr/>
        <a:lstStyle/>
        <a:p>
          <a:endParaRPr lang="en-GB"/>
        </a:p>
      </dgm:t>
    </dgm:pt>
  </dgm:ptLst>
  <dgm:cxnLst>
    <dgm:cxn modelId="{FEA8220B-437D-44D1-8F64-624A22B6E887}" type="presOf" srcId="{BC06A627-BC2D-4DC5-8628-5FBFB1DE8925}" destId="{EF9CED1B-8582-4A91-9FC2-66B4CD8A61AE}" srcOrd="1" destOrd="0" presId="urn:microsoft.com/office/officeart/2005/8/layout/process1"/>
    <dgm:cxn modelId="{39C77B5C-E058-4C25-8E5F-317C1D3D21B3}" srcId="{60560BF4-EFFA-4B44-8A5B-B2C1798E6B35}" destId="{E1FE4798-56D0-4894-A516-CE4BEDEBB1D1}" srcOrd="7" destOrd="0" parTransId="{4CC3C495-7221-46E2-8D70-42687771DFA5}" sibTransId="{75DCD763-F6C5-4CE8-A739-ECEC491F80C0}"/>
    <dgm:cxn modelId="{D0553AC6-1F24-412C-988A-2164B4573C28}" type="presOf" srcId="{71343775-B5C4-4653-8463-BD8B60BD6632}" destId="{5BB6EEDA-9E18-436E-9F85-558D8208B9B0}" srcOrd="0" destOrd="0" presId="urn:microsoft.com/office/officeart/2005/8/layout/process1"/>
    <dgm:cxn modelId="{22C75075-B540-42B6-AAB7-2044AD8CD31E}" type="presOf" srcId="{75DCD763-F6C5-4CE8-A739-ECEC491F80C0}" destId="{48B74CC0-6E67-41E1-8781-C962135EF7F8}" srcOrd="1" destOrd="0" presId="urn:microsoft.com/office/officeart/2005/8/layout/process1"/>
    <dgm:cxn modelId="{52CCB7C0-538E-4F71-A1C3-513B7A4148BE}" type="presOf" srcId="{08CCA48B-A54C-4C4F-A9DB-227C532B6E8B}" destId="{2294D1DA-EBCB-44E3-B400-270D0B63C98B}" srcOrd="0" destOrd="0" presId="urn:microsoft.com/office/officeart/2005/8/layout/process1"/>
    <dgm:cxn modelId="{0DDA28D5-C4AC-4856-8E0D-F745D3F85EC5}" srcId="{60560BF4-EFFA-4B44-8A5B-B2C1798E6B35}" destId="{71343775-B5C4-4653-8463-BD8B60BD6632}" srcOrd="6" destOrd="0" parTransId="{287070D9-F1C5-4B53-9871-8F456C91AE41}" sibTransId="{23614C47-2C32-49EA-BF77-CD6283E082F9}"/>
    <dgm:cxn modelId="{30B8F05C-8926-46A0-9617-4CF183A0E7C5}" type="presOf" srcId="{DF8BACC6-3083-4F7D-B034-8EAB758B5A58}" destId="{A93E3DE9-AEA4-4B81-AF2B-C24EAB8C540B}" srcOrd="0" destOrd="0" presId="urn:microsoft.com/office/officeart/2005/8/layout/process1"/>
    <dgm:cxn modelId="{D0C2A191-9C0F-4685-B21B-1A2489CEAF04}" type="presOf" srcId="{8348345A-F0B3-4AAC-A8DF-403A906267F4}" destId="{A0C61618-49BB-4445-A88E-28928B23FF85}" srcOrd="0" destOrd="0" presId="urn:microsoft.com/office/officeart/2005/8/layout/process1"/>
    <dgm:cxn modelId="{02C97E8E-6CFB-4A2C-A851-984DC490D2CA}" type="presOf" srcId="{23614C47-2C32-49EA-BF77-CD6283E082F9}" destId="{A8C2C7ED-C3E3-4437-BF1B-84E9071EBB56}" srcOrd="1" destOrd="0" presId="urn:microsoft.com/office/officeart/2005/8/layout/process1"/>
    <dgm:cxn modelId="{0D10D73B-A835-479F-86C4-1DC01B9F0921}" type="presOf" srcId="{6DA388F3-BDFD-46D4-8C6F-2AA9961D3163}" destId="{1F4FFFA0-9165-4033-BE60-CD0EAA5CBFA4}" srcOrd="0" destOrd="0" presId="urn:microsoft.com/office/officeart/2005/8/layout/process1"/>
    <dgm:cxn modelId="{A42B8459-5E70-4D70-9D60-6B55D56C73C1}" type="presOf" srcId="{4080210E-B47E-4268-B12E-502B965D7D7E}" destId="{7873D01A-442F-46E2-A53D-28A0FB8F5D1F}" srcOrd="1" destOrd="0" presId="urn:microsoft.com/office/officeart/2005/8/layout/process1"/>
    <dgm:cxn modelId="{95ABBCF5-E994-4568-949F-A650317BB027}" type="presOf" srcId="{8F299F54-CFBD-4760-8A79-1FD43031315D}" destId="{EC9E36A6-65C5-487D-8C3C-9D5331798950}" srcOrd="0" destOrd="0" presId="urn:microsoft.com/office/officeart/2005/8/layout/process1"/>
    <dgm:cxn modelId="{587A297D-F6F8-4AF6-80B9-20BA330578D3}" type="presOf" srcId="{DFDB7FC6-FC06-4150-B6DB-B7F3C0BFEA7C}" destId="{99DA47FE-29C4-4CD9-9F57-357AB496C8B7}" srcOrd="0" destOrd="0" presId="urn:microsoft.com/office/officeart/2005/8/layout/process1"/>
    <dgm:cxn modelId="{99E89FA4-09B0-429B-8439-BD87357D3E8D}" type="presOf" srcId="{336E4629-41C9-4475-AFBF-59426E3EB254}" destId="{BD1A3556-30E7-4E0A-B32C-4D24A1264649}" srcOrd="0" destOrd="0" presId="urn:microsoft.com/office/officeart/2005/8/layout/process1"/>
    <dgm:cxn modelId="{77741DBE-72D8-4B07-B648-8BB63F9F3C34}" type="presOf" srcId="{60560BF4-EFFA-4B44-8A5B-B2C1798E6B35}" destId="{A533F69E-3366-4108-AE45-903D77A7EBAD}" srcOrd="0" destOrd="0" presId="urn:microsoft.com/office/officeart/2005/8/layout/process1"/>
    <dgm:cxn modelId="{DB082853-7130-40DC-8F0A-A4F5C09BF5C4}" srcId="{60560BF4-EFFA-4B44-8A5B-B2C1798E6B35}" destId="{08CCA48B-A54C-4C4F-A9DB-227C532B6E8B}" srcOrd="0" destOrd="0" parTransId="{6241ECAA-8BE1-4AAB-924D-3515B9460625}" sibTransId="{336E4629-41C9-4475-AFBF-59426E3EB254}"/>
    <dgm:cxn modelId="{D4200353-6E70-4539-A092-EC4BE2CB8702}" type="presOf" srcId="{23614C47-2C32-49EA-BF77-CD6283E082F9}" destId="{2B4AFCFF-128C-4760-9F28-DEB83E91B3BD}" srcOrd="0" destOrd="0" presId="urn:microsoft.com/office/officeart/2005/8/layout/process1"/>
    <dgm:cxn modelId="{D37DBBD2-EFE1-4842-AD45-DB8646908E42}" srcId="{60560BF4-EFFA-4B44-8A5B-B2C1798E6B35}" destId="{5B4AA365-7284-4087-8196-2DD7D528EAF6}" srcOrd="8" destOrd="0" parTransId="{4A530DC1-F4EF-4902-8A49-A1E6F8DC945E}" sibTransId="{8F6BBA85-8AD2-4DE2-9678-6D7A139EC819}"/>
    <dgm:cxn modelId="{AE686679-E76D-4895-8FAE-1E6A22AF193D}" srcId="{60560BF4-EFFA-4B44-8A5B-B2C1798E6B35}" destId="{5F4DCE02-6A9F-43CC-B843-1DB82FD9F5B6}" srcOrd="4" destOrd="0" parTransId="{395B0CF0-7F38-452E-9229-363D96F56B2A}" sibTransId="{2534A90E-128D-4273-9F94-AE897A8F65FD}"/>
    <dgm:cxn modelId="{41139A11-AA33-4B6A-B841-B6E47D690D52}" srcId="{60560BF4-EFFA-4B44-8A5B-B2C1798E6B35}" destId="{6DA388F3-BDFD-46D4-8C6F-2AA9961D3163}" srcOrd="1" destOrd="0" parTransId="{AA98C792-8C87-4470-8228-5282EF8AF3A7}" sibTransId="{8348345A-F0B3-4AAC-A8DF-403A906267F4}"/>
    <dgm:cxn modelId="{AC29CDBD-34C8-4BF1-8FB2-F235E38078D2}" type="presOf" srcId="{177909BB-ACAC-4034-B57B-485592DF29BD}" destId="{118A6AF8-3859-4AD4-9B94-558E12373B2F}" srcOrd="0" destOrd="0" presId="urn:microsoft.com/office/officeart/2005/8/layout/process1"/>
    <dgm:cxn modelId="{A39ECC6E-0CE9-439E-89F1-6FCD016ECC86}" type="presOf" srcId="{8348345A-F0B3-4AAC-A8DF-403A906267F4}" destId="{F71ED1F6-6D27-4417-A3E4-7393C6973B0F}" srcOrd="1" destOrd="0" presId="urn:microsoft.com/office/officeart/2005/8/layout/process1"/>
    <dgm:cxn modelId="{F0099BD7-AFA6-4A32-B673-5A92407A6561}" srcId="{60560BF4-EFFA-4B44-8A5B-B2C1798E6B35}" destId="{DFDB7FC6-FC06-4150-B6DB-B7F3C0BFEA7C}" srcOrd="5" destOrd="0" parTransId="{0288261E-CE3A-4A73-A80D-9BE0A78F2F3E}" sibTransId="{4080210E-B47E-4268-B12E-502B965D7D7E}"/>
    <dgm:cxn modelId="{4CD8604F-A390-4203-9471-9B89154A98E0}" type="presOf" srcId="{2534A90E-128D-4273-9F94-AE897A8F65FD}" destId="{C17410C1-55E2-4D31-92EF-5514EA24B159}" srcOrd="0" destOrd="0" presId="urn:microsoft.com/office/officeart/2005/8/layout/process1"/>
    <dgm:cxn modelId="{965FC98E-75EA-4379-8E3D-B70DC2A43788}" type="presOf" srcId="{BC06A627-BC2D-4DC5-8628-5FBFB1DE8925}" destId="{6E0EC774-5891-4C02-B302-00E719985465}" srcOrd="0" destOrd="0" presId="urn:microsoft.com/office/officeart/2005/8/layout/process1"/>
    <dgm:cxn modelId="{6D3F4EBC-1E0E-499F-AD81-F87C75FE933C}" type="presOf" srcId="{2534A90E-128D-4273-9F94-AE897A8F65FD}" destId="{75A1CE5C-1FA2-45B8-92A6-4FC20D68E427}" srcOrd="1" destOrd="0" presId="urn:microsoft.com/office/officeart/2005/8/layout/process1"/>
    <dgm:cxn modelId="{DB222DBA-E219-41BF-BA78-3352289E1E0C}" type="presOf" srcId="{5F4DCE02-6A9F-43CC-B843-1DB82FD9F5B6}" destId="{2CAC5DF5-A18D-4E62-9C70-2BF7FEDEFA2C}" srcOrd="0" destOrd="0" presId="urn:microsoft.com/office/officeart/2005/8/layout/process1"/>
    <dgm:cxn modelId="{0B7F3F5E-A096-42F6-85D9-1298B80DF32D}" type="presOf" srcId="{4080210E-B47E-4268-B12E-502B965D7D7E}" destId="{89F77B2A-FFB5-4A22-85D4-D96B5E9FC3C3}" srcOrd="0" destOrd="0" presId="urn:microsoft.com/office/officeart/2005/8/layout/process1"/>
    <dgm:cxn modelId="{A59930B4-B1B9-495C-9C8E-D89920C2ECA2}" type="presOf" srcId="{75DCD763-F6C5-4CE8-A739-ECEC491F80C0}" destId="{92EEEC0F-E63D-41FC-890C-A744428A1FC9}" srcOrd="0" destOrd="0" presId="urn:microsoft.com/office/officeart/2005/8/layout/process1"/>
    <dgm:cxn modelId="{F94CD207-8B69-496A-A580-8A1573BC05AE}" srcId="{60560BF4-EFFA-4B44-8A5B-B2C1798E6B35}" destId="{DF8BACC6-3083-4F7D-B034-8EAB758B5A58}" srcOrd="2" destOrd="0" parTransId="{31E6DF4E-1E40-434A-A3AA-8ACEAD2E133B}" sibTransId="{8F299F54-CFBD-4760-8A79-1FD43031315D}"/>
    <dgm:cxn modelId="{8C432665-AF36-4292-8AB4-34C394A5096C}" type="presOf" srcId="{336E4629-41C9-4475-AFBF-59426E3EB254}" destId="{8F142B9D-0EE3-4C6A-A16F-5ABF71CF306D}" srcOrd="1" destOrd="0" presId="urn:microsoft.com/office/officeart/2005/8/layout/process1"/>
    <dgm:cxn modelId="{8862BF0A-6876-4C7E-AE91-DF09A8E96983}" type="presOf" srcId="{5B4AA365-7284-4087-8196-2DD7D528EAF6}" destId="{72B7ADB6-2F3E-4215-9833-DC8D6032A8D9}" srcOrd="0" destOrd="0" presId="urn:microsoft.com/office/officeart/2005/8/layout/process1"/>
    <dgm:cxn modelId="{F3233F3F-AC94-4B87-9B3B-71687CB14187}" type="presOf" srcId="{8F299F54-CFBD-4760-8A79-1FD43031315D}" destId="{8564185C-FBA5-4A24-BB89-CE51431BDDE5}" srcOrd="1" destOrd="0" presId="urn:microsoft.com/office/officeart/2005/8/layout/process1"/>
    <dgm:cxn modelId="{EC2D2696-2EBB-4F3F-92F5-6A7AFF953AF2}" type="presOf" srcId="{E1FE4798-56D0-4894-A516-CE4BEDEBB1D1}" destId="{4A2EF33B-0267-4433-91FD-0C2C007D84D6}" srcOrd="0" destOrd="0" presId="urn:microsoft.com/office/officeart/2005/8/layout/process1"/>
    <dgm:cxn modelId="{BA0C10AD-67B3-4864-8267-68FDCA08E3C4}" srcId="{60560BF4-EFFA-4B44-8A5B-B2C1798E6B35}" destId="{177909BB-ACAC-4034-B57B-485592DF29BD}" srcOrd="3" destOrd="0" parTransId="{F5A93912-24F6-4D1D-BA8F-17FE1EE07E2C}" sibTransId="{BC06A627-BC2D-4DC5-8628-5FBFB1DE8925}"/>
    <dgm:cxn modelId="{0F0A276A-6809-440C-ABB6-6270BF5EBD0D}" type="presParOf" srcId="{A533F69E-3366-4108-AE45-903D77A7EBAD}" destId="{2294D1DA-EBCB-44E3-B400-270D0B63C98B}" srcOrd="0" destOrd="0" presId="urn:microsoft.com/office/officeart/2005/8/layout/process1"/>
    <dgm:cxn modelId="{C285E1AE-0ED4-4899-809F-4F94B7C6C6B8}" type="presParOf" srcId="{A533F69E-3366-4108-AE45-903D77A7EBAD}" destId="{BD1A3556-30E7-4E0A-B32C-4D24A1264649}" srcOrd="1" destOrd="0" presId="urn:microsoft.com/office/officeart/2005/8/layout/process1"/>
    <dgm:cxn modelId="{16D52903-F5A3-4D99-B486-4B06CAC40E9B}" type="presParOf" srcId="{BD1A3556-30E7-4E0A-B32C-4D24A1264649}" destId="{8F142B9D-0EE3-4C6A-A16F-5ABF71CF306D}" srcOrd="0" destOrd="0" presId="urn:microsoft.com/office/officeart/2005/8/layout/process1"/>
    <dgm:cxn modelId="{87D1BD14-B975-4CA2-95D6-EA7BD7BDD3FB}" type="presParOf" srcId="{A533F69E-3366-4108-AE45-903D77A7EBAD}" destId="{1F4FFFA0-9165-4033-BE60-CD0EAA5CBFA4}" srcOrd="2" destOrd="0" presId="urn:microsoft.com/office/officeart/2005/8/layout/process1"/>
    <dgm:cxn modelId="{47605AB0-D895-422F-9CAE-D308E5AA60AC}" type="presParOf" srcId="{A533F69E-3366-4108-AE45-903D77A7EBAD}" destId="{A0C61618-49BB-4445-A88E-28928B23FF85}" srcOrd="3" destOrd="0" presId="urn:microsoft.com/office/officeart/2005/8/layout/process1"/>
    <dgm:cxn modelId="{8571721B-F8C7-4A69-8587-0282E9E887A2}" type="presParOf" srcId="{A0C61618-49BB-4445-A88E-28928B23FF85}" destId="{F71ED1F6-6D27-4417-A3E4-7393C6973B0F}" srcOrd="0" destOrd="0" presId="urn:microsoft.com/office/officeart/2005/8/layout/process1"/>
    <dgm:cxn modelId="{C62A8CEE-798C-4692-A34B-60029300704D}" type="presParOf" srcId="{A533F69E-3366-4108-AE45-903D77A7EBAD}" destId="{A93E3DE9-AEA4-4B81-AF2B-C24EAB8C540B}" srcOrd="4" destOrd="0" presId="urn:microsoft.com/office/officeart/2005/8/layout/process1"/>
    <dgm:cxn modelId="{E473F7D7-0920-47A1-855E-D8E6C6A14045}" type="presParOf" srcId="{A533F69E-3366-4108-AE45-903D77A7EBAD}" destId="{EC9E36A6-65C5-487D-8C3C-9D5331798950}" srcOrd="5" destOrd="0" presId="urn:microsoft.com/office/officeart/2005/8/layout/process1"/>
    <dgm:cxn modelId="{15BFD376-1DE8-48A9-BDB9-EA7C3C040CE8}" type="presParOf" srcId="{EC9E36A6-65C5-487D-8C3C-9D5331798950}" destId="{8564185C-FBA5-4A24-BB89-CE51431BDDE5}" srcOrd="0" destOrd="0" presId="urn:microsoft.com/office/officeart/2005/8/layout/process1"/>
    <dgm:cxn modelId="{C26C48F4-251C-49CD-B16F-87863BCDD773}" type="presParOf" srcId="{A533F69E-3366-4108-AE45-903D77A7EBAD}" destId="{118A6AF8-3859-4AD4-9B94-558E12373B2F}" srcOrd="6" destOrd="0" presId="urn:microsoft.com/office/officeart/2005/8/layout/process1"/>
    <dgm:cxn modelId="{F08F9540-7A30-40B1-86AC-D2B69E944378}" type="presParOf" srcId="{A533F69E-3366-4108-AE45-903D77A7EBAD}" destId="{6E0EC774-5891-4C02-B302-00E719985465}" srcOrd="7" destOrd="0" presId="urn:microsoft.com/office/officeart/2005/8/layout/process1"/>
    <dgm:cxn modelId="{78739065-3DFB-4A20-9AEB-A645371572D0}" type="presParOf" srcId="{6E0EC774-5891-4C02-B302-00E719985465}" destId="{EF9CED1B-8582-4A91-9FC2-66B4CD8A61AE}" srcOrd="0" destOrd="0" presId="urn:microsoft.com/office/officeart/2005/8/layout/process1"/>
    <dgm:cxn modelId="{215466C0-956B-4CF9-AC57-D6DDDBC7EF72}" type="presParOf" srcId="{A533F69E-3366-4108-AE45-903D77A7EBAD}" destId="{2CAC5DF5-A18D-4E62-9C70-2BF7FEDEFA2C}" srcOrd="8" destOrd="0" presId="urn:microsoft.com/office/officeart/2005/8/layout/process1"/>
    <dgm:cxn modelId="{2EBA3042-7006-4F48-B55E-686C34B4FFB3}" type="presParOf" srcId="{A533F69E-3366-4108-AE45-903D77A7EBAD}" destId="{C17410C1-55E2-4D31-92EF-5514EA24B159}" srcOrd="9" destOrd="0" presId="urn:microsoft.com/office/officeart/2005/8/layout/process1"/>
    <dgm:cxn modelId="{7F9D2585-6418-4880-BF34-EDA9B9680810}" type="presParOf" srcId="{C17410C1-55E2-4D31-92EF-5514EA24B159}" destId="{75A1CE5C-1FA2-45B8-92A6-4FC20D68E427}" srcOrd="0" destOrd="0" presId="urn:microsoft.com/office/officeart/2005/8/layout/process1"/>
    <dgm:cxn modelId="{77E5EA13-7C1E-4607-A5BA-C40BDE9B104B}" type="presParOf" srcId="{A533F69E-3366-4108-AE45-903D77A7EBAD}" destId="{99DA47FE-29C4-4CD9-9F57-357AB496C8B7}" srcOrd="10" destOrd="0" presId="urn:microsoft.com/office/officeart/2005/8/layout/process1"/>
    <dgm:cxn modelId="{89F4509B-C9FF-49A7-9182-24999627E733}" type="presParOf" srcId="{A533F69E-3366-4108-AE45-903D77A7EBAD}" destId="{89F77B2A-FFB5-4A22-85D4-D96B5E9FC3C3}" srcOrd="11" destOrd="0" presId="urn:microsoft.com/office/officeart/2005/8/layout/process1"/>
    <dgm:cxn modelId="{9FDEAC35-E0E2-46E1-A310-4EF78B5AC5D1}" type="presParOf" srcId="{89F77B2A-FFB5-4A22-85D4-D96B5E9FC3C3}" destId="{7873D01A-442F-46E2-A53D-28A0FB8F5D1F}" srcOrd="0" destOrd="0" presId="urn:microsoft.com/office/officeart/2005/8/layout/process1"/>
    <dgm:cxn modelId="{B5D509CD-37EF-45B1-A855-5A2CE1E259D3}" type="presParOf" srcId="{A533F69E-3366-4108-AE45-903D77A7EBAD}" destId="{5BB6EEDA-9E18-436E-9F85-558D8208B9B0}" srcOrd="12" destOrd="0" presId="urn:microsoft.com/office/officeart/2005/8/layout/process1"/>
    <dgm:cxn modelId="{5DDEDB74-5141-4DB7-A4EC-FF323BAAFE11}" type="presParOf" srcId="{A533F69E-3366-4108-AE45-903D77A7EBAD}" destId="{2B4AFCFF-128C-4760-9F28-DEB83E91B3BD}" srcOrd="13" destOrd="0" presId="urn:microsoft.com/office/officeart/2005/8/layout/process1"/>
    <dgm:cxn modelId="{45CC4F2D-CB56-4447-BF52-AC94AC9D33C4}" type="presParOf" srcId="{2B4AFCFF-128C-4760-9F28-DEB83E91B3BD}" destId="{A8C2C7ED-C3E3-4437-BF1B-84E9071EBB56}" srcOrd="0" destOrd="0" presId="urn:microsoft.com/office/officeart/2005/8/layout/process1"/>
    <dgm:cxn modelId="{42A40AF3-0D62-4370-B3D0-B05AB55DE717}" type="presParOf" srcId="{A533F69E-3366-4108-AE45-903D77A7EBAD}" destId="{4A2EF33B-0267-4433-91FD-0C2C007D84D6}" srcOrd="14" destOrd="0" presId="urn:microsoft.com/office/officeart/2005/8/layout/process1"/>
    <dgm:cxn modelId="{7755ED9C-2FA6-498B-BAF0-996687BBBF82}" type="presParOf" srcId="{A533F69E-3366-4108-AE45-903D77A7EBAD}" destId="{92EEEC0F-E63D-41FC-890C-A744428A1FC9}" srcOrd="15" destOrd="0" presId="urn:microsoft.com/office/officeart/2005/8/layout/process1"/>
    <dgm:cxn modelId="{557B6843-30C8-4C36-B7ED-A0BADF14B86D}" type="presParOf" srcId="{92EEEC0F-E63D-41FC-890C-A744428A1FC9}" destId="{48B74CC0-6E67-41E1-8781-C962135EF7F8}" srcOrd="0" destOrd="0" presId="urn:microsoft.com/office/officeart/2005/8/layout/process1"/>
    <dgm:cxn modelId="{5AB676B6-8C76-4C17-AE7A-3073A61A15F9}" type="presParOf" srcId="{A533F69E-3366-4108-AE45-903D77A7EBAD}" destId="{72B7ADB6-2F3E-4215-9833-DC8D6032A8D9}" srcOrd="16"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560BF4-EFFA-4B44-8A5B-B2C1798E6B3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08CCA48B-A54C-4C4F-A9DB-227C532B6E8B}">
      <dgm:prSet/>
      <dgm:spPr/>
      <dgm:t>
        <a:bodyPr/>
        <a:lstStyle/>
        <a:p>
          <a:r>
            <a:rPr lang="en-US" dirty="0" smtClean="0"/>
            <a:t>Amplify the voice of Care Home residents</a:t>
          </a:r>
          <a:endParaRPr lang="en-GB" dirty="0"/>
        </a:p>
      </dgm:t>
    </dgm:pt>
    <dgm:pt modelId="{6241ECAA-8BE1-4AAB-924D-3515B9460625}" type="parTrans" cxnId="{DB082853-7130-40DC-8F0A-A4F5C09BF5C4}">
      <dgm:prSet/>
      <dgm:spPr/>
      <dgm:t>
        <a:bodyPr/>
        <a:lstStyle/>
        <a:p>
          <a:endParaRPr lang="en-GB"/>
        </a:p>
      </dgm:t>
    </dgm:pt>
    <dgm:pt modelId="{336E4629-41C9-4475-AFBF-59426E3EB254}" type="sibTrans" cxnId="{DB082853-7130-40DC-8F0A-A4F5C09BF5C4}">
      <dgm:prSet/>
      <dgm:spPr/>
      <dgm:t>
        <a:bodyPr/>
        <a:lstStyle/>
        <a:p>
          <a:endParaRPr lang="en-GB" dirty="0"/>
        </a:p>
      </dgm:t>
    </dgm:pt>
    <dgm:pt modelId="{6DA388F3-BDFD-46D4-8C6F-2AA9961D3163}">
      <dgm:prSet/>
      <dgm:spPr/>
      <dgm:t>
        <a:bodyPr/>
        <a:lstStyle/>
        <a:p>
          <a:r>
            <a:rPr lang="en-US" dirty="0" smtClean="0"/>
            <a:t>Investigating the experience of Hospital Discharge</a:t>
          </a:r>
          <a:endParaRPr lang="en-GB" dirty="0"/>
        </a:p>
      </dgm:t>
    </dgm:pt>
    <dgm:pt modelId="{AA98C792-8C87-4470-8228-5282EF8AF3A7}" type="parTrans" cxnId="{41139A11-AA33-4B6A-B841-B6E47D690D52}">
      <dgm:prSet/>
      <dgm:spPr/>
      <dgm:t>
        <a:bodyPr/>
        <a:lstStyle/>
        <a:p>
          <a:endParaRPr lang="en-GB"/>
        </a:p>
      </dgm:t>
    </dgm:pt>
    <dgm:pt modelId="{8348345A-F0B3-4AAC-A8DF-403A906267F4}" type="sibTrans" cxnId="{41139A11-AA33-4B6A-B841-B6E47D690D52}">
      <dgm:prSet/>
      <dgm:spPr/>
      <dgm:t>
        <a:bodyPr/>
        <a:lstStyle/>
        <a:p>
          <a:endParaRPr lang="en-GB" dirty="0"/>
        </a:p>
      </dgm:t>
    </dgm:pt>
    <dgm:pt modelId="{DF8BACC6-3083-4F7D-B034-8EAB758B5A58}">
      <dgm:prSet/>
      <dgm:spPr/>
      <dgm:t>
        <a:bodyPr/>
        <a:lstStyle/>
        <a:p>
          <a:r>
            <a:rPr lang="en-US" dirty="0" smtClean="0"/>
            <a:t>Shaping early intervention in Mental Health</a:t>
          </a:r>
          <a:endParaRPr lang="en-GB" dirty="0"/>
        </a:p>
      </dgm:t>
    </dgm:pt>
    <dgm:pt modelId="{31E6DF4E-1E40-434A-A3AA-8ACEAD2E133B}" type="parTrans" cxnId="{F94CD207-8B69-496A-A580-8A1573BC05AE}">
      <dgm:prSet/>
      <dgm:spPr/>
      <dgm:t>
        <a:bodyPr/>
        <a:lstStyle/>
        <a:p>
          <a:endParaRPr lang="en-GB"/>
        </a:p>
      </dgm:t>
    </dgm:pt>
    <dgm:pt modelId="{8F299F54-CFBD-4760-8A79-1FD43031315D}" type="sibTrans" cxnId="{F94CD207-8B69-496A-A580-8A1573BC05AE}">
      <dgm:prSet/>
      <dgm:spPr/>
      <dgm:t>
        <a:bodyPr/>
        <a:lstStyle/>
        <a:p>
          <a:endParaRPr lang="en-GB" dirty="0"/>
        </a:p>
      </dgm:t>
    </dgm:pt>
    <dgm:pt modelId="{177909BB-ACAC-4034-B57B-485592DF29BD}">
      <dgm:prSet/>
      <dgm:spPr/>
      <dgm:t>
        <a:bodyPr/>
        <a:lstStyle/>
        <a:p>
          <a:r>
            <a:rPr lang="en-US" dirty="0" smtClean="0"/>
            <a:t>Improving the experience of making a GP appointment</a:t>
          </a:r>
          <a:endParaRPr lang="en-GB" dirty="0"/>
        </a:p>
      </dgm:t>
    </dgm:pt>
    <dgm:pt modelId="{F5A93912-24F6-4D1D-BA8F-17FE1EE07E2C}" type="parTrans" cxnId="{BA0C10AD-67B3-4864-8267-68FDCA08E3C4}">
      <dgm:prSet/>
      <dgm:spPr/>
      <dgm:t>
        <a:bodyPr/>
        <a:lstStyle/>
        <a:p>
          <a:endParaRPr lang="en-GB"/>
        </a:p>
      </dgm:t>
    </dgm:pt>
    <dgm:pt modelId="{BC06A627-BC2D-4DC5-8628-5FBFB1DE8925}" type="sibTrans" cxnId="{BA0C10AD-67B3-4864-8267-68FDCA08E3C4}">
      <dgm:prSet/>
      <dgm:spPr/>
      <dgm:t>
        <a:bodyPr/>
        <a:lstStyle/>
        <a:p>
          <a:endParaRPr lang="en-GB" dirty="0"/>
        </a:p>
      </dgm:t>
    </dgm:pt>
    <dgm:pt modelId="{5F4DCE02-6A9F-43CC-B843-1DB82FD9F5B6}">
      <dgm:prSet/>
      <dgm:spPr/>
      <dgm:t>
        <a:bodyPr/>
        <a:lstStyle/>
        <a:p>
          <a:r>
            <a:rPr lang="en-US" dirty="0" smtClean="0"/>
            <a:t>Reactive Projects</a:t>
          </a:r>
          <a:endParaRPr lang="en-GB" dirty="0"/>
        </a:p>
      </dgm:t>
    </dgm:pt>
    <dgm:pt modelId="{395B0CF0-7F38-452E-9229-363D96F56B2A}" type="parTrans" cxnId="{AE686679-E76D-4895-8FAE-1E6A22AF193D}">
      <dgm:prSet/>
      <dgm:spPr/>
      <dgm:t>
        <a:bodyPr/>
        <a:lstStyle/>
        <a:p>
          <a:endParaRPr lang="en-GB"/>
        </a:p>
      </dgm:t>
    </dgm:pt>
    <dgm:pt modelId="{2534A90E-128D-4273-9F94-AE897A8F65FD}" type="sibTrans" cxnId="{AE686679-E76D-4895-8FAE-1E6A22AF193D}">
      <dgm:prSet/>
      <dgm:spPr/>
      <dgm:t>
        <a:bodyPr/>
        <a:lstStyle/>
        <a:p>
          <a:endParaRPr lang="en-GB"/>
        </a:p>
      </dgm:t>
    </dgm:pt>
    <dgm:pt modelId="{A533F69E-3366-4108-AE45-903D77A7EBAD}" type="pres">
      <dgm:prSet presAssocID="{60560BF4-EFFA-4B44-8A5B-B2C1798E6B35}" presName="Name0" presStyleCnt="0">
        <dgm:presLayoutVars>
          <dgm:dir/>
          <dgm:resizeHandles val="exact"/>
        </dgm:presLayoutVars>
      </dgm:prSet>
      <dgm:spPr/>
      <dgm:t>
        <a:bodyPr/>
        <a:lstStyle/>
        <a:p>
          <a:endParaRPr lang="en-GB"/>
        </a:p>
      </dgm:t>
    </dgm:pt>
    <dgm:pt modelId="{2294D1DA-EBCB-44E3-B400-270D0B63C98B}" type="pres">
      <dgm:prSet presAssocID="{08CCA48B-A54C-4C4F-A9DB-227C532B6E8B}" presName="node" presStyleLbl="node1" presStyleIdx="0" presStyleCnt="5" custScaleX="531948">
        <dgm:presLayoutVars>
          <dgm:bulletEnabled val="1"/>
        </dgm:presLayoutVars>
      </dgm:prSet>
      <dgm:spPr/>
      <dgm:t>
        <a:bodyPr/>
        <a:lstStyle/>
        <a:p>
          <a:endParaRPr lang="en-GB"/>
        </a:p>
      </dgm:t>
    </dgm:pt>
    <dgm:pt modelId="{BD1A3556-30E7-4E0A-B32C-4D24A1264649}" type="pres">
      <dgm:prSet presAssocID="{336E4629-41C9-4475-AFBF-59426E3EB254}" presName="sibTrans" presStyleLbl="sibTrans2D1" presStyleIdx="0" presStyleCnt="4" custFlipHor="1" custScaleX="2556"/>
      <dgm:spPr>
        <a:prstGeom prst="mathMinus">
          <a:avLst/>
        </a:prstGeom>
      </dgm:spPr>
      <dgm:t>
        <a:bodyPr/>
        <a:lstStyle/>
        <a:p>
          <a:endParaRPr lang="en-GB"/>
        </a:p>
      </dgm:t>
    </dgm:pt>
    <dgm:pt modelId="{8F142B9D-0EE3-4C6A-A16F-5ABF71CF306D}" type="pres">
      <dgm:prSet presAssocID="{336E4629-41C9-4475-AFBF-59426E3EB254}" presName="connectorText" presStyleLbl="sibTrans2D1" presStyleIdx="0" presStyleCnt="4"/>
      <dgm:spPr/>
      <dgm:t>
        <a:bodyPr/>
        <a:lstStyle/>
        <a:p>
          <a:endParaRPr lang="en-GB"/>
        </a:p>
      </dgm:t>
    </dgm:pt>
    <dgm:pt modelId="{1F4FFFA0-9165-4033-BE60-CD0EAA5CBFA4}" type="pres">
      <dgm:prSet presAssocID="{6DA388F3-BDFD-46D4-8C6F-2AA9961D3163}" presName="node" presStyleLbl="node1" presStyleIdx="1" presStyleCnt="5" custScaleX="531948">
        <dgm:presLayoutVars>
          <dgm:bulletEnabled val="1"/>
        </dgm:presLayoutVars>
      </dgm:prSet>
      <dgm:spPr/>
      <dgm:t>
        <a:bodyPr/>
        <a:lstStyle/>
        <a:p>
          <a:endParaRPr lang="en-GB"/>
        </a:p>
      </dgm:t>
    </dgm:pt>
    <dgm:pt modelId="{A0C61618-49BB-4445-A88E-28928B23FF85}" type="pres">
      <dgm:prSet presAssocID="{8348345A-F0B3-4AAC-A8DF-403A906267F4}" presName="sibTrans" presStyleLbl="sibTrans2D1" presStyleIdx="1" presStyleCnt="4" custScaleX="2556"/>
      <dgm:spPr>
        <a:prstGeom prst="mathMinus">
          <a:avLst/>
        </a:prstGeom>
      </dgm:spPr>
      <dgm:t>
        <a:bodyPr/>
        <a:lstStyle/>
        <a:p>
          <a:endParaRPr lang="en-GB"/>
        </a:p>
      </dgm:t>
    </dgm:pt>
    <dgm:pt modelId="{F71ED1F6-6D27-4417-A3E4-7393C6973B0F}" type="pres">
      <dgm:prSet presAssocID="{8348345A-F0B3-4AAC-A8DF-403A906267F4}" presName="connectorText" presStyleLbl="sibTrans2D1" presStyleIdx="1" presStyleCnt="4"/>
      <dgm:spPr/>
      <dgm:t>
        <a:bodyPr/>
        <a:lstStyle/>
        <a:p>
          <a:endParaRPr lang="en-GB"/>
        </a:p>
      </dgm:t>
    </dgm:pt>
    <dgm:pt modelId="{A93E3DE9-AEA4-4B81-AF2B-C24EAB8C540B}" type="pres">
      <dgm:prSet presAssocID="{DF8BACC6-3083-4F7D-B034-8EAB758B5A58}" presName="node" presStyleLbl="node1" presStyleIdx="2" presStyleCnt="5" custScaleX="531948">
        <dgm:presLayoutVars>
          <dgm:bulletEnabled val="1"/>
        </dgm:presLayoutVars>
      </dgm:prSet>
      <dgm:spPr/>
      <dgm:t>
        <a:bodyPr/>
        <a:lstStyle/>
        <a:p>
          <a:endParaRPr lang="en-GB"/>
        </a:p>
      </dgm:t>
    </dgm:pt>
    <dgm:pt modelId="{EC9E36A6-65C5-487D-8C3C-9D5331798950}" type="pres">
      <dgm:prSet presAssocID="{8F299F54-CFBD-4760-8A79-1FD43031315D}" presName="sibTrans" presStyleLbl="sibTrans2D1" presStyleIdx="2" presStyleCnt="4" custScaleX="2556"/>
      <dgm:spPr>
        <a:prstGeom prst="mathMinus">
          <a:avLst/>
        </a:prstGeom>
      </dgm:spPr>
      <dgm:t>
        <a:bodyPr/>
        <a:lstStyle/>
        <a:p>
          <a:endParaRPr lang="en-GB"/>
        </a:p>
      </dgm:t>
    </dgm:pt>
    <dgm:pt modelId="{8564185C-FBA5-4A24-BB89-CE51431BDDE5}" type="pres">
      <dgm:prSet presAssocID="{8F299F54-CFBD-4760-8A79-1FD43031315D}" presName="connectorText" presStyleLbl="sibTrans2D1" presStyleIdx="2" presStyleCnt="4"/>
      <dgm:spPr/>
      <dgm:t>
        <a:bodyPr/>
        <a:lstStyle/>
        <a:p>
          <a:endParaRPr lang="en-GB"/>
        </a:p>
      </dgm:t>
    </dgm:pt>
    <dgm:pt modelId="{118A6AF8-3859-4AD4-9B94-558E12373B2F}" type="pres">
      <dgm:prSet presAssocID="{177909BB-ACAC-4034-B57B-485592DF29BD}" presName="node" presStyleLbl="node1" presStyleIdx="3" presStyleCnt="5" custScaleX="531948">
        <dgm:presLayoutVars>
          <dgm:bulletEnabled val="1"/>
        </dgm:presLayoutVars>
      </dgm:prSet>
      <dgm:spPr/>
      <dgm:t>
        <a:bodyPr/>
        <a:lstStyle/>
        <a:p>
          <a:endParaRPr lang="en-GB"/>
        </a:p>
      </dgm:t>
    </dgm:pt>
    <dgm:pt modelId="{6E0EC774-5891-4C02-B302-00E719985465}" type="pres">
      <dgm:prSet presAssocID="{BC06A627-BC2D-4DC5-8628-5FBFB1DE8925}" presName="sibTrans" presStyleLbl="sibTrans2D1" presStyleIdx="3" presStyleCnt="4" custScaleX="2556"/>
      <dgm:spPr>
        <a:prstGeom prst="mathMinus">
          <a:avLst/>
        </a:prstGeom>
      </dgm:spPr>
      <dgm:t>
        <a:bodyPr/>
        <a:lstStyle/>
        <a:p>
          <a:endParaRPr lang="en-GB"/>
        </a:p>
      </dgm:t>
    </dgm:pt>
    <dgm:pt modelId="{EF9CED1B-8582-4A91-9FC2-66B4CD8A61AE}" type="pres">
      <dgm:prSet presAssocID="{BC06A627-BC2D-4DC5-8628-5FBFB1DE8925}" presName="connectorText" presStyleLbl="sibTrans2D1" presStyleIdx="3" presStyleCnt="4"/>
      <dgm:spPr/>
      <dgm:t>
        <a:bodyPr/>
        <a:lstStyle/>
        <a:p>
          <a:endParaRPr lang="en-GB"/>
        </a:p>
      </dgm:t>
    </dgm:pt>
    <dgm:pt modelId="{2CAC5DF5-A18D-4E62-9C70-2BF7FEDEFA2C}" type="pres">
      <dgm:prSet presAssocID="{5F4DCE02-6A9F-43CC-B843-1DB82FD9F5B6}" presName="node" presStyleLbl="node1" presStyleIdx="4" presStyleCnt="5" custScaleX="531948">
        <dgm:presLayoutVars>
          <dgm:bulletEnabled val="1"/>
        </dgm:presLayoutVars>
      </dgm:prSet>
      <dgm:spPr/>
      <dgm:t>
        <a:bodyPr/>
        <a:lstStyle/>
        <a:p>
          <a:endParaRPr lang="en-GB"/>
        </a:p>
      </dgm:t>
    </dgm:pt>
  </dgm:ptLst>
  <dgm:cxnLst>
    <dgm:cxn modelId="{670281D6-3823-4140-9F08-3C53CFC49D2F}" type="presOf" srcId="{8348345A-F0B3-4AAC-A8DF-403A906267F4}" destId="{F71ED1F6-6D27-4417-A3E4-7393C6973B0F}" srcOrd="1" destOrd="0" presId="urn:microsoft.com/office/officeart/2005/8/layout/process1"/>
    <dgm:cxn modelId="{F37E5EFD-B221-4B74-AD6C-3F06B62BA22D}" type="presOf" srcId="{60560BF4-EFFA-4B44-8A5B-B2C1798E6B35}" destId="{A533F69E-3366-4108-AE45-903D77A7EBAD}" srcOrd="0" destOrd="0" presId="urn:microsoft.com/office/officeart/2005/8/layout/process1"/>
    <dgm:cxn modelId="{DB082853-7130-40DC-8F0A-A4F5C09BF5C4}" srcId="{60560BF4-EFFA-4B44-8A5B-B2C1798E6B35}" destId="{08CCA48B-A54C-4C4F-A9DB-227C532B6E8B}" srcOrd="0" destOrd="0" parTransId="{6241ECAA-8BE1-4AAB-924D-3515B9460625}" sibTransId="{336E4629-41C9-4475-AFBF-59426E3EB254}"/>
    <dgm:cxn modelId="{042FF958-1F1C-44B1-ACBE-D63998C048C0}" type="presOf" srcId="{336E4629-41C9-4475-AFBF-59426E3EB254}" destId="{8F142B9D-0EE3-4C6A-A16F-5ABF71CF306D}" srcOrd="1" destOrd="0" presId="urn:microsoft.com/office/officeart/2005/8/layout/process1"/>
    <dgm:cxn modelId="{F94CD207-8B69-496A-A580-8A1573BC05AE}" srcId="{60560BF4-EFFA-4B44-8A5B-B2C1798E6B35}" destId="{DF8BACC6-3083-4F7D-B034-8EAB758B5A58}" srcOrd="2" destOrd="0" parTransId="{31E6DF4E-1E40-434A-A3AA-8ACEAD2E133B}" sibTransId="{8F299F54-CFBD-4760-8A79-1FD43031315D}"/>
    <dgm:cxn modelId="{F957680A-9306-48BE-91EA-29694EB67F2B}" type="presOf" srcId="{6DA388F3-BDFD-46D4-8C6F-2AA9961D3163}" destId="{1F4FFFA0-9165-4033-BE60-CD0EAA5CBFA4}" srcOrd="0" destOrd="0" presId="urn:microsoft.com/office/officeart/2005/8/layout/process1"/>
    <dgm:cxn modelId="{EC75DE97-3D43-4B9A-9BEC-AF10501D1312}" type="presOf" srcId="{8348345A-F0B3-4AAC-A8DF-403A906267F4}" destId="{A0C61618-49BB-4445-A88E-28928B23FF85}" srcOrd="0" destOrd="0" presId="urn:microsoft.com/office/officeart/2005/8/layout/process1"/>
    <dgm:cxn modelId="{ADE591A3-B555-4E7E-8AD3-47CBBA2DF3DB}" type="presOf" srcId="{8F299F54-CFBD-4760-8A79-1FD43031315D}" destId="{8564185C-FBA5-4A24-BB89-CE51431BDDE5}" srcOrd="1" destOrd="0" presId="urn:microsoft.com/office/officeart/2005/8/layout/process1"/>
    <dgm:cxn modelId="{62EE6530-9E44-483C-AD8C-AE76486DE6A6}" type="presOf" srcId="{BC06A627-BC2D-4DC5-8628-5FBFB1DE8925}" destId="{EF9CED1B-8582-4A91-9FC2-66B4CD8A61AE}" srcOrd="1" destOrd="0" presId="urn:microsoft.com/office/officeart/2005/8/layout/process1"/>
    <dgm:cxn modelId="{DE8C16C7-CD09-418D-8F77-41510E8DF988}" type="presOf" srcId="{177909BB-ACAC-4034-B57B-485592DF29BD}" destId="{118A6AF8-3859-4AD4-9B94-558E12373B2F}" srcOrd="0" destOrd="0" presId="urn:microsoft.com/office/officeart/2005/8/layout/process1"/>
    <dgm:cxn modelId="{AE686679-E76D-4895-8FAE-1E6A22AF193D}" srcId="{60560BF4-EFFA-4B44-8A5B-B2C1798E6B35}" destId="{5F4DCE02-6A9F-43CC-B843-1DB82FD9F5B6}" srcOrd="4" destOrd="0" parTransId="{395B0CF0-7F38-452E-9229-363D96F56B2A}" sibTransId="{2534A90E-128D-4273-9F94-AE897A8F65FD}"/>
    <dgm:cxn modelId="{DB0D9804-3216-467D-8DF8-86362BCD1A89}" type="presOf" srcId="{BC06A627-BC2D-4DC5-8628-5FBFB1DE8925}" destId="{6E0EC774-5891-4C02-B302-00E719985465}" srcOrd="0" destOrd="0" presId="urn:microsoft.com/office/officeart/2005/8/layout/process1"/>
    <dgm:cxn modelId="{576E7049-11E7-4022-884D-20D6A273485E}" type="presOf" srcId="{08CCA48B-A54C-4C4F-A9DB-227C532B6E8B}" destId="{2294D1DA-EBCB-44E3-B400-270D0B63C98B}" srcOrd="0" destOrd="0" presId="urn:microsoft.com/office/officeart/2005/8/layout/process1"/>
    <dgm:cxn modelId="{93A3CFC0-0F2F-42CF-ACED-E2267635A6CC}" type="presOf" srcId="{8F299F54-CFBD-4760-8A79-1FD43031315D}" destId="{EC9E36A6-65C5-487D-8C3C-9D5331798950}" srcOrd="0" destOrd="0" presId="urn:microsoft.com/office/officeart/2005/8/layout/process1"/>
    <dgm:cxn modelId="{643B2847-05A7-4F62-BE1C-E9616B281870}" type="presOf" srcId="{5F4DCE02-6A9F-43CC-B843-1DB82FD9F5B6}" destId="{2CAC5DF5-A18D-4E62-9C70-2BF7FEDEFA2C}" srcOrd="0" destOrd="0" presId="urn:microsoft.com/office/officeart/2005/8/layout/process1"/>
    <dgm:cxn modelId="{A0A878E8-208A-4BA9-BA58-2259D61CE24A}" type="presOf" srcId="{336E4629-41C9-4475-AFBF-59426E3EB254}" destId="{BD1A3556-30E7-4E0A-B32C-4D24A1264649}" srcOrd="0" destOrd="0" presId="urn:microsoft.com/office/officeart/2005/8/layout/process1"/>
    <dgm:cxn modelId="{7F53C2C8-3AA1-4FFC-93C7-7AE157C45BB3}" type="presOf" srcId="{DF8BACC6-3083-4F7D-B034-8EAB758B5A58}" destId="{A93E3DE9-AEA4-4B81-AF2B-C24EAB8C540B}" srcOrd="0" destOrd="0" presId="urn:microsoft.com/office/officeart/2005/8/layout/process1"/>
    <dgm:cxn modelId="{BA0C10AD-67B3-4864-8267-68FDCA08E3C4}" srcId="{60560BF4-EFFA-4B44-8A5B-B2C1798E6B35}" destId="{177909BB-ACAC-4034-B57B-485592DF29BD}" srcOrd="3" destOrd="0" parTransId="{F5A93912-24F6-4D1D-BA8F-17FE1EE07E2C}" sibTransId="{BC06A627-BC2D-4DC5-8628-5FBFB1DE8925}"/>
    <dgm:cxn modelId="{41139A11-AA33-4B6A-B841-B6E47D690D52}" srcId="{60560BF4-EFFA-4B44-8A5B-B2C1798E6B35}" destId="{6DA388F3-BDFD-46D4-8C6F-2AA9961D3163}" srcOrd="1" destOrd="0" parTransId="{AA98C792-8C87-4470-8228-5282EF8AF3A7}" sibTransId="{8348345A-F0B3-4AAC-A8DF-403A906267F4}"/>
    <dgm:cxn modelId="{55303DF9-C129-418F-93C8-4D061A976E15}" type="presParOf" srcId="{A533F69E-3366-4108-AE45-903D77A7EBAD}" destId="{2294D1DA-EBCB-44E3-B400-270D0B63C98B}" srcOrd="0" destOrd="0" presId="urn:microsoft.com/office/officeart/2005/8/layout/process1"/>
    <dgm:cxn modelId="{DD4A6CE3-DD1B-45F2-A6A2-95B4AB0899B3}" type="presParOf" srcId="{A533F69E-3366-4108-AE45-903D77A7EBAD}" destId="{BD1A3556-30E7-4E0A-B32C-4D24A1264649}" srcOrd="1" destOrd="0" presId="urn:microsoft.com/office/officeart/2005/8/layout/process1"/>
    <dgm:cxn modelId="{66439334-7D8B-4058-A955-89D4889B1C9D}" type="presParOf" srcId="{BD1A3556-30E7-4E0A-B32C-4D24A1264649}" destId="{8F142B9D-0EE3-4C6A-A16F-5ABF71CF306D}" srcOrd="0" destOrd="0" presId="urn:microsoft.com/office/officeart/2005/8/layout/process1"/>
    <dgm:cxn modelId="{E2E969DE-E2D7-4133-8A75-ACE740363BBD}" type="presParOf" srcId="{A533F69E-3366-4108-AE45-903D77A7EBAD}" destId="{1F4FFFA0-9165-4033-BE60-CD0EAA5CBFA4}" srcOrd="2" destOrd="0" presId="urn:microsoft.com/office/officeart/2005/8/layout/process1"/>
    <dgm:cxn modelId="{DE2F50DE-EB3E-4C0F-B306-C730355B9946}" type="presParOf" srcId="{A533F69E-3366-4108-AE45-903D77A7EBAD}" destId="{A0C61618-49BB-4445-A88E-28928B23FF85}" srcOrd="3" destOrd="0" presId="urn:microsoft.com/office/officeart/2005/8/layout/process1"/>
    <dgm:cxn modelId="{F92C8BBF-E799-49BD-AF41-3C9C2B896E9A}" type="presParOf" srcId="{A0C61618-49BB-4445-A88E-28928B23FF85}" destId="{F71ED1F6-6D27-4417-A3E4-7393C6973B0F}" srcOrd="0" destOrd="0" presId="urn:microsoft.com/office/officeart/2005/8/layout/process1"/>
    <dgm:cxn modelId="{4AEBE63A-AC14-4EA8-A558-4363118B9EA0}" type="presParOf" srcId="{A533F69E-3366-4108-AE45-903D77A7EBAD}" destId="{A93E3DE9-AEA4-4B81-AF2B-C24EAB8C540B}" srcOrd="4" destOrd="0" presId="urn:microsoft.com/office/officeart/2005/8/layout/process1"/>
    <dgm:cxn modelId="{1A9F14FC-553D-471A-AD1D-AF960F2492BB}" type="presParOf" srcId="{A533F69E-3366-4108-AE45-903D77A7EBAD}" destId="{EC9E36A6-65C5-487D-8C3C-9D5331798950}" srcOrd="5" destOrd="0" presId="urn:microsoft.com/office/officeart/2005/8/layout/process1"/>
    <dgm:cxn modelId="{FD0F5490-0B06-4E62-9D99-280A174E75F7}" type="presParOf" srcId="{EC9E36A6-65C5-487D-8C3C-9D5331798950}" destId="{8564185C-FBA5-4A24-BB89-CE51431BDDE5}" srcOrd="0" destOrd="0" presId="urn:microsoft.com/office/officeart/2005/8/layout/process1"/>
    <dgm:cxn modelId="{FB2D583B-9FD5-4407-A1FC-C2F9A5A0B66D}" type="presParOf" srcId="{A533F69E-3366-4108-AE45-903D77A7EBAD}" destId="{118A6AF8-3859-4AD4-9B94-558E12373B2F}" srcOrd="6" destOrd="0" presId="urn:microsoft.com/office/officeart/2005/8/layout/process1"/>
    <dgm:cxn modelId="{55F6923D-7824-4FB1-8088-CE987DBEF0D6}" type="presParOf" srcId="{A533F69E-3366-4108-AE45-903D77A7EBAD}" destId="{6E0EC774-5891-4C02-B302-00E719985465}" srcOrd="7" destOrd="0" presId="urn:microsoft.com/office/officeart/2005/8/layout/process1"/>
    <dgm:cxn modelId="{E0D66AF3-B4DC-4D16-AF37-34F0A93D117C}" type="presParOf" srcId="{6E0EC774-5891-4C02-B302-00E719985465}" destId="{EF9CED1B-8582-4A91-9FC2-66B4CD8A61AE}" srcOrd="0" destOrd="0" presId="urn:microsoft.com/office/officeart/2005/8/layout/process1"/>
    <dgm:cxn modelId="{FC206BEB-A112-4AF6-8D82-27FD2A31355F}" type="presParOf" srcId="{A533F69E-3366-4108-AE45-903D77A7EBAD}" destId="{2CAC5DF5-A18D-4E62-9C70-2BF7FEDEFA2C}" srcOrd="8"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560BF4-EFFA-4B44-8A5B-B2C1798E6B3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08CCA48B-A54C-4C4F-A9DB-227C532B6E8B}">
      <dgm:prSet custT="1"/>
      <dgm:spPr>
        <a:noFill/>
        <a:ln>
          <a:solidFill>
            <a:schemeClr val="accent1"/>
          </a:solidFill>
        </a:ln>
      </dgm:spPr>
      <dgm:t>
        <a:bodyPr/>
        <a:lstStyle/>
        <a:p>
          <a:r>
            <a:rPr lang="en-US" sz="1000" b="1" dirty="0" smtClean="0">
              <a:solidFill>
                <a:schemeClr val="tx2"/>
              </a:solidFill>
              <a:latin typeface="Trebuchet MS" panose="020B0603020202020204" pitchFamily="34" charset="0"/>
            </a:rPr>
            <a:t>Our aspiration:</a:t>
          </a:r>
        </a:p>
        <a:p>
          <a:r>
            <a:rPr lang="en-GB" sz="1000" dirty="0" smtClean="0">
              <a:solidFill>
                <a:schemeClr val="tx2"/>
              </a:solidFill>
              <a:latin typeface="Trebuchet MS" panose="020B0603020202020204" pitchFamily="34" charset="0"/>
            </a:rPr>
            <a:t>Elderly residents in Surrey care homes (and their families) have a sustainable increase in opportunity to express their views and experiences to </a:t>
          </a:r>
          <a:r>
            <a:rPr lang="en-GB" sz="1000" dirty="0" err="1" smtClean="0">
              <a:solidFill>
                <a:schemeClr val="tx2"/>
              </a:solidFill>
              <a:latin typeface="Trebuchet MS" panose="020B0603020202020204" pitchFamily="34" charset="0"/>
            </a:rPr>
            <a:t>Healthwatch</a:t>
          </a:r>
          <a:r>
            <a:rPr lang="en-GB" sz="1000" dirty="0" smtClean="0">
              <a:solidFill>
                <a:schemeClr val="tx2"/>
              </a:solidFill>
              <a:latin typeface="Trebuchet MS" panose="020B0603020202020204" pitchFamily="34" charset="0"/>
            </a:rPr>
            <a:t> Surrey.</a:t>
          </a:r>
          <a:endParaRPr lang="en-GB" sz="1000" dirty="0">
            <a:solidFill>
              <a:schemeClr val="tx2"/>
            </a:solidFill>
            <a:latin typeface="+mn-lt"/>
          </a:endParaRPr>
        </a:p>
      </dgm:t>
    </dgm:pt>
    <dgm:pt modelId="{6241ECAA-8BE1-4AAB-924D-3515B9460625}" type="parTrans" cxnId="{DB082853-7130-40DC-8F0A-A4F5C09BF5C4}">
      <dgm:prSet/>
      <dgm:spPr/>
      <dgm:t>
        <a:bodyPr/>
        <a:lstStyle/>
        <a:p>
          <a:endParaRPr lang="en-GB">
            <a:solidFill>
              <a:schemeClr val="tx2"/>
            </a:solidFill>
          </a:endParaRPr>
        </a:p>
      </dgm:t>
    </dgm:pt>
    <dgm:pt modelId="{336E4629-41C9-4475-AFBF-59426E3EB254}" type="sibTrans" cxnId="{DB082853-7130-40DC-8F0A-A4F5C09BF5C4}">
      <dgm:prSet/>
      <dgm:spPr/>
      <dgm:t>
        <a:bodyPr/>
        <a:lstStyle/>
        <a:p>
          <a:endParaRPr lang="en-GB" dirty="0">
            <a:solidFill>
              <a:schemeClr val="tx2"/>
            </a:solidFill>
          </a:endParaRPr>
        </a:p>
      </dgm:t>
    </dgm:pt>
    <dgm:pt modelId="{6DA388F3-BDFD-46D4-8C6F-2AA9961D3163}">
      <dgm:prSet custT="1"/>
      <dgm:spPr>
        <a:noFill/>
        <a:ln>
          <a:solidFill>
            <a:schemeClr val="accent1"/>
          </a:solidFill>
        </a:ln>
      </dgm:spPr>
      <dgm:t>
        <a:bodyPr/>
        <a:lstStyle/>
        <a:p>
          <a:r>
            <a:rPr lang="en-US" sz="1000" b="1" dirty="0" smtClean="0">
              <a:solidFill>
                <a:schemeClr val="tx2"/>
              </a:solidFill>
              <a:latin typeface="Trebuchet MS" panose="020B0603020202020204" pitchFamily="34" charset="0"/>
            </a:rPr>
            <a:t>Our aspiration: </a:t>
          </a:r>
          <a:r>
            <a:rPr lang="en-US" sz="1000" dirty="0" smtClean="0">
              <a:solidFill>
                <a:schemeClr val="tx2"/>
              </a:solidFill>
              <a:latin typeface="Trebuchet MS" panose="020B0603020202020204" pitchFamily="34" charset="0"/>
            </a:rPr>
            <a:t>Following discharge, people in Surrey have a clear understanding of their care plan and feel confident about their follow-up care.</a:t>
          </a:r>
          <a:endParaRPr lang="en-GB" sz="1000" dirty="0">
            <a:solidFill>
              <a:schemeClr val="tx2"/>
            </a:solidFill>
            <a:latin typeface="+mn-lt"/>
          </a:endParaRPr>
        </a:p>
      </dgm:t>
    </dgm:pt>
    <dgm:pt modelId="{AA98C792-8C87-4470-8228-5282EF8AF3A7}" type="parTrans" cxnId="{41139A11-AA33-4B6A-B841-B6E47D690D52}">
      <dgm:prSet/>
      <dgm:spPr/>
      <dgm:t>
        <a:bodyPr/>
        <a:lstStyle/>
        <a:p>
          <a:endParaRPr lang="en-GB">
            <a:solidFill>
              <a:schemeClr val="tx2"/>
            </a:solidFill>
          </a:endParaRPr>
        </a:p>
      </dgm:t>
    </dgm:pt>
    <dgm:pt modelId="{8348345A-F0B3-4AAC-A8DF-403A906267F4}" type="sibTrans" cxnId="{41139A11-AA33-4B6A-B841-B6E47D690D52}">
      <dgm:prSet/>
      <dgm:spPr/>
      <dgm:t>
        <a:bodyPr/>
        <a:lstStyle/>
        <a:p>
          <a:endParaRPr lang="en-GB" dirty="0">
            <a:solidFill>
              <a:schemeClr val="tx2"/>
            </a:solidFill>
          </a:endParaRPr>
        </a:p>
      </dgm:t>
    </dgm:pt>
    <dgm:pt modelId="{DF8BACC6-3083-4F7D-B034-8EAB758B5A58}">
      <dgm:prSet custT="1"/>
      <dgm:spPr>
        <a:noFill/>
        <a:ln>
          <a:solidFill>
            <a:schemeClr val="accent1"/>
          </a:solidFill>
        </a:ln>
      </dgm:spPr>
      <dgm:t>
        <a:bodyPr/>
        <a:lstStyle/>
        <a:p>
          <a:r>
            <a:rPr lang="en-US" sz="1000" b="1" dirty="0" smtClean="0">
              <a:solidFill>
                <a:schemeClr val="tx2"/>
              </a:solidFill>
              <a:latin typeface="Trebuchet MS" panose="020B0603020202020204" pitchFamily="34" charset="0"/>
            </a:rPr>
            <a:t>Our aspirations:</a:t>
          </a:r>
        </a:p>
        <a:p>
          <a:r>
            <a:rPr lang="en-GB" sz="1000" dirty="0" smtClean="0">
              <a:solidFill>
                <a:schemeClr val="tx2"/>
              </a:solidFill>
              <a:latin typeface="Trebuchet MS" panose="020B0603020202020204" pitchFamily="34" charset="0"/>
            </a:rPr>
            <a:t>People discharged from inpatient mental health care have the support and access to services that they need to stay well.</a:t>
          </a:r>
        </a:p>
        <a:p>
          <a:r>
            <a:rPr lang="en-GB" sz="1000" dirty="0" smtClean="0">
              <a:solidFill>
                <a:schemeClr val="tx2"/>
              </a:solidFill>
              <a:latin typeface="Trebuchet MS" panose="020B0603020202020204" pitchFamily="34" charset="0"/>
            </a:rPr>
            <a:t>Children and young people have timely and appropriate access to CAMHS.</a:t>
          </a:r>
          <a:endParaRPr lang="en-GB" sz="1000" dirty="0">
            <a:solidFill>
              <a:schemeClr val="tx2"/>
            </a:solidFill>
            <a:latin typeface="+mn-lt"/>
          </a:endParaRPr>
        </a:p>
      </dgm:t>
    </dgm:pt>
    <dgm:pt modelId="{31E6DF4E-1E40-434A-A3AA-8ACEAD2E133B}" type="parTrans" cxnId="{F94CD207-8B69-496A-A580-8A1573BC05AE}">
      <dgm:prSet/>
      <dgm:spPr/>
      <dgm:t>
        <a:bodyPr/>
        <a:lstStyle/>
        <a:p>
          <a:endParaRPr lang="en-GB">
            <a:solidFill>
              <a:schemeClr val="tx2"/>
            </a:solidFill>
          </a:endParaRPr>
        </a:p>
      </dgm:t>
    </dgm:pt>
    <dgm:pt modelId="{8F299F54-CFBD-4760-8A79-1FD43031315D}" type="sibTrans" cxnId="{F94CD207-8B69-496A-A580-8A1573BC05AE}">
      <dgm:prSet/>
      <dgm:spPr/>
      <dgm:t>
        <a:bodyPr/>
        <a:lstStyle/>
        <a:p>
          <a:endParaRPr lang="en-GB" dirty="0">
            <a:solidFill>
              <a:schemeClr val="tx2"/>
            </a:solidFill>
          </a:endParaRPr>
        </a:p>
      </dgm:t>
    </dgm:pt>
    <dgm:pt modelId="{177909BB-ACAC-4034-B57B-485592DF29BD}">
      <dgm:prSet custT="1"/>
      <dgm:spPr>
        <a:noFill/>
        <a:ln>
          <a:solidFill>
            <a:schemeClr val="accent1"/>
          </a:solidFill>
        </a:ln>
      </dgm:spPr>
      <dgm:t>
        <a:bodyPr/>
        <a:lstStyle/>
        <a:p>
          <a:r>
            <a:rPr lang="en-US" sz="1000" b="1" dirty="0" smtClean="0">
              <a:solidFill>
                <a:schemeClr val="tx2"/>
              </a:solidFill>
              <a:latin typeface="Trebuchet MS" panose="020B0603020202020204" pitchFamily="34" charset="0"/>
            </a:rPr>
            <a:t>Our aspiration:</a:t>
          </a:r>
        </a:p>
        <a:p>
          <a:r>
            <a:rPr lang="en-US" sz="1000" dirty="0" smtClean="0">
              <a:solidFill>
                <a:schemeClr val="tx2"/>
              </a:solidFill>
              <a:latin typeface="Trebuchet MS" panose="020B0603020202020204" pitchFamily="34" charset="0"/>
            </a:rPr>
            <a:t>People in Surrey are able to use a variety of methods to access GP services, including those who experience barriers to communication.</a:t>
          </a:r>
          <a:endParaRPr lang="en-GB" sz="1000" dirty="0" smtClean="0">
            <a:solidFill>
              <a:schemeClr val="tx2"/>
            </a:solidFill>
            <a:latin typeface="+mn-lt"/>
          </a:endParaRPr>
        </a:p>
      </dgm:t>
    </dgm:pt>
    <dgm:pt modelId="{F5A93912-24F6-4D1D-BA8F-17FE1EE07E2C}" type="parTrans" cxnId="{BA0C10AD-67B3-4864-8267-68FDCA08E3C4}">
      <dgm:prSet/>
      <dgm:spPr/>
      <dgm:t>
        <a:bodyPr/>
        <a:lstStyle/>
        <a:p>
          <a:endParaRPr lang="en-GB">
            <a:solidFill>
              <a:schemeClr val="tx2"/>
            </a:solidFill>
          </a:endParaRPr>
        </a:p>
      </dgm:t>
    </dgm:pt>
    <dgm:pt modelId="{BC06A627-BC2D-4DC5-8628-5FBFB1DE8925}" type="sibTrans" cxnId="{BA0C10AD-67B3-4864-8267-68FDCA08E3C4}">
      <dgm:prSet/>
      <dgm:spPr/>
      <dgm:t>
        <a:bodyPr/>
        <a:lstStyle/>
        <a:p>
          <a:endParaRPr lang="en-GB" dirty="0">
            <a:solidFill>
              <a:schemeClr val="tx2"/>
            </a:solidFill>
          </a:endParaRPr>
        </a:p>
      </dgm:t>
    </dgm:pt>
    <dgm:pt modelId="{5F4DCE02-6A9F-43CC-B843-1DB82FD9F5B6}">
      <dgm:prSet custT="1"/>
      <dgm:spPr>
        <a:noFill/>
        <a:ln>
          <a:solidFill>
            <a:schemeClr val="accent1"/>
          </a:solidFill>
        </a:ln>
      </dgm:spPr>
      <dgm:t>
        <a:bodyPr/>
        <a:lstStyle/>
        <a:p>
          <a:r>
            <a:rPr lang="en-US" sz="1000" b="1" dirty="0" smtClean="0">
              <a:solidFill>
                <a:schemeClr val="tx2"/>
              </a:solidFill>
              <a:latin typeface="Trebuchet MS" panose="020B0603020202020204" pitchFamily="34" charset="0"/>
            </a:rPr>
            <a:t>Our aspiration: </a:t>
          </a:r>
          <a:r>
            <a:rPr lang="en-US" sz="1000" dirty="0" err="1" smtClean="0">
              <a:solidFill>
                <a:schemeClr val="tx2"/>
              </a:solidFill>
              <a:latin typeface="Trebuchet MS" panose="020B0603020202020204" pitchFamily="34" charset="0"/>
            </a:rPr>
            <a:t>HWSy</a:t>
          </a:r>
          <a:r>
            <a:rPr lang="en-US" sz="1000" dirty="0" smtClean="0">
              <a:solidFill>
                <a:schemeClr val="tx2"/>
              </a:solidFill>
              <a:latin typeface="Trebuchet MS" panose="020B0603020202020204" pitchFamily="34" charset="0"/>
            </a:rPr>
            <a:t> invests appropriate resources into flexible and reactive projects </a:t>
          </a:r>
        </a:p>
      </dgm:t>
    </dgm:pt>
    <dgm:pt modelId="{395B0CF0-7F38-452E-9229-363D96F56B2A}" type="parTrans" cxnId="{AE686679-E76D-4895-8FAE-1E6A22AF193D}">
      <dgm:prSet/>
      <dgm:spPr/>
      <dgm:t>
        <a:bodyPr/>
        <a:lstStyle/>
        <a:p>
          <a:endParaRPr lang="en-GB">
            <a:solidFill>
              <a:schemeClr val="tx2"/>
            </a:solidFill>
          </a:endParaRPr>
        </a:p>
      </dgm:t>
    </dgm:pt>
    <dgm:pt modelId="{2534A90E-128D-4273-9F94-AE897A8F65FD}" type="sibTrans" cxnId="{AE686679-E76D-4895-8FAE-1E6A22AF193D}">
      <dgm:prSet/>
      <dgm:spPr/>
      <dgm:t>
        <a:bodyPr/>
        <a:lstStyle/>
        <a:p>
          <a:endParaRPr lang="en-GB">
            <a:solidFill>
              <a:schemeClr val="tx2"/>
            </a:solidFill>
          </a:endParaRPr>
        </a:p>
      </dgm:t>
    </dgm:pt>
    <dgm:pt modelId="{A533F69E-3366-4108-AE45-903D77A7EBAD}" type="pres">
      <dgm:prSet presAssocID="{60560BF4-EFFA-4B44-8A5B-B2C1798E6B35}" presName="Name0" presStyleCnt="0">
        <dgm:presLayoutVars>
          <dgm:dir/>
          <dgm:resizeHandles val="exact"/>
        </dgm:presLayoutVars>
      </dgm:prSet>
      <dgm:spPr/>
      <dgm:t>
        <a:bodyPr/>
        <a:lstStyle/>
        <a:p>
          <a:endParaRPr lang="en-GB"/>
        </a:p>
      </dgm:t>
    </dgm:pt>
    <dgm:pt modelId="{2294D1DA-EBCB-44E3-B400-270D0B63C98B}" type="pres">
      <dgm:prSet presAssocID="{08CCA48B-A54C-4C4F-A9DB-227C532B6E8B}" presName="node" presStyleLbl="node1" presStyleIdx="0" presStyleCnt="5" custScaleX="531948" custScaleY="314154" custLinFactNeighborX="-7" custLinFactNeighborY="-837">
        <dgm:presLayoutVars>
          <dgm:bulletEnabled val="1"/>
        </dgm:presLayoutVars>
      </dgm:prSet>
      <dgm:spPr/>
      <dgm:t>
        <a:bodyPr/>
        <a:lstStyle/>
        <a:p>
          <a:endParaRPr lang="en-GB"/>
        </a:p>
      </dgm:t>
    </dgm:pt>
    <dgm:pt modelId="{BD1A3556-30E7-4E0A-B32C-4D24A1264649}" type="pres">
      <dgm:prSet presAssocID="{336E4629-41C9-4475-AFBF-59426E3EB254}" presName="sibTrans" presStyleLbl="sibTrans2D1" presStyleIdx="0" presStyleCnt="4" custScaleX="2535"/>
      <dgm:spPr>
        <a:prstGeom prst="mathMinus">
          <a:avLst/>
        </a:prstGeom>
      </dgm:spPr>
      <dgm:t>
        <a:bodyPr/>
        <a:lstStyle/>
        <a:p>
          <a:endParaRPr lang="en-GB"/>
        </a:p>
      </dgm:t>
    </dgm:pt>
    <dgm:pt modelId="{8F142B9D-0EE3-4C6A-A16F-5ABF71CF306D}" type="pres">
      <dgm:prSet presAssocID="{336E4629-41C9-4475-AFBF-59426E3EB254}" presName="connectorText" presStyleLbl="sibTrans2D1" presStyleIdx="0" presStyleCnt="4"/>
      <dgm:spPr/>
      <dgm:t>
        <a:bodyPr/>
        <a:lstStyle/>
        <a:p>
          <a:endParaRPr lang="en-GB"/>
        </a:p>
      </dgm:t>
    </dgm:pt>
    <dgm:pt modelId="{1F4FFFA0-9165-4033-BE60-CD0EAA5CBFA4}" type="pres">
      <dgm:prSet presAssocID="{6DA388F3-BDFD-46D4-8C6F-2AA9961D3163}" presName="node" presStyleLbl="node1" presStyleIdx="1" presStyleCnt="5" custScaleX="531948" custScaleY="314543">
        <dgm:presLayoutVars>
          <dgm:bulletEnabled val="1"/>
        </dgm:presLayoutVars>
      </dgm:prSet>
      <dgm:spPr/>
      <dgm:t>
        <a:bodyPr/>
        <a:lstStyle/>
        <a:p>
          <a:endParaRPr lang="en-GB"/>
        </a:p>
      </dgm:t>
    </dgm:pt>
    <dgm:pt modelId="{A0C61618-49BB-4445-A88E-28928B23FF85}" type="pres">
      <dgm:prSet presAssocID="{8348345A-F0B3-4AAC-A8DF-403A906267F4}" presName="sibTrans" presStyleLbl="sibTrans2D1" presStyleIdx="1" presStyleCnt="4" custScaleX="2556"/>
      <dgm:spPr>
        <a:prstGeom prst="mathMinus">
          <a:avLst/>
        </a:prstGeom>
      </dgm:spPr>
      <dgm:t>
        <a:bodyPr/>
        <a:lstStyle/>
        <a:p>
          <a:endParaRPr lang="en-GB"/>
        </a:p>
      </dgm:t>
    </dgm:pt>
    <dgm:pt modelId="{F71ED1F6-6D27-4417-A3E4-7393C6973B0F}" type="pres">
      <dgm:prSet presAssocID="{8348345A-F0B3-4AAC-A8DF-403A906267F4}" presName="connectorText" presStyleLbl="sibTrans2D1" presStyleIdx="1" presStyleCnt="4"/>
      <dgm:spPr/>
      <dgm:t>
        <a:bodyPr/>
        <a:lstStyle/>
        <a:p>
          <a:endParaRPr lang="en-GB"/>
        </a:p>
      </dgm:t>
    </dgm:pt>
    <dgm:pt modelId="{A93E3DE9-AEA4-4B81-AF2B-C24EAB8C540B}" type="pres">
      <dgm:prSet presAssocID="{DF8BACC6-3083-4F7D-B034-8EAB758B5A58}" presName="node" presStyleLbl="node1" presStyleIdx="2" presStyleCnt="5" custScaleX="531948" custScaleY="314543">
        <dgm:presLayoutVars>
          <dgm:bulletEnabled val="1"/>
        </dgm:presLayoutVars>
      </dgm:prSet>
      <dgm:spPr/>
      <dgm:t>
        <a:bodyPr/>
        <a:lstStyle/>
        <a:p>
          <a:endParaRPr lang="en-GB"/>
        </a:p>
      </dgm:t>
    </dgm:pt>
    <dgm:pt modelId="{EC9E36A6-65C5-487D-8C3C-9D5331798950}" type="pres">
      <dgm:prSet presAssocID="{8F299F54-CFBD-4760-8A79-1FD43031315D}" presName="sibTrans" presStyleLbl="sibTrans2D1" presStyleIdx="2" presStyleCnt="4" custScaleX="2556"/>
      <dgm:spPr>
        <a:prstGeom prst="mathMinus">
          <a:avLst/>
        </a:prstGeom>
      </dgm:spPr>
      <dgm:t>
        <a:bodyPr/>
        <a:lstStyle/>
        <a:p>
          <a:endParaRPr lang="en-GB"/>
        </a:p>
      </dgm:t>
    </dgm:pt>
    <dgm:pt modelId="{8564185C-FBA5-4A24-BB89-CE51431BDDE5}" type="pres">
      <dgm:prSet presAssocID="{8F299F54-CFBD-4760-8A79-1FD43031315D}" presName="connectorText" presStyleLbl="sibTrans2D1" presStyleIdx="2" presStyleCnt="4"/>
      <dgm:spPr/>
      <dgm:t>
        <a:bodyPr/>
        <a:lstStyle/>
        <a:p>
          <a:endParaRPr lang="en-GB"/>
        </a:p>
      </dgm:t>
    </dgm:pt>
    <dgm:pt modelId="{118A6AF8-3859-4AD4-9B94-558E12373B2F}" type="pres">
      <dgm:prSet presAssocID="{177909BB-ACAC-4034-B57B-485592DF29BD}" presName="node" presStyleLbl="node1" presStyleIdx="3" presStyleCnt="5" custScaleX="531948" custScaleY="314543">
        <dgm:presLayoutVars>
          <dgm:bulletEnabled val="1"/>
        </dgm:presLayoutVars>
      </dgm:prSet>
      <dgm:spPr/>
      <dgm:t>
        <a:bodyPr/>
        <a:lstStyle/>
        <a:p>
          <a:endParaRPr lang="en-GB"/>
        </a:p>
      </dgm:t>
    </dgm:pt>
    <dgm:pt modelId="{6E0EC774-5891-4C02-B302-00E719985465}" type="pres">
      <dgm:prSet presAssocID="{BC06A627-BC2D-4DC5-8628-5FBFB1DE8925}" presName="sibTrans" presStyleLbl="sibTrans2D1" presStyleIdx="3" presStyleCnt="4" custScaleX="2556"/>
      <dgm:spPr>
        <a:prstGeom prst="mathMinus">
          <a:avLst/>
        </a:prstGeom>
      </dgm:spPr>
      <dgm:t>
        <a:bodyPr/>
        <a:lstStyle/>
        <a:p>
          <a:endParaRPr lang="en-GB"/>
        </a:p>
      </dgm:t>
    </dgm:pt>
    <dgm:pt modelId="{EF9CED1B-8582-4A91-9FC2-66B4CD8A61AE}" type="pres">
      <dgm:prSet presAssocID="{BC06A627-BC2D-4DC5-8628-5FBFB1DE8925}" presName="connectorText" presStyleLbl="sibTrans2D1" presStyleIdx="3" presStyleCnt="4"/>
      <dgm:spPr/>
      <dgm:t>
        <a:bodyPr/>
        <a:lstStyle/>
        <a:p>
          <a:endParaRPr lang="en-GB"/>
        </a:p>
      </dgm:t>
    </dgm:pt>
    <dgm:pt modelId="{2CAC5DF5-A18D-4E62-9C70-2BF7FEDEFA2C}" type="pres">
      <dgm:prSet presAssocID="{5F4DCE02-6A9F-43CC-B843-1DB82FD9F5B6}" presName="node" presStyleLbl="node1" presStyleIdx="4" presStyleCnt="5" custScaleX="531948" custScaleY="314543">
        <dgm:presLayoutVars>
          <dgm:bulletEnabled val="1"/>
        </dgm:presLayoutVars>
      </dgm:prSet>
      <dgm:spPr/>
      <dgm:t>
        <a:bodyPr/>
        <a:lstStyle/>
        <a:p>
          <a:endParaRPr lang="en-GB"/>
        </a:p>
      </dgm:t>
    </dgm:pt>
  </dgm:ptLst>
  <dgm:cxnLst>
    <dgm:cxn modelId="{4712A93E-30ED-4740-B0F1-BC5DB7298B9C}" type="presOf" srcId="{336E4629-41C9-4475-AFBF-59426E3EB254}" destId="{BD1A3556-30E7-4E0A-B32C-4D24A1264649}" srcOrd="0" destOrd="0" presId="urn:microsoft.com/office/officeart/2005/8/layout/process1"/>
    <dgm:cxn modelId="{DB082853-7130-40DC-8F0A-A4F5C09BF5C4}" srcId="{60560BF4-EFFA-4B44-8A5B-B2C1798E6B35}" destId="{08CCA48B-A54C-4C4F-A9DB-227C532B6E8B}" srcOrd="0" destOrd="0" parTransId="{6241ECAA-8BE1-4AAB-924D-3515B9460625}" sibTransId="{336E4629-41C9-4475-AFBF-59426E3EB254}"/>
    <dgm:cxn modelId="{D7D60D4E-EB1F-40E8-9220-8B0ADC6DB499}" type="presOf" srcId="{336E4629-41C9-4475-AFBF-59426E3EB254}" destId="{8F142B9D-0EE3-4C6A-A16F-5ABF71CF306D}" srcOrd="1" destOrd="0" presId="urn:microsoft.com/office/officeart/2005/8/layout/process1"/>
    <dgm:cxn modelId="{F94CD207-8B69-496A-A580-8A1573BC05AE}" srcId="{60560BF4-EFFA-4B44-8A5B-B2C1798E6B35}" destId="{DF8BACC6-3083-4F7D-B034-8EAB758B5A58}" srcOrd="2" destOrd="0" parTransId="{31E6DF4E-1E40-434A-A3AA-8ACEAD2E133B}" sibTransId="{8F299F54-CFBD-4760-8A79-1FD43031315D}"/>
    <dgm:cxn modelId="{813E7A5C-6769-4BE5-A236-A2C175439A58}" type="presOf" srcId="{8348345A-F0B3-4AAC-A8DF-403A906267F4}" destId="{A0C61618-49BB-4445-A88E-28928B23FF85}" srcOrd="0" destOrd="0" presId="urn:microsoft.com/office/officeart/2005/8/layout/process1"/>
    <dgm:cxn modelId="{C7AE50FA-4EAD-47BB-94A7-76B088520B5A}" type="presOf" srcId="{8F299F54-CFBD-4760-8A79-1FD43031315D}" destId="{8564185C-FBA5-4A24-BB89-CE51431BDDE5}" srcOrd="1" destOrd="0" presId="urn:microsoft.com/office/officeart/2005/8/layout/process1"/>
    <dgm:cxn modelId="{05379A8B-F1F1-4459-BE4B-27002CA7B41D}" type="presOf" srcId="{08CCA48B-A54C-4C4F-A9DB-227C532B6E8B}" destId="{2294D1DA-EBCB-44E3-B400-270D0B63C98B}" srcOrd="0" destOrd="0" presId="urn:microsoft.com/office/officeart/2005/8/layout/process1"/>
    <dgm:cxn modelId="{9CD308AD-7FE5-4B46-BED7-39BFEA8D9021}" type="presOf" srcId="{177909BB-ACAC-4034-B57B-485592DF29BD}" destId="{118A6AF8-3859-4AD4-9B94-558E12373B2F}" srcOrd="0" destOrd="0" presId="urn:microsoft.com/office/officeart/2005/8/layout/process1"/>
    <dgm:cxn modelId="{A06E07DF-F02B-4F6C-8964-570DDE45F5F4}" type="presOf" srcId="{60560BF4-EFFA-4B44-8A5B-B2C1798E6B35}" destId="{A533F69E-3366-4108-AE45-903D77A7EBAD}" srcOrd="0" destOrd="0" presId="urn:microsoft.com/office/officeart/2005/8/layout/process1"/>
    <dgm:cxn modelId="{AE686679-E76D-4895-8FAE-1E6A22AF193D}" srcId="{60560BF4-EFFA-4B44-8A5B-B2C1798E6B35}" destId="{5F4DCE02-6A9F-43CC-B843-1DB82FD9F5B6}" srcOrd="4" destOrd="0" parTransId="{395B0CF0-7F38-452E-9229-363D96F56B2A}" sibTransId="{2534A90E-128D-4273-9F94-AE897A8F65FD}"/>
    <dgm:cxn modelId="{86AFC4E1-10ED-4C40-B8C2-86DECE824209}" type="presOf" srcId="{BC06A627-BC2D-4DC5-8628-5FBFB1DE8925}" destId="{EF9CED1B-8582-4A91-9FC2-66B4CD8A61AE}" srcOrd="1" destOrd="0" presId="urn:microsoft.com/office/officeart/2005/8/layout/process1"/>
    <dgm:cxn modelId="{0A7DFD14-AC9A-4FCD-9840-2322F7225594}" type="presOf" srcId="{8348345A-F0B3-4AAC-A8DF-403A906267F4}" destId="{F71ED1F6-6D27-4417-A3E4-7393C6973B0F}" srcOrd="1" destOrd="0" presId="urn:microsoft.com/office/officeart/2005/8/layout/process1"/>
    <dgm:cxn modelId="{260CA98F-11C6-47DB-A3E8-C386A769DC2B}" type="presOf" srcId="{DF8BACC6-3083-4F7D-B034-8EAB758B5A58}" destId="{A93E3DE9-AEA4-4B81-AF2B-C24EAB8C540B}" srcOrd="0" destOrd="0" presId="urn:microsoft.com/office/officeart/2005/8/layout/process1"/>
    <dgm:cxn modelId="{5C287C7A-8D88-473C-AECD-B31968E104E1}" type="presOf" srcId="{6DA388F3-BDFD-46D4-8C6F-2AA9961D3163}" destId="{1F4FFFA0-9165-4033-BE60-CD0EAA5CBFA4}" srcOrd="0" destOrd="0" presId="urn:microsoft.com/office/officeart/2005/8/layout/process1"/>
    <dgm:cxn modelId="{6D58FC41-B0BC-4C6A-9F50-38090B5764A2}" type="presOf" srcId="{5F4DCE02-6A9F-43CC-B843-1DB82FD9F5B6}" destId="{2CAC5DF5-A18D-4E62-9C70-2BF7FEDEFA2C}" srcOrd="0" destOrd="0" presId="urn:microsoft.com/office/officeart/2005/8/layout/process1"/>
    <dgm:cxn modelId="{BA0C10AD-67B3-4864-8267-68FDCA08E3C4}" srcId="{60560BF4-EFFA-4B44-8A5B-B2C1798E6B35}" destId="{177909BB-ACAC-4034-B57B-485592DF29BD}" srcOrd="3" destOrd="0" parTransId="{F5A93912-24F6-4D1D-BA8F-17FE1EE07E2C}" sibTransId="{BC06A627-BC2D-4DC5-8628-5FBFB1DE8925}"/>
    <dgm:cxn modelId="{1AF08AA3-F895-4826-B980-32F32474BEDF}" type="presOf" srcId="{BC06A627-BC2D-4DC5-8628-5FBFB1DE8925}" destId="{6E0EC774-5891-4C02-B302-00E719985465}" srcOrd="0" destOrd="0" presId="urn:microsoft.com/office/officeart/2005/8/layout/process1"/>
    <dgm:cxn modelId="{65C7D90C-46B0-4FF8-A4A5-2A0E3E6D1FE9}" type="presOf" srcId="{8F299F54-CFBD-4760-8A79-1FD43031315D}" destId="{EC9E36A6-65C5-487D-8C3C-9D5331798950}" srcOrd="0" destOrd="0" presId="urn:microsoft.com/office/officeart/2005/8/layout/process1"/>
    <dgm:cxn modelId="{41139A11-AA33-4B6A-B841-B6E47D690D52}" srcId="{60560BF4-EFFA-4B44-8A5B-B2C1798E6B35}" destId="{6DA388F3-BDFD-46D4-8C6F-2AA9961D3163}" srcOrd="1" destOrd="0" parTransId="{AA98C792-8C87-4470-8228-5282EF8AF3A7}" sibTransId="{8348345A-F0B3-4AAC-A8DF-403A906267F4}"/>
    <dgm:cxn modelId="{8629DA19-E097-4F5B-A39E-8981E87A67E9}" type="presParOf" srcId="{A533F69E-3366-4108-AE45-903D77A7EBAD}" destId="{2294D1DA-EBCB-44E3-B400-270D0B63C98B}" srcOrd="0" destOrd="0" presId="urn:microsoft.com/office/officeart/2005/8/layout/process1"/>
    <dgm:cxn modelId="{6F8E7DFD-288E-443F-B008-17D69D872105}" type="presParOf" srcId="{A533F69E-3366-4108-AE45-903D77A7EBAD}" destId="{BD1A3556-30E7-4E0A-B32C-4D24A1264649}" srcOrd="1" destOrd="0" presId="urn:microsoft.com/office/officeart/2005/8/layout/process1"/>
    <dgm:cxn modelId="{60F21F68-F0F2-47C9-B709-644CD1472737}" type="presParOf" srcId="{BD1A3556-30E7-4E0A-B32C-4D24A1264649}" destId="{8F142B9D-0EE3-4C6A-A16F-5ABF71CF306D}" srcOrd="0" destOrd="0" presId="urn:microsoft.com/office/officeart/2005/8/layout/process1"/>
    <dgm:cxn modelId="{7DAD0CEF-E02F-47FD-8353-37CD29BCB154}" type="presParOf" srcId="{A533F69E-3366-4108-AE45-903D77A7EBAD}" destId="{1F4FFFA0-9165-4033-BE60-CD0EAA5CBFA4}" srcOrd="2" destOrd="0" presId="urn:microsoft.com/office/officeart/2005/8/layout/process1"/>
    <dgm:cxn modelId="{18B4C17D-5B99-4628-ABC6-7248728F7308}" type="presParOf" srcId="{A533F69E-3366-4108-AE45-903D77A7EBAD}" destId="{A0C61618-49BB-4445-A88E-28928B23FF85}" srcOrd="3" destOrd="0" presId="urn:microsoft.com/office/officeart/2005/8/layout/process1"/>
    <dgm:cxn modelId="{3C13A911-B126-45A3-AB4D-F0BA23C55021}" type="presParOf" srcId="{A0C61618-49BB-4445-A88E-28928B23FF85}" destId="{F71ED1F6-6D27-4417-A3E4-7393C6973B0F}" srcOrd="0" destOrd="0" presId="urn:microsoft.com/office/officeart/2005/8/layout/process1"/>
    <dgm:cxn modelId="{0F15B52B-8C84-4172-937C-077DFED6B083}" type="presParOf" srcId="{A533F69E-3366-4108-AE45-903D77A7EBAD}" destId="{A93E3DE9-AEA4-4B81-AF2B-C24EAB8C540B}" srcOrd="4" destOrd="0" presId="urn:microsoft.com/office/officeart/2005/8/layout/process1"/>
    <dgm:cxn modelId="{19986C1C-65A4-4049-83C6-75F068BB8334}" type="presParOf" srcId="{A533F69E-3366-4108-AE45-903D77A7EBAD}" destId="{EC9E36A6-65C5-487D-8C3C-9D5331798950}" srcOrd="5" destOrd="0" presId="urn:microsoft.com/office/officeart/2005/8/layout/process1"/>
    <dgm:cxn modelId="{5FDDA9BB-45EC-4A74-98B6-99343A81530E}" type="presParOf" srcId="{EC9E36A6-65C5-487D-8C3C-9D5331798950}" destId="{8564185C-FBA5-4A24-BB89-CE51431BDDE5}" srcOrd="0" destOrd="0" presId="urn:microsoft.com/office/officeart/2005/8/layout/process1"/>
    <dgm:cxn modelId="{56397423-24F4-4C69-9AB2-EA78FECFCF81}" type="presParOf" srcId="{A533F69E-3366-4108-AE45-903D77A7EBAD}" destId="{118A6AF8-3859-4AD4-9B94-558E12373B2F}" srcOrd="6" destOrd="0" presId="urn:microsoft.com/office/officeart/2005/8/layout/process1"/>
    <dgm:cxn modelId="{0B7DF3D4-BBB0-44A0-BAC2-D1E40283DECD}" type="presParOf" srcId="{A533F69E-3366-4108-AE45-903D77A7EBAD}" destId="{6E0EC774-5891-4C02-B302-00E719985465}" srcOrd="7" destOrd="0" presId="urn:microsoft.com/office/officeart/2005/8/layout/process1"/>
    <dgm:cxn modelId="{7819AAAB-1173-4040-A7F9-1451221BAEB4}" type="presParOf" srcId="{6E0EC774-5891-4C02-B302-00E719985465}" destId="{EF9CED1B-8582-4A91-9FC2-66B4CD8A61AE}" srcOrd="0" destOrd="0" presId="urn:microsoft.com/office/officeart/2005/8/layout/process1"/>
    <dgm:cxn modelId="{C5E05FFC-B99F-4B7F-B398-516489CD99AA}" type="presParOf" srcId="{A533F69E-3366-4108-AE45-903D77A7EBAD}" destId="{2CAC5DF5-A18D-4E62-9C70-2BF7FEDEFA2C}" srcOrd="8" destOrd="0" presId="urn:microsoft.com/office/officeart/2005/8/layout/process1"/>
  </dgm:cxnLst>
  <dgm:bg>
    <a:solidFill>
      <a:schemeClr val="bg1"/>
    </a:solidFill>
  </dgm:bg>
  <dgm:whole>
    <a:ln>
      <a:noFill/>
    </a:ln>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4D1DA-EBCB-44E3-B400-270D0B63C98B}">
      <dsp:nvSpPr>
        <dsp:cNvPr id="0" name=""/>
        <dsp:cNvSpPr/>
      </dsp:nvSpPr>
      <dsp:spPr>
        <a:xfrm>
          <a:off x="0" y="0"/>
          <a:ext cx="2022171" cy="52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Trebuchet MS" panose="020B0603020202020204" pitchFamily="34" charset="0"/>
            </a:rPr>
            <a:t>Relationship enhancing</a:t>
          </a:r>
          <a:endParaRPr lang="en-GB" sz="1200" kern="1200" dirty="0">
            <a:latin typeface="Trebuchet MS" panose="020B0603020202020204" pitchFamily="34" charset="0"/>
          </a:endParaRPr>
        </a:p>
      </dsp:txBody>
      <dsp:txXfrm>
        <a:off x="15381" y="15381"/>
        <a:ext cx="1991409" cy="494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4D1DA-EBCB-44E3-B400-270D0B63C98B}">
      <dsp:nvSpPr>
        <dsp:cNvPr id="0" name=""/>
        <dsp:cNvSpPr/>
      </dsp:nvSpPr>
      <dsp:spPr>
        <a:xfrm>
          <a:off x="429" y="0"/>
          <a:ext cx="2024148" cy="525131"/>
        </a:xfrm>
        <a:prstGeom prst="roundRect">
          <a:avLst>
            <a:gd name="adj" fmla="val 10000"/>
          </a:avLst>
        </a:prstGeom>
        <a:solidFill>
          <a:schemeClr val="accen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What we’ve heard meetings</a:t>
          </a:r>
          <a:endParaRPr lang="en-GB" sz="1100" kern="1200" dirty="0"/>
        </a:p>
      </dsp:txBody>
      <dsp:txXfrm>
        <a:off x="15810" y="15381"/>
        <a:ext cx="1993386" cy="494369"/>
      </dsp:txXfrm>
    </dsp:sp>
    <dsp:sp modelId="{BD1A3556-30E7-4E0A-B32C-4D24A1264649}">
      <dsp:nvSpPr>
        <dsp:cNvPr id="0" name=""/>
        <dsp:cNvSpPr/>
      </dsp:nvSpPr>
      <dsp:spPr>
        <a:xfrm flipH="1">
          <a:off x="2101933" y="215381"/>
          <a:ext cx="2061" cy="94368"/>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2102551" y="234255"/>
        <a:ext cx="1443" cy="56620"/>
      </dsp:txXfrm>
    </dsp:sp>
    <dsp:sp modelId="{1F4FFFA0-9165-4033-BE60-CD0EAA5CBFA4}">
      <dsp:nvSpPr>
        <dsp:cNvPr id="0" name=""/>
        <dsp:cNvSpPr/>
      </dsp:nvSpPr>
      <dsp:spPr>
        <a:xfrm>
          <a:off x="2176784" y="0"/>
          <a:ext cx="2024148" cy="525131"/>
        </a:xfrm>
        <a:prstGeom prst="roundRect">
          <a:avLst>
            <a:gd name="adj" fmla="val 10000"/>
          </a:avLst>
        </a:prstGeom>
        <a:solidFill>
          <a:schemeClr val="accen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Escalation of issues</a:t>
          </a:r>
          <a:endParaRPr lang="en-GB" sz="1100" kern="1200" dirty="0"/>
        </a:p>
      </dsp:txBody>
      <dsp:txXfrm>
        <a:off x="2192165" y="15381"/>
        <a:ext cx="1993386" cy="494369"/>
      </dsp:txXfrm>
    </dsp:sp>
    <dsp:sp modelId="{A0C61618-49BB-4445-A88E-28928B23FF85}">
      <dsp:nvSpPr>
        <dsp:cNvPr id="0" name=""/>
        <dsp:cNvSpPr/>
      </dsp:nvSpPr>
      <dsp:spPr>
        <a:xfrm>
          <a:off x="4278288" y="215381"/>
          <a:ext cx="2061" cy="94368"/>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4278288" y="234255"/>
        <a:ext cx="1443" cy="56620"/>
      </dsp:txXfrm>
    </dsp:sp>
    <dsp:sp modelId="{A93E3DE9-AEA4-4B81-AF2B-C24EAB8C540B}">
      <dsp:nvSpPr>
        <dsp:cNvPr id="0" name=""/>
        <dsp:cNvSpPr/>
      </dsp:nvSpPr>
      <dsp:spPr>
        <a:xfrm>
          <a:off x="4353140" y="0"/>
          <a:ext cx="2024148" cy="525131"/>
        </a:xfrm>
        <a:prstGeom prst="roundRect">
          <a:avLst>
            <a:gd name="adj" fmla="val 10000"/>
          </a:avLst>
        </a:prstGeom>
        <a:solidFill>
          <a:schemeClr val="accen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Participation in Boards</a:t>
          </a:r>
          <a:endParaRPr lang="en-GB" sz="1100" kern="1200" dirty="0"/>
        </a:p>
      </dsp:txBody>
      <dsp:txXfrm>
        <a:off x="4368521" y="15381"/>
        <a:ext cx="1993386" cy="494369"/>
      </dsp:txXfrm>
    </dsp:sp>
    <dsp:sp modelId="{EC9E36A6-65C5-487D-8C3C-9D5331798950}">
      <dsp:nvSpPr>
        <dsp:cNvPr id="0" name=""/>
        <dsp:cNvSpPr/>
      </dsp:nvSpPr>
      <dsp:spPr>
        <a:xfrm>
          <a:off x="6454644" y="215381"/>
          <a:ext cx="2061" cy="94368"/>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6454644" y="234255"/>
        <a:ext cx="1443" cy="56620"/>
      </dsp:txXfrm>
    </dsp:sp>
    <dsp:sp modelId="{118A6AF8-3859-4AD4-9B94-558E12373B2F}">
      <dsp:nvSpPr>
        <dsp:cNvPr id="0" name=""/>
        <dsp:cNvSpPr/>
      </dsp:nvSpPr>
      <dsp:spPr>
        <a:xfrm>
          <a:off x="6529495" y="0"/>
          <a:ext cx="2024148" cy="525131"/>
        </a:xfrm>
        <a:prstGeom prst="roundRect">
          <a:avLst>
            <a:gd name="adj" fmla="val 10000"/>
          </a:avLst>
        </a:prstGeom>
        <a:solidFill>
          <a:schemeClr val="accen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Communications</a:t>
          </a:r>
          <a:endParaRPr lang="en-GB" sz="1100" kern="1200" dirty="0"/>
        </a:p>
      </dsp:txBody>
      <dsp:txXfrm>
        <a:off x="6544876" y="15381"/>
        <a:ext cx="1993386" cy="494369"/>
      </dsp:txXfrm>
    </dsp:sp>
    <dsp:sp modelId="{6E0EC774-5891-4C02-B302-00E719985465}">
      <dsp:nvSpPr>
        <dsp:cNvPr id="0" name=""/>
        <dsp:cNvSpPr/>
      </dsp:nvSpPr>
      <dsp:spPr>
        <a:xfrm>
          <a:off x="8630999" y="215381"/>
          <a:ext cx="2061" cy="94368"/>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8630999" y="234255"/>
        <a:ext cx="1443" cy="56620"/>
      </dsp:txXfrm>
    </dsp:sp>
    <dsp:sp modelId="{2CAC5DF5-A18D-4E62-9C70-2BF7FEDEFA2C}">
      <dsp:nvSpPr>
        <dsp:cNvPr id="0" name=""/>
        <dsp:cNvSpPr/>
      </dsp:nvSpPr>
      <dsp:spPr>
        <a:xfrm>
          <a:off x="8705850" y="0"/>
          <a:ext cx="2024148" cy="525131"/>
        </a:xfrm>
        <a:prstGeom prst="roundRect">
          <a:avLst>
            <a:gd name="adj" fmla="val 10000"/>
          </a:avLst>
        </a:prstGeom>
        <a:solidFill>
          <a:schemeClr val="accen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Facilitating involvement</a:t>
          </a:r>
          <a:endParaRPr lang="en-GB" sz="1100" kern="1200" dirty="0"/>
        </a:p>
      </dsp:txBody>
      <dsp:txXfrm>
        <a:off x="8721231" y="15381"/>
        <a:ext cx="1993386" cy="4943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4D1DA-EBCB-44E3-B400-270D0B63C98B}">
      <dsp:nvSpPr>
        <dsp:cNvPr id="0" name=""/>
        <dsp:cNvSpPr/>
      </dsp:nvSpPr>
      <dsp:spPr>
        <a:xfrm>
          <a:off x="991" y="0"/>
          <a:ext cx="1554481" cy="300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Relationship enhancing</a:t>
          </a:r>
          <a:endParaRPr lang="en-GB" sz="1100" kern="1200" dirty="0"/>
        </a:p>
      </dsp:txBody>
      <dsp:txXfrm>
        <a:off x="9791" y="8800"/>
        <a:ext cx="1536881" cy="282867"/>
      </dsp:txXfrm>
    </dsp:sp>
    <dsp:sp modelId="{BD1A3556-30E7-4E0A-B32C-4D24A1264649}">
      <dsp:nvSpPr>
        <dsp:cNvPr id="0" name=""/>
        <dsp:cNvSpPr/>
      </dsp:nvSpPr>
      <dsp:spPr>
        <a:xfrm flipH="1">
          <a:off x="1697934" y="63336"/>
          <a:ext cx="3797" cy="173793"/>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dirty="0"/>
        </a:p>
      </dsp:txBody>
      <dsp:txXfrm>
        <a:off x="1699073" y="98095"/>
        <a:ext cx="2658" cy="104275"/>
      </dsp:txXfrm>
    </dsp:sp>
    <dsp:sp modelId="{1F4FFFA0-9165-4033-BE60-CD0EAA5CBFA4}">
      <dsp:nvSpPr>
        <dsp:cNvPr id="0" name=""/>
        <dsp:cNvSpPr/>
      </dsp:nvSpPr>
      <dsp:spPr>
        <a:xfrm>
          <a:off x="1835784" y="0"/>
          <a:ext cx="1554481" cy="300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Innovative</a:t>
          </a:r>
          <a:endParaRPr lang="en-GB" sz="1100" kern="1200" dirty="0"/>
        </a:p>
      </dsp:txBody>
      <dsp:txXfrm>
        <a:off x="1844584" y="8800"/>
        <a:ext cx="1536881" cy="282867"/>
      </dsp:txXfrm>
    </dsp:sp>
    <dsp:sp modelId="{A0C61618-49BB-4445-A88E-28928B23FF85}">
      <dsp:nvSpPr>
        <dsp:cNvPr id="0" name=""/>
        <dsp:cNvSpPr/>
      </dsp:nvSpPr>
      <dsp:spPr>
        <a:xfrm>
          <a:off x="3532727" y="63336"/>
          <a:ext cx="3797" cy="173793"/>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dirty="0"/>
        </a:p>
      </dsp:txBody>
      <dsp:txXfrm>
        <a:off x="3532727" y="98095"/>
        <a:ext cx="2658" cy="104275"/>
      </dsp:txXfrm>
    </dsp:sp>
    <dsp:sp modelId="{A93E3DE9-AEA4-4B81-AF2B-C24EAB8C540B}">
      <dsp:nvSpPr>
        <dsp:cNvPr id="0" name=""/>
        <dsp:cNvSpPr/>
      </dsp:nvSpPr>
      <dsp:spPr>
        <a:xfrm>
          <a:off x="3670577" y="0"/>
          <a:ext cx="1554481" cy="300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Solutions focused</a:t>
          </a:r>
          <a:endParaRPr lang="en-GB" sz="1100" kern="1200" dirty="0"/>
        </a:p>
      </dsp:txBody>
      <dsp:txXfrm>
        <a:off x="3679377" y="8800"/>
        <a:ext cx="1536881" cy="282867"/>
      </dsp:txXfrm>
    </dsp:sp>
    <dsp:sp modelId="{EC9E36A6-65C5-487D-8C3C-9D5331798950}">
      <dsp:nvSpPr>
        <dsp:cNvPr id="0" name=""/>
        <dsp:cNvSpPr/>
      </dsp:nvSpPr>
      <dsp:spPr>
        <a:xfrm>
          <a:off x="5367520" y="63336"/>
          <a:ext cx="3797" cy="173793"/>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dirty="0"/>
        </a:p>
      </dsp:txBody>
      <dsp:txXfrm>
        <a:off x="5367520" y="98095"/>
        <a:ext cx="2658" cy="104275"/>
      </dsp:txXfrm>
    </dsp:sp>
    <dsp:sp modelId="{118A6AF8-3859-4AD4-9B94-558E12373B2F}">
      <dsp:nvSpPr>
        <dsp:cNvPr id="0" name=""/>
        <dsp:cNvSpPr/>
      </dsp:nvSpPr>
      <dsp:spPr>
        <a:xfrm>
          <a:off x="5505370" y="0"/>
          <a:ext cx="1554481" cy="300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Inclusive</a:t>
          </a:r>
          <a:endParaRPr lang="en-GB" sz="1100" kern="1200" dirty="0"/>
        </a:p>
      </dsp:txBody>
      <dsp:txXfrm>
        <a:off x="5514170" y="8800"/>
        <a:ext cx="1536881" cy="282867"/>
      </dsp:txXfrm>
    </dsp:sp>
    <dsp:sp modelId="{6E0EC774-5891-4C02-B302-00E719985465}">
      <dsp:nvSpPr>
        <dsp:cNvPr id="0" name=""/>
        <dsp:cNvSpPr/>
      </dsp:nvSpPr>
      <dsp:spPr>
        <a:xfrm>
          <a:off x="7202313" y="63336"/>
          <a:ext cx="3797" cy="173793"/>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dirty="0"/>
        </a:p>
      </dsp:txBody>
      <dsp:txXfrm>
        <a:off x="7202313" y="98095"/>
        <a:ext cx="2658" cy="104275"/>
      </dsp:txXfrm>
    </dsp:sp>
    <dsp:sp modelId="{2CAC5DF5-A18D-4E62-9C70-2BF7FEDEFA2C}">
      <dsp:nvSpPr>
        <dsp:cNvPr id="0" name=""/>
        <dsp:cNvSpPr/>
      </dsp:nvSpPr>
      <dsp:spPr>
        <a:xfrm>
          <a:off x="7340163" y="0"/>
          <a:ext cx="1554481" cy="300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Respects Plurality</a:t>
          </a:r>
          <a:endParaRPr lang="en-GB" sz="1100" kern="1200" dirty="0"/>
        </a:p>
      </dsp:txBody>
      <dsp:txXfrm>
        <a:off x="7348963" y="8800"/>
        <a:ext cx="1536881" cy="282867"/>
      </dsp:txXfrm>
    </dsp:sp>
    <dsp:sp modelId="{27C9BF3B-F8B2-4666-BEFC-497E300108CB}">
      <dsp:nvSpPr>
        <dsp:cNvPr id="0" name=""/>
        <dsp:cNvSpPr/>
      </dsp:nvSpPr>
      <dsp:spPr>
        <a:xfrm>
          <a:off x="8993284" y="63336"/>
          <a:ext cx="91440" cy="17379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dirty="0"/>
        </a:p>
      </dsp:txBody>
      <dsp:txXfrm>
        <a:off x="8993284" y="98095"/>
        <a:ext cx="64008" cy="104275"/>
      </dsp:txXfrm>
    </dsp:sp>
    <dsp:sp modelId="{7BFE0E81-7765-4B50-83A1-CDF683EDF55E}">
      <dsp:nvSpPr>
        <dsp:cNvPr id="0" name=""/>
        <dsp:cNvSpPr/>
      </dsp:nvSpPr>
      <dsp:spPr>
        <a:xfrm>
          <a:off x="9174956" y="0"/>
          <a:ext cx="1554481" cy="300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Empowering</a:t>
          </a:r>
          <a:endParaRPr lang="en-GB" sz="1100" kern="1200" dirty="0"/>
        </a:p>
      </dsp:txBody>
      <dsp:txXfrm>
        <a:off x="9183756" y="8800"/>
        <a:ext cx="1536881" cy="282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FE68D-AB2E-4ED4-B8DA-8262447AFDF7}">
      <dsp:nvSpPr>
        <dsp:cNvPr id="0" name=""/>
        <dsp:cNvSpPr/>
      </dsp:nvSpPr>
      <dsp:spPr>
        <a:xfrm>
          <a:off x="10478" y="0"/>
          <a:ext cx="10719950" cy="528808"/>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444500">
            <a:lnSpc>
              <a:spcPct val="90000"/>
            </a:lnSpc>
            <a:spcBef>
              <a:spcPct val="0"/>
            </a:spcBef>
            <a:spcAft>
              <a:spcPct val="35000"/>
            </a:spcAft>
          </a:pPr>
          <a:r>
            <a:rPr lang="en-US" sz="1000" kern="1200" dirty="0" smtClean="0"/>
            <a:t>Healthwatch Surrey is the respected, trusted and credible champion of the consumer for health and social care in Surrey. Our role, function and services are known, understood and valued by consumers and therefore they  readily contact us. Our influencing is based on sound evidence, knowledge and insight. As a social enterprise we have secured a growing and sustainable future.</a:t>
          </a:r>
          <a:endParaRPr lang="en-GB" sz="1000" kern="1200" dirty="0"/>
        </a:p>
      </dsp:txBody>
      <dsp:txXfrm>
        <a:off x="25966" y="15488"/>
        <a:ext cx="10688974" cy="4978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4D1DA-EBCB-44E3-B400-270D0B63C98B}">
      <dsp:nvSpPr>
        <dsp:cNvPr id="0" name=""/>
        <dsp:cNvSpPr/>
      </dsp:nvSpPr>
      <dsp:spPr>
        <a:xfrm>
          <a:off x="4715" y="0"/>
          <a:ext cx="2061730" cy="25338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Tenacious</a:t>
          </a:r>
          <a:endParaRPr lang="en-GB" sz="1100" kern="1200" dirty="0"/>
        </a:p>
      </dsp:txBody>
      <dsp:txXfrm>
        <a:off x="12136" y="7421"/>
        <a:ext cx="2046888" cy="238545"/>
      </dsp:txXfrm>
    </dsp:sp>
    <dsp:sp modelId="{BD1A3556-30E7-4E0A-B32C-4D24A1264649}">
      <dsp:nvSpPr>
        <dsp:cNvPr id="0" name=""/>
        <dsp:cNvSpPr/>
      </dsp:nvSpPr>
      <dsp:spPr>
        <a:xfrm>
          <a:off x="2359151" y="0"/>
          <a:ext cx="264022" cy="253387"/>
        </a:xfrm>
        <a:prstGeom prst="star4">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2359151" y="50677"/>
        <a:ext cx="188006" cy="152033"/>
      </dsp:txXfrm>
    </dsp:sp>
    <dsp:sp modelId="{1F4FFFA0-9165-4033-BE60-CD0EAA5CBFA4}">
      <dsp:nvSpPr>
        <dsp:cNvPr id="0" name=""/>
        <dsp:cNvSpPr/>
      </dsp:nvSpPr>
      <dsp:spPr>
        <a:xfrm>
          <a:off x="2891138" y="0"/>
          <a:ext cx="2061730" cy="25338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Adaptable</a:t>
          </a:r>
          <a:endParaRPr lang="en-GB" sz="1100" kern="1200" dirty="0"/>
        </a:p>
      </dsp:txBody>
      <dsp:txXfrm>
        <a:off x="2898559" y="7421"/>
        <a:ext cx="2046888" cy="238545"/>
      </dsp:txXfrm>
    </dsp:sp>
    <dsp:sp modelId="{A0C61618-49BB-4445-A88E-28928B23FF85}">
      <dsp:nvSpPr>
        <dsp:cNvPr id="0" name=""/>
        <dsp:cNvSpPr/>
      </dsp:nvSpPr>
      <dsp:spPr>
        <a:xfrm>
          <a:off x="5245573" y="0"/>
          <a:ext cx="264022" cy="253387"/>
        </a:xfrm>
        <a:prstGeom prst="star4">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5245573" y="50677"/>
        <a:ext cx="188006" cy="152033"/>
      </dsp:txXfrm>
    </dsp:sp>
    <dsp:sp modelId="{A93E3DE9-AEA4-4B81-AF2B-C24EAB8C540B}">
      <dsp:nvSpPr>
        <dsp:cNvPr id="0" name=""/>
        <dsp:cNvSpPr/>
      </dsp:nvSpPr>
      <dsp:spPr>
        <a:xfrm>
          <a:off x="5777560" y="0"/>
          <a:ext cx="2061730" cy="25338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Creative</a:t>
          </a:r>
          <a:endParaRPr lang="en-GB" sz="1100" kern="1200" dirty="0"/>
        </a:p>
      </dsp:txBody>
      <dsp:txXfrm>
        <a:off x="5784981" y="7421"/>
        <a:ext cx="2046888" cy="238545"/>
      </dsp:txXfrm>
    </dsp:sp>
    <dsp:sp modelId="{EC9E36A6-65C5-487D-8C3C-9D5331798950}">
      <dsp:nvSpPr>
        <dsp:cNvPr id="0" name=""/>
        <dsp:cNvSpPr/>
      </dsp:nvSpPr>
      <dsp:spPr>
        <a:xfrm>
          <a:off x="8131996" y="0"/>
          <a:ext cx="264022" cy="253387"/>
        </a:xfrm>
        <a:prstGeom prst="star4">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8131996" y="50677"/>
        <a:ext cx="188006" cy="152033"/>
      </dsp:txXfrm>
    </dsp:sp>
    <dsp:sp modelId="{118A6AF8-3859-4AD4-9B94-558E12373B2F}">
      <dsp:nvSpPr>
        <dsp:cNvPr id="0" name=""/>
        <dsp:cNvSpPr/>
      </dsp:nvSpPr>
      <dsp:spPr>
        <a:xfrm>
          <a:off x="8663983" y="0"/>
          <a:ext cx="2061730" cy="25338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Compassionate</a:t>
          </a:r>
          <a:endParaRPr lang="en-GB" sz="1100" kern="1200" dirty="0"/>
        </a:p>
      </dsp:txBody>
      <dsp:txXfrm>
        <a:off x="8671404" y="7421"/>
        <a:ext cx="2046888" cy="2385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4D1DA-EBCB-44E3-B400-270D0B63C98B}">
      <dsp:nvSpPr>
        <dsp:cNvPr id="0" name=""/>
        <dsp:cNvSpPr/>
      </dsp:nvSpPr>
      <dsp:spPr>
        <a:xfrm>
          <a:off x="3798" y="0"/>
          <a:ext cx="878920" cy="47730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Build relationships</a:t>
          </a:r>
          <a:endParaRPr lang="en-GB" sz="1100" kern="1200" dirty="0"/>
        </a:p>
      </dsp:txBody>
      <dsp:txXfrm>
        <a:off x="17778" y="13980"/>
        <a:ext cx="850960" cy="449349"/>
      </dsp:txXfrm>
    </dsp:sp>
    <dsp:sp modelId="{BD1A3556-30E7-4E0A-B32C-4D24A1264649}">
      <dsp:nvSpPr>
        <dsp:cNvPr id="0" name=""/>
        <dsp:cNvSpPr/>
      </dsp:nvSpPr>
      <dsp:spPr>
        <a:xfrm>
          <a:off x="1019773" y="129668"/>
          <a:ext cx="88006" cy="217972"/>
        </a:xfrm>
        <a:prstGeom prst="mathMinus">
          <a:avLst/>
        </a:prstGeom>
        <a:solidFill>
          <a:schemeClr val="accent3">
            <a:alpha val="56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1019773" y="173262"/>
        <a:ext cx="61604" cy="130784"/>
      </dsp:txXfrm>
    </dsp:sp>
    <dsp:sp modelId="{1F4FFFA0-9165-4033-BE60-CD0EAA5CBFA4}">
      <dsp:nvSpPr>
        <dsp:cNvPr id="0" name=""/>
        <dsp:cNvSpPr/>
      </dsp:nvSpPr>
      <dsp:spPr>
        <a:xfrm>
          <a:off x="1234287" y="0"/>
          <a:ext cx="878920" cy="47730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Raise awareness</a:t>
          </a:r>
          <a:endParaRPr lang="en-GB" sz="1100" kern="1200" dirty="0"/>
        </a:p>
      </dsp:txBody>
      <dsp:txXfrm>
        <a:off x="1248267" y="13980"/>
        <a:ext cx="850960" cy="449349"/>
      </dsp:txXfrm>
    </dsp:sp>
    <dsp:sp modelId="{A0C61618-49BB-4445-A88E-28928B23FF85}">
      <dsp:nvSpPr>
        <dsp:cNvPr id="0" name=""/>
        <dsp:cNvSpPr/>
      </dsp:nvSpPr>
      <dsp:spPr>
        <a:xfrm>
          <a:off x="2250262" y="129668"/>
          <a:ext cx="88006" cy="217972"/>
        </a:xfrm>
        <a:prstGeom prst="mathMinus">
          <a:avLst/>
        </a:prstGeom>
        <a:solidFill>
          <a:schemeClr val="accent3">
            <a:alpha val="56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2250262" y="173262"/>
        <a:ext cx="61604" cy="130784"/>
      </dsp:txXfrm>
    </dsp:sp>
    <dsp:sp modelId="{A93E3DE9-AEA4-4B81-AF2B-C24EAB8C540B}">
      <dsp:nvSpPr>
        <dsp:cNvPr id="0" name=""/>
        <dsp:cNvSpPr/>
      </dsp:nvSpPr>
      <dsp:spPr>
        <a:xfrm>
          <a:off x="2464776" y="0"/>
          <a:ext cx="878920" cy="47730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Increase evidence</a:t>
          </a:r>
          <a:endParaRPr lang="en-GB" sz="1100" kern="1200" dirty="0"/>
        </a:p>
      </dsp:txBody>
      <dsp:txXfrm>
        <a:off x="2478756" y="13980"/>
        <a:ext cx="850960" cy="449349"/>
      </dsp:txXfrm>
    </dsp:sp>
    <dsp:sp modelId="{EC9E36A6-65C5-487D-8C3C-9D5331798950}">
      <dsp:nvSpPr>
        <dsp:cNvPr id="0" name=""/>
        <dsp:cNvSpPr/>
      </dsp:nvSpPr>
      <dsp:spPr>
        <a:xfrm>
          <a:off x="3480751" y="129668"/>
          <a:ext cx="88006" cy="217972"/>
        </a:xfrm>
        <a:prstGeom prst="mathMinus">
          <a:avLst/>
        </a:prstGeom>
        <a:solidFill>
          <a:schemeClr val="accent3">
            <a:alpha val="56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3480751" y="173262"/>
        <a:ext cx="61604" cy="130784"/>
      </dsp:txXfrm>
    </dsp:sp>
    <dsp:sp modelId="{118A6AF8-3859-4AD4-9B94-558E12373B2F}">
      <dsp:nvSpPr>
        <dsp:cNvPr id="0" name=""/>
        <dsp:cNvSpPr/>
      </dsp:nvSpPr>
      <dsp:spPr>
        <a:xfrm>
          <a:off x="3695265" y="0"/>
          <a:ext cx="878920" cy="47730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Find voices</a:t>
          </a:r>
          <a:endParaRPr lang="en-GB" sz="1100" kern="1200" dirty="0"/>
        </a:p>
      </dsp:txBody>
      <dsp:txXfrm>
        <a:off x="3709245" y="13980"/>
        <a:ext cx="850960" cy="449349"/>
      </dsp:txXfrm>
    </dsp:sp>
    <dsp:sp modelId="{6E0EC774-5891-4C02-B302-00E719985465}">
      <dsp:nvSpPr>
        <dsp:cNvPr id="0" name=""/>
        <dsp:cNvSpPr/>
      </dsp:nvSpPr>
      <dsp:spPr>
        <a:xfrm>
          <a:off x="4711240" y="129668"/>
          <a:ext cx="88006" cy="217972"/>
        </a:xfrm>
        <a:prstGeom prst="mathMinus">
          <a:avLst/>
        </a:prstGeom>
        <a:solidFill>
          <a:schemeClr val="accent3">
            <a:alpha val="56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4711240" y="173262"/>
        <a:ext cx="61604" cy="130784"/>
      </dsp:txXfrm>
    </dsp:sp>
    <dsp:sp modelId="{2CAC5DF5-A18D-4E62-9C70-2BF7FEDEFA2C}">
      <dsp:nvSpPr>
        <dsp:cNvPr id="0" name=""/>
        <dsp:cNvSpPr/>
      </dsp:nvSpPr>
      <dsp:spPr>
        <a:xfrm>
          <a:off x="4925754" y="0"/>
          <a:ext cx="878920" cy="47730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Thematic priorities</a:t>
          </a:r>
          <a:endParaRPr lang="en-GB" sz="1100" kern="1200" dirty="0"/>
        </a:p>
      </dsp:txBody>
      <dsp:txXfrm>
        <a:off x="4939734" y="13980"/>
        <a:ext cx="850960" cy="449349"/>
      </dsp:txXfrm>
    </dsp:sp>
    <dsp:sp modelId="{C17410C1-55E2-4D31-92EF-5514EA24B159}">
      <dsp:nvSpPr>
        <dsp:cNvPr id="0" name=""/>
        <dsp:cNvSpPr/>
      </dsp:nvSpPr>
      <dsp:spPr>
        <a:xfrm>
          <a:off x="5941729" y="129668"/>
          <a:ext cx="88006" cy="217972"/>
        </a:xfrm>
        <a:prstGeom prst="mathMinus">
          <a:avLst/>
        </a:prstGeom>
        <a:solidFill>
          <a:schemeClr val="accent3">
            <a:alpha val="56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5941729" y="173262"/>
        <a:ext cx="61604" cy="130784"/>
      </dsp:txXfrm>
    </dsp:sp>
    <dsp:sp modelId="{99DA47FE-29C4-4CD9-9F57-357AB496C8B7}">
      <dsp:nvSpPr>
        <dsp:cNvPr id="0" name=""/>
        <dsp:cNvSpPr/>
      </dsp:nvSpPr>
      <dsp:spPr>
        <a:xfrm>
          <a:off x="6156243" y="0"/>
          <a:ext cx="878920" cy="47730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Emerging issues</a:t>
          </a:r>
          <a:endParaRPr lang="en-GB" sz="1100" kern="1200" dirty="0"/>
        </a:p>
      </dsp:txBody>
      <dsp:txXfrm>
        <a:off x="6170223" y="13980"/>
        <a:ext cx="850960" cy="449349"/>
      </dsp:txXfrm>
    </dsp:sp>
    <dsp:sp modelId="{89F77B2A-FFB5-4A22-85D4-D96B5E9FC3C3}">
      <dsp:nvSpPr>
        <dsp:cNvPr id="0" name=""/>
        <dsp:cNvSpPr/>
      </dsp:nvSpPr>
      <dsp:spPr>
        <a:xfrm>
          <a:off x="7172218" y="129668"/>
          <a:ext cx="88006" cy="217972"/>
        </a:xfrm>
        <a:prstGeom prst="mathMinus">
          <a:avLst/>
        </a:prstGeom>
        <a:solidFill>
          <a:schemeClr val="accent3">
            <a:alpha val="56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7172218" y="173262"/>
        <a:ext cx="61604" cy="130784"/>
      </dsp:txXfrm>
    </dsp:sp>
    <dsp:sp modelId="{5BB6EEDA-9E18-436E-9F85-558D8208B9B0}">
      <dsp:nvSpPr>
        <dsp:cNvPr id="0" name=""/>
        <dsp:cNvSpPr/>
      </dsp:nvSpPr>
      <dsp:spPr>
        <a:xfrm>
          <a:off x="7386731" y="0"/>
          <a:ext cx="878920" cy="47730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Empowering volunteers</a:t>
          </a:r>
          <a:endParaRPr lang="en-GB" sz="1100" kern="1200" dirty="0"/>
        </a:p>
      </dsp:txBody>
      <dsp:txXfrm>
        <a:off x="7400711" y="13980"/>
        <a:ext cx="850960" cy="449349"/>
      </dsp:txXfrm>
    </dsp:sp>
    <dsp:sp modelId="{2B4AFCFF-128C-4760-9F28-DEB83E91B3BD}">
      <dsp:nvSpPr>
        <dsp:cNvPr id="0" name=""/>
        <dsp:cNvSpPr/>
      </dsp:nvSpPr>
      <dsp:spPr>
        <a:xfrm>
          <a:off x="8402707" y="129668"/>
          <a:ext cx="88006" cy="217972"/>
        </a:xfrm>
        <a:prstGeom prst="mathMinus">
          <a:avLst/>
        </a:prstGeom>
        <a:solidFill>
          <a:schemeClr val="accent3">
            <a:alpha val="56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8402707" y="173262"/>
        <a:ext cx="61604" cy="130784"/>
      </dsp:txXfrm>
    </dsp:sp>
    <dsp:sp modelId="{4A2EF33B-0267-4433-91FD-0C2C007D84D6}">
      <dsp:nvSpPr>
        <dsp:cNvPr id="0" name=""/>
        <dsp:cNvSpPr/>
      </dsp:nvSpPr>
      <dsp:spPr>
        <a:xfrm>
          <a:off x="8617220" y="0"/>
          <a:ext cx="878920" cy="47730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Improve sustainability</a:t>
          </a:r>
          <a:endParaRPr lang="en-GB" sz="1100" kern="1200" dirty="0"/>
        </a:p>
      </dsp:txBody>
      <dsp:txXfrm>
        <a:off x="8631200" y="13980"/>
        <a:ext cx="850960" cy="449349"/>
      </dsp:txXfrm>
    </dsp:sp>
    <dsp:sp modelId="{92EEEC0F-E63D-41FC-890C-A744428A1FC9}">
      <dsp:nvSpPr>
        <dsp:cNvPr id="0" name=""/>
        <dsp:cNvSpPr/>
      </dsp:nvSpPr>
      <dsp:spPr>
        <a:xfrm>
          <a:off x="9633196" y="129668"/>
          <a:ext cx="88006" cy="217972"/>
        </a:xfrm>
        <a:prstGeom prst="mathMinus">
          <a:avLst/>
        </a:prstGeom>
        <a:solidFill>
          <a:schemeClr val="accent3">
            <a:alpha val="56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a:off x="9633196" y="173262"/>
        <a:ext cx="61604" cy="130784"/>
      </dsp:txXfrm>
    </dsp:sp>
    <dsp:sp modelId="{72B7ADB6-2F3E-4215-9833-DC8D6032A8D9}">
      <dsp:nvSpPr>
        <dsp:cNvPr id="0" name=""/>
        <dsp:cNvSpPr/>
      </dsp:nvSpPr>
      <dsp:spPr>
        <a:xfrm>
          <a:off x="9847709" y="0"/>
          <a:ext cx="878920" cy="47730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Review structure</a:t>
          </a:r>
          <a:endParaRPr lang="en-GB" sz="1100" kern="1200" dirty="0"/>
        </a:p>
      </dsp:txBody>
      <dsp:txXfrm>
        <a:off x="9861689" y="13980"/>
        <a:ext cx="850960" cy="4493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4D1DA-EBCB-44E3-B400-270D0B63C98B}">
      <dsp:nvSpPr>
        <dsp:cNvPr id="0" name=""/>
        <dsp:cNvSpPr/>
      </dsp:nvSpPr>
      <dsp:spPr>
        <a:xfrm>
          <a:off x="429" y="68344"/>
          <a:ext cx="2024148" cy="570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Amplify the voice of Care Home residents</a:t>
          </a:r>
          <a:endParaRPr lang="en-GB" sz="1100" kern="1200" dirty="0"/>
        </a:p>
      </dsp:txBody>
      <dsp:txXfrm>
        <a:off x="17146" y="85061"/>
        <a:ext cx="1990714" cy="537340"/>
      </dsp:txXfrm>
    </dsp:sp>
    <dsp:sp modelId="{BD1A3556-30E7-4E0A-B32C-4D24A1264649}">
      <dsp:nvSpPr>
        <dsp:cNvPr id="0" name=""/>
        <dsp:cNvSpPr/>
      </dsp:nvSpPr>
      <dsp:spPr>
        <a:xfrm flipH="1">
          <a:off x="2101933" y="306547"/>
          <a:ext cx="2061" cy="94368"/>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2102551" y="325421"/>
        <a:ext cx="1443" cy="56620"/>
      </dsp:txXfrm>
    </dsp:sp>
    <dsp:sp modelId="{1F4FFFA0-9165-4033-BE60-CD0EAA5CBFA4}">
      <dsp:nvSpPr>
        <dsp:cNvPr id="0" name=""/>
        <dsp:cNvSpPr/>
      </dsp:nvSpPr>
      <dsp:spPr>
        <a:xfrm>
          <a:off x="2176784" y="68344"/>
          <a:ext cx="2024148" cy="570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Investigating the experience of Hospital Discharge</a:t>
          </a:r>
          <a:endParaRPr lang="en-GB" sz="1100" kern="1200" dirty="0"/>
        </a:p>
      </dsp:txBody>
      <dsp:txXfrm>
        <a:off x="2193501" y="85061"/>
        <a:ext cx="1990714" cy="537340"/>
      </dsp:txXfrm>
    </dsp:sp>
    <dsp:sp modelId="{A0C61618-49BB-4445-A88E-28928B23FF85}">
      <dsp:nvSpPr>
        <dsp:cNvPr id="0" name=""/>
        <dsp:cNvSpPr/>
      </dsp:nvSpPr>
      <dsp:spPr>
        <a:xfrm>
          <a:off x="4278288" y="306547"/>
          <a:ext cx="2061" cy="94368"/>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4278288" y="325421"/>
        <a:ext cx="1443" cy="56620"/>
      </dsp:txXfrm>
    </dsp:sp>
    <dsp:sp modelId="{A93E3DE9-AEA4-4B81-AF2B-C24EAB8C540B}">
      <dsp:nvSpPr>
        <dsp:cNvPr id="0" name=""/>
        <dsp:cNvSpPr/>
      </dsp:nvSpPr>
      <dsp:spPr>
        <a:xfrm>
          <a:off x="4353140" y="68344"/>
          <a:ext cx="2024148" cy="570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Shaping early intervention in Mental Health</a:t>
          </a:r>
          <a:endParaRPr lang="en-GB" sz="1100" kern="1200" dirty="0"/>
        </a:p>
      </dsp:txBody>
      <dsp:txXfrm>
        <a:off x="4369857" y="85061"/>
        <a:ext cx="1990714" cy="537340"/>
      </dsp:txXfrm>
    </dsp:sp>
    <dsp:sp modelId="{EC9E36A6-65C5-487D-8C3C-9D5331798950}">
      <dsp:nvSpPr>
        <dsp:cNvPr id="0" name=""/>
        <dsp:cNvSpPr/>
      </dsp:nvSpPr>
      <dsp:spPr>
        <a:xfrm>
          <a:off x="6454644" y="306547"/>
          <a:ext cx="2061" cy="94368"/>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6454644" y="325421"/>
        <a:ext cx="1443" cy="56620"/>
      </dsp:txXfrm>
    </dsp:sp>
    <dsp:sp modelId="{118A6AF8-3859-4AD4-9B94-558E12373B2F}">
      <dsp:nvSpPr>
        <dsp:cNvPr id="0" name=""/>
        <dsp:cNvSpPr/>
      </dsp:nvSpPr>
      <dsp:spPr>
        <a:xfrm>
          <a:off x="6529495" y="68344"/>
          <a:ext cx="2024148" cy="570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Improving the experience of making a GP appointment</a:t>
          </a:r>
          <a:endParaRPr lang="en-GB" sz="1100" kern="1200" dirty="0"/>
        </a:p>
      </dsp:txBody>
      <dsp:txXfrm>
        <a:off x="6546212" y="85061"/>
        <a:ext cx="1990714" cy="537340"/>
      </dsp:txXfrm>
    </dsp:sp>
    <dsp:sp modelId="{6E0EC774-5891-4C02-B302-00E719985465}">
      <dsp:nvSpPr>
        <dsp:cNvPr id="0" name=""/>
        <dsp:cNvSpPr/>
      </dsp:nvSpPr>
      <dsp:spPr>
        <a:xfrm>
          <a:off x="8630999" y="306547"/>
          <a:ext cx="2061" cy="94368"/>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8630999" y="325421"/>
        <a:ext cx="1443" cy="56620"/>
      </dsp:txXfrm>
    </dsp:sp>
    <dsp:sp modelId="{2CAC5DF5-A18D-4E62-9C70-2BF7FEDEFA2C}">
      <dsp:nvSpPr>
        <dsp:cNvPr id="0" name=""/>
        <dsp:cNvSpPr/>
      </dsp:nvSpPr>
      <dsp:spPr>
        <a:xfrm>
          <a:off x="8705850" y="68344"/>
          <a:ext cx="2024148" cy="570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Reactive Projects</a:t>
          </a:r>
          <a:endParaRPr lang="en-GB" sz="1100" kern="1200" dirty="0"/>
        </a:p>
      </dsp:txBody>
      <dsp:txXfrm>
        <a:off x="8722567" y="85061"/>
        <a:ext cx="1990714" cy="5373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4D1DA-EBCB-44E3-B400-270D0B63C98B}">
      <dsp:nvSpPr>
        <dsp:cNvPr id="0" name=""/>
        <dsp:cNvSpPr/>
      </dsp:nvSpPr>
      <dsp:spPr>
        <a:xfrm>
          <a:off x="5248" y="0"/>
          <a:ext cx="2022172" cy="2417174"/>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2"/>
              </a:solidFill>
              <a:latin typeface="Trebuchet MS" panose="020B0603020202020204" pitchFamily="34" charset="0"/>
            </a:rPr>
            <a:t>Our aspiration:</a:t>
          </a:r>
        </a:p>
        <a:p>
          <a:pPr lvl="0" algn="ctr" defTabSz="444500">
            <a:lnSpc>
              <a:spcPct val="90000"/>
            </a:lnSpc>
            <a:spcBef>
              <a:spcPct val="0"/>
            </a:spcBef>
            <a:spcAft>
              <a:spcPct val="35000"/>
            </a:spcAft>
          </a:pPr>
          <a:r>
            <a:rPr lang="en-GB" sz="1000" kern="1200" dirty="0" smtClean="0">
              <a:solidFill>
                <a:schemeClr val="tx2"/>
              </a:solidFill>
              <a:latin typeface="Trebuchet MS" panose="020B0603020202020204" pitchFamily="34" charset="0"/>
            </a:rPr>
            <a:t>Elderly residents in Surrey care homes (and their families) have a sustainable increase in opportunity to express their views and experiences to </a:t>
          </a:r>
          <a:r>
            <a:rPr lang="en-GB" sz="1000" kern="1200" dirty="0" err="1" smtClean="0">
              <a:solidFill>
                <a:schemeClr val="tx2"/>
              </a:solidFill>
              <a:latin typeface="Trebuchet MS" panose="020B0603020202020204" pitchFamily="34" charset="0"/>
            </a:rPr>
            <a:t>Healthwatch</a:t>
          </a:r>
          <a:r>
            <a:rPr lang="en-GB" sz="1000" kern="1200" dirty="0" smtClean="0">
              <a:solidFill>
                <a:schemeClr val="tx2"/>
              </a:solidFill>
              <a:latin typeface="Trebuchet MS" panose="020B0603020202020204" pitchFamily="34" charset="0"/>
            </a:rPr>
            <a:t> Surrey.</a:t>
          </a:r>
          <a:endParaRPr lang="en-GB" sz="1000" kern="1200" dirty="0">
            <a:solidFill>
              <a:schemeClr val="tx2"/>
            </a:solidFill>
            <a:latin typeface="+mn-lt"/>
          </a:endParaRPr>
        </a:p>
      </dsp:txBody>
      <dsp:txXfrm>
        <a:off x="64475" y="59227"/>
        <a:ext cx="1903718" cy="2298720"/>
      </dsp:txXfrm>
    </dsp:sp>
    <dsp:sp modelId="{BD1A3556-30E7-4E0A-B32C-4D24A1264649}">
      <dsp:nvSpPr>
        <dsp:cNvPr id="0" name=""/>
        <dsp:cNvSpPr/>
      </dsp:nvSpPr>
      <dsp:spPr>
        <a:xfrm>
          <a:off x="2104922" y="1161449"/>
          <a:ext cx="2048" cy="94275"/>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solidFill>
              <a:schemeClr val="tx2"/>
            </a:solidFill>
          </a:endParaRPr>
        </a:p>
      </dsp:txBody>
      <dsp:txXfrm>
        <a:off x="2104922" y="1180304"/>
        <a:ext cx="1434" cy="56565"/>
      </dsp:txXfrm>
    </dsp:sp>
    <dsp:sp modelId="{1F4FFFA0-9165-4033-BE60-CD0EAA5CBFA4}">
      <dsp:nvSpPr>
        <dsp:cNvPr id="0" name=""/>
        <dsp:cNvSpPr/>
      </dsp:nvSpPr>
      <dsp:spPr>
        <a:xfrm>
          <a:off x="2179898" y="-1496"/>
          <a:ext cx="2022172" cy="2420167"/>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2"/>
              </a:solidFill>
              <a:latin typeface="Trebuchet MS" panose="020B0603020202020204" pitchFamily="34" charset="0"/>
            </a:rPr>
            <a:t>Our aspiration: </a:t>
          </a:r>
          <a:r>
            <a:rPr lang="en-US" sz="1000" kern="1200" dirty="0" smtClean="0">
              <a:solidFill>
                <a:schemeClr val="tx2"/>
              </a:solidFill>
              <a:latin typeface="Trebuchet MS" panose="020B0603020202020204" pitchFamily="34" charset="0"/>
            </a:rPr>
            <a:t>Following discharge, people in Surrey have a clear understanding of their care plan and feel confident about their follow-up care.</a:t>
          </a:r>
          <a:endParaRPr lang="en-GB" sz="1000" kern="1200" dirty="0">
            <a:solidFill>
              <a:schemeClr val="tx2"/>
            </a:solidFill>
            <a:latin typeface="+mn-lt"/>
          </a:endParaRPr>
        </a:p>
      </dsp:txBody>
      <dsp:txXfrm>
        <a:off x="2239125" y="57731"/>
        <a:ext cx="1903718" cy="2301713"/>
      </dsp:txXfrm>
    </dsp:sp>
    <dsp:sp modelId="{A0C61618-49BB-4445-A88E-28928B23FF85}">
      <dsp:nvSpPr>
        <dsp:cNvPr id="0" name=""/>
        <dsp:cNvSpPr/>
      </dsp:nvSpPr>
      <dsp:spPr>
        <a:xfrm>
          <a:off x="4279350" y="1161449"/>
          <a:ext cx="2059" cy="94275"/>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solidFill>
              <a:schemeClr val="tx2"/>
            </a:solidFill>
          </a:endParaRPr>
        </a:p>
      </dsp:txBody>
      <dsp:txXfrm>
        <a:off x="4279350" y="1180304"/>
        <a:ext cx="1441" cy="56565"/>
      </dsp:txXfrm>
    </dsp:sp>
    <dsp:sp modelId="{A93E3DE9-AEA4-4B81-AF2B-C24EAB8C540B}">
      <dsp:nvSpPr>
        <dsp:cNvPr id="0" name=""/>
        <dsp:cNvSpPr/>
      </dsp:nvSpPr>
      <dsp:spPr>
        <a:xfrm>
          <a:off x="4354128" y="-1496"/>
          <a:ext cx="2022172" cy="2420167"/>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2"/>
              </a:solidFill>
              <a:latin typeface="Trebuchet MS" panose="020B0603020202020204" pitchFamily="34" charset="0"/>
            </a:rPr>
            <a:t>Our aspirations:</a:t>
          </a:r>
        </a:p>
        <a:p>
          <a:pPr lvl="0" algn="ctr" defTabSz="444500">
            <a:lnSpc>
              <a:spcPct val="90000"/>
            </a:lnSpc>
            <a:spcBef>
              <a:spcPct val="0"/>
            </a:spcBef>
            <a:spcAft>
              <a:spcPct val="35000"/>
            </a:spcAft>
          </a:pPr>
          <a:r>
            <a:rPr lang="en-GB" sz="1000" kern="1200" dirty="0" smtClean="0">
              <a:solidFill>
                <a:schemeClr val="tx2"/>
              </a:solidFill>
              <a:latin typeface="Trebuchet MS" panose="020B0603020202020204" pitchFamily="34" charset="0"/>
            </a:rPr>
            <a:t>People discharged from inpatient mental health care have the support and access to services that they need to stay well.</a:t>
          </a:r>
        </a:p>
        <a:p>
          <a:pPr lvl="0" algn="ctr" defTabSz="444500">
            <a:lnSpc>
              <a:spcPct val="90000"/>
            </a:lnSpc>
            <a:spcBef>
              <a:spcPct val="0"/>
            </a:spcBef>
            <a:spcAft>
              <a:spcPct val="35000"/>
            </a:spcAft>
          </a:pPr>
          <a:r>
            <a:rPr lang="en-GB" sz="1000" kern="1200" dirty="0" smtClean="0">
              <a:solidFill>
                <a:schemeClr val="tx2"/>
              </a:solidFill>
              <a:latin typeface="Trebuchet MS" panose="020B0603020202020204" pitchFamily="34" charset="0"/>
            </a:rPr>
            <a:t>Children and young people have timely and appropriate access to CAMHS.</a:t>
          </a:r>
          <a:endParaRPr lang="en-GB" sz="1000" kern="1200" dirty="0">
            <a:solidFill>
              <a:schemeClr val="tx2"/>
            </a:solidFill>
            <a:latin typeface="+mn-lt"/>
          </a:endParaRPr>
        </a:p>
      </dsp:txBody>
      <dsp:txXfrm>
        <a:off x="4413355" y="57731"/>
        <a:ext cx="1903718" cy="2301713"/>
      </dsp:txXfrm>
    </dsp:sp>
    <dsp:sp modelId="{EC9E36A6-65C5-487D-8C3C-9D5331798950}">
      <dsp:nvSpPr>
        <dsp:cNvPr id="0" name=""/>
        <dsp:cNvSpPr/>
      </dsp:nvSpPr>
      <dsp:spPr>
        <a:xfrm>
          <a:off x="6453580" y="1161449"/>
          <a:ext cx="2059" cy="94275"/>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solidFill>
              <a:schemeClr val="tx2"/>
            </a:solidFill>
          </a:endParaRPr>
        </a:p>
      </dsp:txBody>
      <dsp:txXfrm>
        <a:off x="6453580" y="1180304"/>
        <a:ext cx="1441" cy="56565"/>
      </dsp:txXfrm>
    </dsp:sp>
    <dsp:sp modelId="{118A6AF8-3859-4AD4-9B94-558E12373B2F}">
      <dsp:nvSpPr>
        <dsp:cNvPr id="0" name=""/>
        <dsp:cNvSpPr/>
      </dsp:nvSpPr>
      <dsp:spPr>
        <a:xfrm>
          <a:off x="6528358" y="-1496"/>
          <a:ext cx="2022172" cy="2420167"/>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2"/>
              </a:solidFill>
              <a:latin typeface="Trebuchet MS" panose="020B0603020202020204" pitchFamily="34" charset="0"/>
            </a:rPr>
            <a:t>Our aspiration:</a:t>
          </a:r>
        </a:p>
        <a:p>
          <a:pPr lvl="0" algn="ctr" defTabSz="444500">
            <a:lnSpc>
              <a:spcPct val="90000"/>
            </a:lnSpc>
            <a:spcBef>
              <a:spcPct val="0"/>
            </a:spcBef>
            <a:spcAft>
              <a:spcPct val="35000"/>
            </a:spcAft>
          </a:pPr>
          <a:r>
            <a:rPr lang="en-US" sz="1000" kern="1200" dirty="0" smtClean="0">
              <a:solidFill>
                <a:schemeClr val="tx2"/>
              </a:solidFill>
              <a:latin typeface="Trebuchet MS" panose="020B0603020202020204" pitchFamily="34" charset="0"/>
            </a:rPr>
            <a:t>People in Surrey are able to use a variety of methods to access GP services, including those who experience barriers to communication.</a:t>
          </a:r>
          <a:endParaRPr lang="en-GB" sz="1000" kern="1200" dirty="0" smtClean="0">
            <a:solidFill>
              <a:schemeClr val="tx2"/>
            </a:solidFill>
            <a:latin typeface="+mn-lt"/>
          </a:endParaRPr>
        </a:p>
      </dsp:txBody>
      <dsp:txXfrm>
        <a:off x="6587585" y="57731"/>
        <a:ext cx="1903718" cy="2301713"/>
      </dsp:txXfrm>
    </dsp:sp>
    <dsp:sp modelId="{6E0EC774-5891-4C02-B302-00E719985465}">
      <dsp:nvSpPr>
        <dsp:cNvPr id="0" name=""/>
        <dsp:cNvSpPr/>
      </dsp:nvSpPr>
      <dsp:spPr>
        <a:xfrm>
          <a:off x="8627810" y="1161449"/>
          <a:ext cx="2059" cy="94275"/>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solidFill>
              <a:schemeClr val="tx2"/>
            </a:solidFill>
          </a:endParaRPr>
        </a:p>
      </dsp:txBody>
      <dsp:txXfrm>
        <a:off x="8627810" y="1180304"/>
        <a:ext cx="1441" cy="56565"/>
      </dsp:txXfrm>
    </dsp:sp>
    <dsp:sp modelId="{2CAC5DF5-A18D-4E62-9C70-2BF7FEDEFA2C}">
      <dsp:nvSpPr>
        <dsp:cNvPr id="0" name=""/>
        <dsp:cNvSpPr/>
      </dsp:nvSpPr>
      <dsp:spPr>
        <a:xfrm>
          <a:off x="8702588" y="-1496"/>
          <a:ext cx="2022172" cy="2420167"/>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2"/>
              </a:solidFill>
              <a:latin typeface="Trebuchet MS" panose="020B0603020202020204" pitchFamily="34" charset="0"/>
            </a:rPr>
            <a:t>Our aspiration: </a:t>
          </a:r>
          <a:r>
            <a:rPr lang="en-US" sz="1000" kern="1200" dirty="0" err="1" smtClean="0">
              <a:solidFill>
                <a:schemeClr val="tx2"/>
              </a:solidFill>
              <a:latin typeface="Trebuchet MS" panose="020B0603020202020204" pitchFamily="34" charset="0"/>
            </a:rPr>
            <a:t>HWSy</a:t>
          </a:r>
          <a:r>
            <a:rPr lang="en-US" sz="1000" kern="1200" dirty="0" smtClean="0">
              <a:solidFill>
                <a:schemeClr val="tx2"/>
              </a:solidFill>
              <a:latin typeface="Trebuchet MS" panose="020B0603020202020204" pitchFamily="34" charset="0"/>
            </a:rPr>
            <a:t> invests appropriate resources into flexible and reactive projects </a:t>
          </a:r>
        </a:p>
      </dsp:txBody>
      <dsp:txXfrm>
        <a:off x="8761815" y="57731"/>
        <a:ext cx="1903718" cy="23017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5EB298E6-B5A3-4B44-B626-FBA5A59A4984}" type="datetimeFigureOut">
              <a:rPr lang="en-GB" smtClean="0"/>
              <a:t>17/07/2017</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446C7311-7954-41A2-A643-12A5635D116F}" type="slidenum">
              <a:rPr lang="en-GB" smtClean="0"/>
              <a:t>‹#›</a:t>
            </a:fld>
            <a:endParaRPr lang="en-GB" dirty="0"/>
          </a:p>
        </p:txBody>
      </p:sp>
    </p:spTree>
    <p:extLst>
      <p:ext uri="{BB962C8B-B14F-4D97-AF65-F5344CB8AC3E}">
        <p14:creationId xmlns:p14="http://schemas.microsoft.com/office/powerpoint/2010/main" val="404319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13246C23-BB80-40E3-80C4-E386C8320EAF}" type="slidenum">
              <a:rPr lang="en-GB" smtClean="0">
                <a:latin typeface="Calibri" pitchFamily="34" charset="0"/>
                <a:cs typeface="Arial" charset="0"/>
              </a:rPr>
              <a:pPr eaLnBrk="1" hangingPunct="1"/>
              <a:t>1</a:t>
            </a:fld>
            <a:endParaRPr lang="en-GB" dirty="0" smtClean="0">
              <a:latin typeface="Calibri" pitchFamily="34" charset="0"/>
              <a:cs typeface="Arial" charset="0"/>
            </a:endParaRPr>
          </a:p>
        </p:txBody>
      </p:sp>
    </p:spTree>
    <p:extLst>
      <p:ext uri="{BB962C8B-B14F-4D97-AF65-F5344CB8AC3E}">
        <p14:creationId xmlns:p14="http://schemas.microsoft.com/office/powerpoint/2010/main" val="3004269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6C7311-7954-41A2-A643-12A5635D116F}" type="slidenum">
              <a:rPr lang="en-GB" smtClean="0"/>
              <a:t>12</a:t>
            </a:fld>
            <a:endParaRPr lang="en-GB" dirty="0"/>
          </a:p>
        </p:txBody>
      </p:sp>
    </p:spTree>
    <p:extLst>
      <p:ext uri="{BB962C8B-B14F-4D97-AF65-F5344CB8AC3E}">
        <p14:creationId xmlns:p14="http://schemas.microsoft.com/office/powerpoint/2010/main" val="62673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6C7311-7954-41A2-A643-12A5635D116F}" type="slidenum">
              <a:rPr lang="en-GB" smtClean="0"/>
              <a:t>2</a:t>
            </a:fld>
            <a:endParaRPr lang="en-GB" dirty="0"/>
          </a:p>
        </p:txBody>
      </p:sp>
    </p:spTree>
    <p:extLst>
      <p:ext uri="{BB962C8B-B14F-4D97-AF65-F5344CB8AC3E}">
        <p14:creationId xmlns:p14="http://schemas.microsoft.com/office/powerpoint/2010/main" val="164558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6C7311-7954-41A2-A643-12A5635D116F}" type="slidenum">
              <a:rPr lang="en-GB" smtClean="0"/>
              <a:t>3</a:t>
            </a:fld>
            <a:endParaRPr lang="en-GB" dirty="0"/>
          </a:p>
        </p:txBody>
      </p:sp>
    </p:spTree>
    <p:extLst>
      <p:ext uri="{BB962C8B-B14F-4D97-AF65-F5344CB8AC3E}">
        <p14:creationId xmlns:p14="http://schemas.microsoft.com/office/powerpoint/2010/main" val="152718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6C7311-7954-41A2-A643-12A5635D116F}" type="slidenum">
              <a:rPr lang="en-GB" smtClean="0"/>
              <a:t>4</a:t>
            </a:fld>
            <a:endParaRPr lang="en-GB" dirty="0"/>
          </a:p>
        </p:txBody>
      </p:sp>
    </p:spTree>
    <p:extLst>
      <p:ext uri="{BB962C8B-B14F-4D97-AF65-F5344CB8AC3E}">
        <p14:creationId xmlns:p14="http://schemas.microsoft.com/office/powerpoint/2010/main" val="2366706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6C7311-7954-41A2-A643-12A5635D116F}" type="slidenum">
              <a:rPr lang="en-GB" smtClean="0"/>
              <a:t>5</a:t>
            </a:fld>
            <a:endParaRPr lang="en-GB" dirty="0"/>
          </a:p>
        </p:txBody>
      </p:sp>
    </p:spTree>
    <p:extLst>
      <p:ext uri="{BB962C8B-B14F-4D97-AF65-F5344CB8AC3E}">
        <p14:creationId xmlns:p14="http://schemas.microsoft.com/office/powerpoint/2010/main" val="338918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6C7311-7954-41A2-A643-12A5635D116F}" type="slidenum">
              <a:rPr lang="en-GB" smtClean="0"/>
              <a:t>8</a:t>
            </a:fld>
            <a:endParaRPr lang="en-GB" dirty="0"/>
          </a:p>
        </p:txBody>
      </p:sp>
    </p:spTree>
    <p:extLst>
      <p:ext uri="{BB962C8B-B14F-4D97-AF65-F5344CB8AC3E}">
        <p14:creationId xmlns:p14="http://schemas.microsoft.com/office/powerpoint/2010/main" val="139225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6C7311-7954-41A2-A643-12A5635D116F}" type="slidenum">
              <a:rPr lang="en-GB" smtClean="0"/>
              <a:t>9</a:t>
            </a:fld>
            <a:endParaRPr lang="en-GB" dirty="0"/>
          </a:p>
        </p:txBody>
      </p:sp>
    </p:spTree>
    <p:extLst>
      <p:ext uri="{BB962C8B-B14F-4D97-AF65-F5344CB8AC3E}">
        <p14:creationId xmlns:p14="http://schemas.microsoft.com/office/powerpoint/2010/main" val="18247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6C7311-7954-41A2-A643-12A5635D116F}" type="slidenum">
              <a:rPr lang="en-GB" smtClean="0"/>
              <a:t>10</a:t>
            </a:fld>
            <a:endParaRPr lang="en-GB" dirty="0"/>
          </a:p>
        </p:txBody>
      </p:sp>
    </p:spTree>
    <p:extLst>
      <p:ext uri="{BB962C8B-B14F-4D97-AF65-F5344CB8AC3E}">
        <p14:creationId xmlns:p14="http://schemas.microsoft.com/office/powerpoint/2010/main" val="357341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6C7311-7954-41A2-A643-12A5635D116F}" type="slidenum">
              <a:rPr lang="en-GB" smtClean="0"/>
              <a:t>11</a:t>
            </a:fld>
            <a:endParaRPr lang="en-GB" dirty="0"/>
          </a:p>
        </p:txBody>
      </p:sp>
    </p:spTree>
    <p:extLst>
      <p:ext uri="{BB962C8B-B14F-4D97-AF65-F5344CB8AC3E}">
        <p14:creationId xmlns:p14="http://schemas.microsoft.com/office/powerpoint/2010/main" val="354173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FB97590-D4F2-4223-BFF4-7B548D84A2DB}" type="datetimeFigureOut">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E8FE58D-69B7-4C50-A88A-170574D23F31}" type="slidenum">
              <a:rPr lang="en-GB" smtClean="0"/>
              <a:t>‹#›</a:t>
            </a:fld>
            <a:endParaRPr lang="en-GB" dirty="0"/>
          </a:p>
        </p:txBody>
      </p:sp>
    </p:spTree>
    <p:extLst>
      <p:ext uri="{BB962C8B-B14F-4D97-AF65-F5344CB8AC3E}">
        <p14:creationId xmlns:p14="http://schemas.microsoft.com/office/powerpoint/2010/main" val="4097137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B97590-D4F2-4223-BFF4-7B548D84A2DB}" type="datetimeFigureOut">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E8FE58D-69B7-4C50-A88A-170574D23F31}" type="slidenum">
              <a:rPr lang="en-GB" smtClean="0"/>
              <a:t>‹#›</a:t>
            </a:fld>
            <a:endParaRPr lang="en-GB" dirty="0"/>
          </a:p>
        </p:txBody>
      </p:sp>
    </p:spTree>
    <p:extLst>
      <p:ext uri="{BB962C8B-B14F-4D97-AF65-F5344CB8AC3E}">
        <p14:creationId xmlns:p14="http://schemas.microsoft.com/office/powerpoint/2010/main" val="180251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B97590-D4F2-4223-BFF4-7B548D84A2DB}" type="datetimeFigureOut">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E8FE58D-69B7-4C50-A88A-170574D23F31}" type="slidenum">
              <a:rPr lang="en-GB" smtClean="0"/>
              <a:t>‹#›</a:t>
            </a:fld>
            <a:endParaRPr lang="en-GB" dirty="0"/>
          </a:p>
        </p:txBody>
      </p:sp>
    </p:spTree>
    <p:extLst>
      <p:ext uri="{BB962C8B-B14F-4D97-AF65-F5344CB8AC3E}">
        <p14:creationId xmlns:p14="http://schemas.microsoft.com/office/powerpoint/2010/main" val="347507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Healthwatch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9152" y="5322638"/>
            <a:ext cx="10255249" cy="578495"/>
          </a:xfrm>
        </p:spPr>
        <p:txBody>
          <a:bodyPr/>
          <a:lstStyle>
            <a:lvl1pPr>
              <a:defRPr u="none" baseline="0">
                <a:uFill>
                  <a:solidFill>
                    <a:schemeClr val="bg2"/>
                  </a:solidFill>
                </a:uFill>
              </a:defRPr>
            </a:lvl1pPr>
          </a:lstStyle>
          <a:p>
            <a:r>
              <a:rPr lang="en-GB" smtClean="0"/>
              <a:t>Click to edit Master title style</a:t>
            </a:r>
            <a:endParaRPr lang="en-GB" dirty="0"/>
          </a:p>
        </p:txBody>
      </p:sp>
      <p:sp>
        <p:nvSpPr>
          <p:cNvPr id="3" name="Subtitle 2"/>
          <p:cNvSpPr>
            <a:spLocks noGrp="1"/>
          </p:cNvSpPr>
          <p:nvPr>
            <p:ph type="subTitle" idx="1"/>
          </p:nvPr>
        </p:nvSpPr>
        <p:spPr>
          <a:xfrm>
            <a:off x="819152" y="5826693"/>
            <a:ext cx="10255249" cy="360040"/>
          </a:xfrm>
        </p:spPr>
        <p:txBody>
          <a:bodyPr/>
          <a:lstStyle>
            <a:lvl1pPr marL="0" indent="0" algn="l">
              <a:lnSpc>
                <a:spcPts val="2800"/>
              </a:lnSpc>
              <a:buNone/>
              <a:defRPr sz="25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sp>
        <p:nvSpPr>
          <p:cNvPr id="9" name="Text Placeholder 8"/>
          <p:cNvSpPr>
            <a:spLocks noGrp="1"/>
          </p:cNvSpPr>
          <p:nvPr>
            <p:ph type="body" sz="quarter" idx="10"/>
          </p:nvPr>
        </p:nvSpPr>
        <p:spPr>
          <a:xfrm>
            <a:off x="819152" y="6352178"/>
            <a:ext cx="5276849" cy="252000"/>
          </a:xfrm>
        </p:spPr>
        <p:txBody>
          <a:bodyPr/>
          <a:lstStyle>
            <a:lvl1pPr>
              <a:defRPr b="1">
                <a:solidFill>
                  <a:schemeClr val="accent1"/>
                </a:solidFill>
              </a:defRPr>
            </a:lvl1pPr>
          </a:lstStyle>
          <a:p>
            <a:pPr lvl="0"/>
            <a:r>
              <a:rPr lang="en-GB" smtClean="0"/>
              <a:t>Click to edit Master text styles</a:t>
            </a:r>
          </a:p>
        </p:txBody>
      </p:sp>
      <p:sp>
        <p:nvSpPr>
          <p:cNvPr id="15" name="Picture Placeholder 12"/>
          <p:cNvSpPr>
            <a:spLocks noGrp="1"/>
          </p:cNvSpPr>
          <p:nvPr>
            <p:ph type="pic" sz="quarter" idx="11"/>
          </p:nvPr>
        </p:nvSpPr>
        <p:spPr>
          <a:xfrm>
            <a:off x="8354484" y="319088"/>
            <a:ext cx="3454400" cy="1080000"/>
          </a:xfrm>
        </p:spPr>
        <p:txBody>
          <a:bodyPr/>
          <a:lstStyle/>
          <a:p>
            <a:pPr lvl="0"/>
            <a:r>
              <a:rPr lang="en-GB" noProof="0" dirty="0" smtClean="0"/>
              <a:t>Drag picture to placeholder or click icon to add</a:t>
            </a:r>
            <a:endParaRPr lang="en-GB" noProof="0" dirty="0"/>
          </a:p>
        </p:txBody>
      </p:sp>
    </p:spTree>
    <p:extLst>
      <p:ext uri="{BB962C8B-B14F-4D97-AF65-F5344CB8AC3E}">
        <p14:creationId xmlns:p14="http://schemas.microsoft.com/office/powerpoint/2010/main" val="224793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B97590-D4F2-4223-BFF4-7B548D84A2DB}" type="datetimeFigureOut">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E8FE58D-69B7-4C50-A88A-170574D23F31}" type="slidenum">
              <a:rPr lang="en-GB" smtClean="0"/>
              <a:t>‹#›</a:t>
            </a:fld>
            <a:endParaRPr lang="en-GB" dirty="0"/>
          </a:p>
        </p:txBody>
      </p:sp>
    </p:spTree>
    <p:extLst>
      <p:ext uri="{BB962C8B-B14F-4D97-AF65-F5344CB8AC3E}">
        <p14:creationId xmlns:p14="http://schemas.microsoft.com/office/powerpoint/2010/main" val="87465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B97590-D4F2-4223-BFF4-7B548D84A2DB}" type="datetimeFigureOut">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E8FE58D-69B7-4C50-A88A-170574D23F31}" type="slidenum">
              <a:rPr lang="en-GB" smtClean="0"/>
              <a:t>‹#›</a:t>
            </a:fld>
            <a:endParaRPr lang="en-GB" dirty="0"/>
          </a:p>
        </p:txBody>
      </p:sp>
    </p:spTree>
    <p:extLst>
      <p:ext uri="{BB962C8B-B14F-4D97-AF65-F5344CB8AC3E}">
        <p14:creationId xmlns:p14="http://schemas.microsoft.com/office/powerpoint/2010/main" val="363015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FB97590-D4F2-4223-BFF4-7B548D84A2DB}" type="datetimeFigureOut">
              <a:rPr lang="en-GB" smtClean="0"/>
              <a:t>17/07/2017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8FE58D-69B7-4C50-A88A-170574D23F31}" type="slidenum">
              <a:rPr lang="en-GB" smtClean="0"/>
              <a:t>‹#›</a:t>
            </a:fld>
            <a:endParaRPr lang="en-GB" dirty="0"/>
          </a:p>
        </p:txBody>
      </p:sp>
    </p:spTree>
    <p:extLst>
      <p:ext uri="{BB962C8B-B14F-4D97-AF65-F5344CB8AC3E}">
        <p14:creationId xmlns:p14="http://schemas.microsoft.com/office/powerpoint/2010/main" val="90635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B97590-D4F2-4223-BFF4-7B548D84A2DB}" type="datetimeFigureOut">
              <a:rPr lang="en-GB" smtClean="0"/>
              <a:t>17/07/2017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E8FE58D-69B7-4C50-A88A-170574D23F31}" type="slidenum">
              <a:rPr lang="en-GB" smtClean="0"/>
              <a:t>‹#›</a:t>
            </a:fld>
            <a:endParaRPr lang="en-GB" dirty="0"/>
          </a:p>
        </p:txBody>
      </p:sp>
    </p:spTree>
    <p:extLst>
      <p:ext uri="{BB962C8B-B14F-4D97-AF65-F5344CB8AC3E}">
        <p14:creationId xmlns:p14="http://schemas.microsoft.com/office/powerpoint/2010/main" val="371161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B97590-D4F2-4223-BFF4-7B548D84A2DB}" type="datetimeFigureOut">
              <a:rPr lang="en-GB" smtClean="0"/>
              <a:t>17/07/2017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E8FE58D-69B7-4C50-A88A-170574D23F31}" type="slidenum">
              <a:rPr lang="en-GB" smtClean="0"/>
              <a:t>‹#›</a:t>
            </a:fld>
            <a:endParaRPr lang="en-GB" dirty="0"/>
          </a:p>
        </p:txBody>
      </p:sp>
    </p:spTree>
    <p:extLst>
      <p:ext uri="{BB962C8B-B14F-4D97-AF65-F5344CB8AC3E}">
        <p14:creationId xmlns:p14="http://schemas.microsoft.com/office/powerpoint/2010/main" val="12659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97590-D4F2-4223-BFF4-7B548D84A2DB}" type="datetimeFigureOut">
              <a:rPr lang="en-GB" smtClean="0"/>
              <a:t>17/07/2017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E8FE58D-69B7-4C50-A88A-170574D23F31}" type="slidenum">
              <a:rPr lang="en-GB" smtClean="0"/>
              <a:t>‹#›</a:t>
            </a:fld>
            <a:endParaRPr lang="en-GB" dirty="0"/>
          </a:p>
        </p:txBody>
      </p:sp>
    </p:spTree>
    <p:extLst>
      <p:ext uri="{BB962C8B-B14F-4D97-AF65-F5344CB8AC3E}">
        <p14:creationId xmlns:p14="http://schemas.microsoft.com/office/powerpoint/2010/main" val="3587088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97590-D4F2-4223-BFF4-7B548D84A2DB}" type="datetimeFigureOut">
              <a:rPr lang="en-GB" smtClean="0"/>
              <a:t>17/07/2017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8FE58D-69B7-4C50-A88A-170574D23F31}" type="slidenum">
              <a:rPr lang="en-GB" smtClean="0"/>
              <a:t>‹#›</a:t>
            </a:fld>
            <a:endParaRPr lang="en-GB" dirty="0"/>
          </a:p>
        </p:txBody>
      </p:sp>
    </p:spTree>
    <p:extLst>
      <p:ext uri="{BB962C8B-B14F-4D97-AF65-F5344CB8AC3E}">
        <p14:creationId xmlns:p14="http://schemas.microsoft.com/office/powerpoint/2010/main" val="2296833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97590-D4F2-4223-BFF4-7B548D84A2DB}" type="datetimeFigureOut">
              <a:rPr lang="en-GB" smtClean="0"/>
              <a:t>17/07/2017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8FE58D-69B7-4C50-A88A-170574D23F31}" type="slidenum">
              <a:rPr lang="en-GB" smtClean="0"/>
              <a:t>‹#›</a:t>
            </a:fld>
            <a:endParaRPr lang="en-GB" dirty="0"/>
          </a:p>
        </p:txBody>
      </p:sp>
    </p:spTree>
    <p:extLst>
      <p:ext uri="{BB962C8B-B14F-4D97-AF65-F5344CB8AC3E}">
        <p14:creationId xmlns:p14="http://schemas.microsoft.com/office/powerpoint/2010/main" val="69595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97590-D4F2-4223-BFF4-7B548D84A2DB}" type="datetimeFigureOut">
              <a:rPr lang="en-GB" smtClean="0"/>
              <a:t>17/07/2017</a:t>
            </a:fld>
            <a:endParaRPr lang="en-GB"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FE58D-69B7-4C50-A88A-170574D23F31}" type="slidenum">
              <a:rPr lang="en-GB" smtClean="0"/>
              <a:t>‹#›</a:t>
            </a:fld>
            <a:endParaRPr lang="en-GB" dirty="0"/>
          </a:p>
        </p:txBody>
      </p:sp>
    </p:spTree>
    <p:extLst>
      <p:ext uri="{BB962C8B-B14F-4D97-AF65-F5344CB8AC3E}">
        <p14:creationId xmlns:p14="http://schemas.microsoft.com/office/powerpoint/2010/main" val="388556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34" Type="http://schemas.openxmlformats.org/officeDocument/2006/relationships/diagramLayout" Target="../diagrams/layout11.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33" Type="http://schemas.openxmlformats.org/officeDocument/2006/relationships/diagramData" Target="../diagrams/data11.xml"/><Relationship Id="rId2" Type="http://schemas.openxmlformats.org/officeDocument/2006/relationships/notesSlide" Target="../notesSlides/notesSlide10.xml"/><Relationship Id="rId16" Type="http://schemas.openxmlformats.org/officeDocument/2006/relationships/diagramColors" Target="../diagrams/colors7.xml"/><Relationship Id="rId20" Type="http://schemas.openxmlformats.org/officeDocument/2006/relationships/diagramQuickStyle" Target="../diagrams/quickStyle8.xml"/><Relationship Id="rId29" Type="http://schemas.openxmlformats.org/officeDocument/2006/relationships/diagramLayout" Target="../diagrams/layout10.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32" Type="http://schemas.microsoft.com/office/2007/relationships/diagramDrawing" Target="../diagrams/drawing10.xml"/><Relationship Id="rId37" Type="http://schemas.microsoft.com/office/2007/relationships/diagramDrawing" Target="../diagrams/drawing11.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28" Type="http://schemas.openxmlformats.org/officeDocument/2006/relationships/diagramData" Target="../diagrams/data10.xml"/><Relationship Id="rId36" Type="http://schemas.openxmlformats.org/officeDocument/2006/relationships/diagramColors" Target="../diagrams/colors11.xml"/><Relationship Id="rId10" Type="http://schemas.openxmlformats.org/officeDocument/2006/relationships/diagramQuickStyle" Target="../diagrams/quickStyle6.xml"/><Relationship Id="rId19" Type="http://schemas.openxmlformats.org/officeDocument/2006/relationships/diagramLayout" Target="../diagrams/layout8.xml"/><Relationship Id="rId31" Type="http://schemas.openxmlformats.org/officeDocument/2006/relationships/diagramColors" Target="../diagrams/colors10.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 Id="rId30" Type="http://schemas.openxmlformats.org/officeDocument/2006/relationships/diagramQuickStyle" Target="../diagrams/quickStyle10.xml"/><Relationship Id="rId35"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D:\HEALTHWATCH\LOGOS\Healthw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95394"/>
            <a:ext cx="4248472" cy="1064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553" y="6198280"/>
            <a:ext cx="10029100" cy="523220"/>
          </a:xfrm>
          <a:prstGeom prst="rect">
            <a:avLst/>
          </a:prstGeom>
          <a:noFill/>
        </p:spPr>
        <p:txBody>
          <a:bodyPr wrap="square" rtlCol="0">
            <a:spAutoFit/>
          </a:bodyPr>
          <a:lstStyle/>
          <a:p>
            <a:r>
              <a:rPr lang="en-US" sz="2800" b="1" dirty="0" smtClean="0">
                <a:solidFill>
                  <a:srgbClr val="004F84"/>
                </a:solidFill>
                <a:latin typeface="Trebuchet MS" panose="020B0603020202020204" pitchFamily="34" charset="0"/>
                <a:cs typeface="Arial" pitchFamily="34" charset="0"/>
              </a:rPr>
              <a:t>Influencing </a:t>
            </a:r>
            <a:r>
              <a:rPr lang="en-US" sz="2800" b="1" dirty="0">
                <a:solidFill>
                  <a:srgbClr val="004F84"/>
                </a:solidFill>
                <a:latin typeface="Trebuchet MS" panose="020B0603020202020204" pitchFamily="34" charset="0"/>
                <a:cs typeface="Arial" pitchFamily="34" charset="0"/>
              </a:rPr>
              <a:t>Work </a:t>
            </a:r>
            <a:r>
              <a:rPr lang="en-US" sz="2800" b="1" dirty="0" smtClean="0">
                <a:solidFill>
                  <a:srgbClr val="004F84"/>
                </a:solidFill>
                <a:latin typeface="Trebuchet MS" panose="020B0603020202020204" pitchFamily="34" charset="0"/>
                <a:cs typeface="Arial" pitchFamily="34" charset="0"/>
              </a:rPr>
              <a:t>Plan: </a:t>
            </a:r>
            <a:r>
              <a:rPr lang="en-US" sz="2800" dirty="0" smtClean="0">
                <a:solidFill>
                  <a:srgbClr val="004F84"/>
                </a:solidFill>
                <a:latin typeface="Trebuchet MS" panose="020B0603020202020204" pitchFamily="34" charset="0"/>
                <a:cs typeface="Arial" pitchFamily="34" charset="0"/>
              </a:rPr>
              <a:t>1</a:t>
            </a:r>
            <a:r>
              <a:rPr lang="en-US" sz="2800" baseline="30000" dirty="0" smtClean="0">
                <a:solidFill>
                  <a:srgbClr val="004F84"/>
                </a:solidFill>
                <a:latin typeface="Trebuchet MS" panose="020B0603020202020204" pitchFamily="34" charset="0"/>
                <a:cs typeface="Arial" pitchFamily="34" charset="0"/>
              </a:rPr>
              <a:t>st</a:t>
            </a:r>
            <a:r>
              <a:rPr lang="en-US" sz="2800" dirty="0" smtClean="0">
                <a:solidFill>
                  <a:srgbClr val="004F84"/>
                </a:solidFill>
                <a:latin typeface="Trebuchet MS" panose="020B0603020202020204" pitchFamily="34" charset="0"/>
                <a:cs typeface="Arial" pitchFamily="34" charset="0"/>
              </a:rPr>
              <a:t> July 2017 to 30</a:t>
            </a:r>
            <a:r>
              <a:rPr lang="en-US" sz="2800" baseline="30000" dirty="0" smtClean="0">
                <a:solidFill>
                  <a:srgbClr val="004F84"/>
                </a:solidFill>
                <a:latin typeface="Trebuchet MS" panose="020B0603020202020204" pitchFamily="34" charset="0"/>
                <a:cs typeface="Arial" pitchFamily="34" charset="0"/>
              </a:rPr>
              <a:t>th</a:t>
            </a:r>
            <a:r>
              <a:rPr lang="en-US" sz="2800" dirty="0" smtClean="0">
                <a:solidFill>
                  <a:srgbClr val="004F84"/>
                </a:solidFill>
                <a:latin typeface="Trebuchet MS" panose="020B0603020202020204" pitchFamily="34" charset="0"/>
                <a:cs typeface="Arial" pitchFamily="34" charset="0"/>
              </a:rPr>
              <a:t> June 2018</a:t>
            </a:r>
            <a:endParaRPr lang="en-US" sz="2800" dirty="0">
              <a:solidFill>
                <a:srgbClr val="004F84"/>
              </a:solidFill>
              <a:latin typeface="Trebuchet MS" panose="020B0603020202020204" pitchFamily="34" charset="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363" y="1170054"/>
            <a:ext cx="12780507" cy="4772295"/>
          </a:xfrm>
          <a:prstGeom prst="rect">
            <a:avLst/>
          </a:prstGeom>
          <a:effectLst>
            <a:softEdge rad="177800"/>
          </a:effectLst>
        </p:spPr>
      </p:pic>
    </p:spTree>
    <p:extLst>
      <p:ext uri="{BB962C8B-B14F-4D97-AF65-F5344CB8AC3E}">
        <p14:creationId xmlns:p14="http://schemas.microsoft.com/office/powerpoint/2010/main" val="3114182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983847" y="110069"/>
            <a:ext cx="10520509" cy="461665"/>
          </a:xfrm>
          <a:prstGeom prst="rect">
            <a:avLst/>
          </a:prstGeom>
          <a:noFill/>
        </p:spPr>
        <p:txBody>
          <a:bodyPr wrap="square" rtlCol="0">
            <a:spAutoFit/>
          </a:bodyPr>
          <a:lstStyle/>
          <a:p>
            <a:pPr algn="ctr"/>
            <a:r>
              <a:rPr lang="en-US" sz="2400" b="1" dirty="0" smtClean="0">
                <a:latin typeface="Trebuchet MS" panose="020B0603020202020204" pitchFamily="34" charset="0"/>
              </a:rPr>
              <a:t>Early Intervention in Mental Health</a:t>
            </a:r>
            <a:endParaRPr lang="en-GB" sz="2400" b="1" dirty="0">
              <a:latin typeface="Trebuchet MS" panose="020B0603020202020204" pitchFamily="34" charset="0"/>
            </a:endParaRPr>
          </a:p>
        </p:txBody>
      </p:sp>
      <p:grpSp>
        <p:nvGrpSpPr>
          <p:cNvPr id="83" name="Group 82"/>
          <p:cNvGrpSpPr/>
          <p:nvPr/>
        </p:nvGrpSpPr>
        <p:grpSpPr>
          <a:xfrm>
            <a:off x="983848" y="571734"/>
            <a:ext cx="10520508" cy="6005337"/>
            <a:chOff x="5248" y="-2577850"/>
            <a:chExt cx="2022172" cy="18260467"/>
          </a:xfrm>
        </p:grpSpPr>
        <p:sp>
          <p:nvSpPr>
            <p:cNvPr id="84" name="Rounded Rectangle 83"/>
            <p:cNvSpPr/>
            <p:nvPr/>
          </p:nvSpPr>
          <p:spPr>
            <a:xfrm>
              <a:off x="5248" y="-2577850"/>
              <a:ext cx="2022172" cy="18260467"/>
            </a:xfrm>
            <a:prstGeom prst="roundRect">
              <a:avLst>
                <a:gd name="adj" fmla="val 10000"/>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5" name="Rounded Rectangle 4"/>
            <p:cNvSpPr/>
            <p:nvPr/>
          </p:nvSpPr>
          <p:spPr>
            <a:xfrm>
              <a:off x="98651" y="-1610033"/>
              <a:ext cx="1838551" cy="16306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defTabSz="444500">
                <a:lnSpc>
                  <a:spcPct val="90000"/>
                </a:lnSpc>
                <a:spcBef>
                  <a:spcPct val="0"/>
                </a:spcBef>
                <a:spcAft>
                  <a:spcPct val="35000"/>
                </a:spcAft>
              </a:pPr>
              <a:r>
                <a:rPr lang="en-US" sz="1300" b="1" dirty="0">
                  <a:solidFill>
                    <a:schemeClr val="tx2"/>
                  </a:solidFill>
                  <a:latin typeface="Trebuchet MS" panose="020B0603020202020204" pitchFamily="34" charset="0"/>
                </a:rPr>
                <a:t>B</a:t>
              </a:r>
              <a:r>
                <a:rPr lang="en-US" sz="1300" b="1" dirty="0" smtClean="0">
                  <a:solidFill>
                    <a:schemeClr val="tx2"/>
                  </a:solidFill>
                  <a:latin typeface="Trebuchet MS" panose="020B0603020202020204" pitchFamily="34" charset="0"/>
                </a:rPr>
                <a:t>ackground</a:t>
              </a:r>
            </a:p>
            <a:p>
              <a:pPr lvl="0" defTabSz="444500">
                <a:lnSpc>
                  <a:spcPct val="90000"/>
                </a:lnSpc>
                <a:spcBef>
                  <a:spcPct val="0"/>
                </a:spcBef>
                <a:spcAft>
                  <a:spcPct val="35000"/>
                </a:spcAft>
              </a:pPr>
              <a:r>
                <a:rPr lang="en-US" sz="1300" dirty="0">
                  <a:solidFill>
                    <a:schemeClr val="tx2"/>
                  </a:solidFill>
                  <a:latin typeface="Trebuchet MS" panose="020B0603020202020204" pitchFamily="34" charset="0"/>
                </a:rPr>
                <a:t>Adequate follow-up care and timely access to support following </a:t>
              </a:r>
              <a:r>
                <a:rPr lang="en-US" sz="1300" dirty="0" smtClean="0">
                  <a:solidFill>
                    <a:schemeClr val="tx2"/>
                  </a:solidFill>
                  <a:latin typeface="Trebuchet MS" panose="020B0603020202020204" pitchFamily="34" charset="0"/>
                </a:rPr>
                <a:t>discharge from inpatient mental health care </a:t>
              </a:r>
              <a:r>
                <a:rPr lang="en-US" sz="1300" dirty="0">
                  <a:solidFill>
                    <a:schemeClr val="tx2"/>
                  </a:solidFill>
                  <a:latin typeface="Trebuchet MS" panose="020B0603020202020204" pitchFamily="34" charset="0"/>
                </a:rPr>
                <a:t>is key </a:t>
              </a:r>
              <a:r>
                <a:rPr lang="en-US" sz="1300" dirty="0" smtClean="0">
                  <a:solidFill>
                    <a:schemeClr val="tx2"/>
                  </a:solidFill>
                  <a:latin typeface="Trebuchet MS" panose="020B0603020202020204" pitchFamily="34" charset="0"/>
                </a:rPr>
                <a:t>in promoting success during these first steps to recovery – unclear or abrupt discharge can discourage </a:t>
              </a:r>
              <a:r>
                <a:rPr lang="en-GB" sz="1200" dirty="0" smtClean="0">
                  <a:solidFill>
                    <a:schemeClr val="tx2"/>
                  </a:solidFill>
                  <a:latin typeface="Trebuchet MS" panose="020B0603020202020204" pitchFamily="34" charset="0"/>
                </a:rPr>
                <a:t>service users from </a:t>
              </a:r>
              <a:r>
                <a:rPr lang="en-GB" sz="1200" dirty="0">
                  <a:solidFill>
                    <a:schemeClr val="tx2"/>
                  </a:solidFill>
                  <a:latin typeface="Trebuchet MS" panose="020B0603020202020204" pitchFamily="34" charset="0"/>
                </a:rPr>
                <a:t>accessing services in the </a:t>
              </a:r>
              <a:r>
                <a:rPr lang="en-GB" sz="1200" dirty="0" smtClean="0">
                  <a:solidFill>
                    <a:schemeClr val="tx2"/>
                  </a:solidFill>
                  <a:latin typeface="Trebuchet MS" panose="020B0603020202020204" pitchFamily="34" charset="0"/>
                </a:rPr>
                <a:t>future (NICE, CG136)</a:t>
              </a:r>
              <a:r>
                <a:rPr lang="en-GB" sz="1400" dirty="0" smtClean="0">
                  <a:solidFill>
                    <a:schemeClr val="tx2"/>
                  </a:solidFill>
                  <a:latin typeface="Trebuchet MS" panose="020B0603020202020204" pitchFamily="34" charset="0"/>
                </a:rPr>
                <a:t>.</a:t>
              </a:r>
              <a:r>
                <a:rPr lang="en-US" sz="1300" dirty="0" smtClean="0">
                  <a:solidFill>
                    <a:schemeClr val="tx2"/>
                  </a:solidFill>
                  <a:latin typeface="Trebuchet MS" panose="020B0603020202020204" pitchFamily="34" charset="0"/>
                </a:rPr>
                <a:t> Experiences of poorly communicated discharge and inconsistent follow-up care are evident in the recent </a:t>
              </a:r>
              <a:r>
                <a:rPr lang="en-US" sz="1300" dirty="0" err="1" smtClean="0">
                  <a:solidFill>
                    <a:schemeClr val="tx2"/>
                  </a:solidFill>
                  <a:latin typeface="Trebuchet MS" panose="020B0603020202020204" pitchFamily="34" charset="0"/>
                </a:rPr>
                <a:t>HWSy</a:t>
              </a:r>
              <a:r>
                <a:rPr lang="en-US" sz="1300" dirty="0" smtClean="0">
                  <a:solidFill>
                    <a:schemeClr val="tx2"/>
                  </a:solidFill>
                  <a:latin typeface="Trebuchet MS" panose="020B0603020202020204" pitchFamily="34" charset="0"/>
                </a:rPr>
                <a:t> ‘Keeping the Light On’ report. </a:t>
              </a:r>
            </a:p>
            <a:p>
              <a:pPr lvl="0" defTabSz="444500">
                <a:lnSpc>
                  <a:spcPct val="90000"/>
                </a:lnSpc>
                <a:spcBef>
                  <a:spcPct val="0"/>
                </a:spcBef>
                <a:spcAft>
                  <a:spcPct val="35000"/>
                </a:spcAft>
              </a:pPr>
              <a:r>
                <a:rPr lang="en-US" sz="1300" dirty="0" smtClean="0">
                  <a:solidFill>
                    <a:schemeClr val="tx2"/>
                  </a:solidFill>
                  <a:latin typeface="Trebuchet MS" panose="020B0603020202020204" pitchFamily="34" charset="0"/>
                </a:rPr>
                <a:t>For children there is particular frustration around the waiting times for Mindsight CAMHS and young people not receiving the treatment they need; these issues are recognized in the </a:t>
              </a:r>
              <a:r>
                <a:rPr lang="en-GB" sz="1300" dirty="0">
                  <a:solidFill>
                    <a:schemeClr val="tx2"/>
                  </a:solidFill>
                  <a:latin typeface="Trebuchet MS" panose="020B0603020202020204" pitchFamily="34" charset="0"/>
                </a:rPr>
                <a:t>Surrey Child and Adolescent Mental Health Whole System Transformation </a:t>
              </a:r>
              <a:r>
                <a:rPr lang="en-GB" sz="1300" dirty="0" smtClean="0">
                  <a:solidFill>
                    <a:schemeClr val="tx2"/>
                  </a:solidFill>
                  <a:latin typeface="Trebuchet MS" panose="020B0603020202020204" pitchFamily="34" charset="0"/>
                </a:rPr>
                <a:t>Plan (Oct, 2016).</a:t>
              </a:r>
              <a:endParaRPr lang="en-US" sz="1300" dirty="0" smtClean="0">
                <a:solidFill>
                  <a:schemeClr val="tx2"/>
                </a:solidFill>
                <a:latin typeface="Trebuchet MS" panose="020B0603020202020204" pitchFamily="34" charset="0"/>
              </a:endParaRPr>
            </a:p>
            <a:p>
              <a:pPr lvl="0" defTabSz="444500">
                <a:lnSpc>
                  <a:spcPct val="90000"/>
                </a:lnSpc>
                <a:spcBef>
                  <a:spcPct val="0"/>
                </a:spcBef>
                <a:spcAft>
                  <a:spcPct val="35000"/>
                </a:spcAft>
              </a:pPr>
              <a:r>
                <a:rPr lang="en-US" sz="1300" b="1" dirty="0" smtClean="0">
                  <a:solidFill>
                    <a:schemeClr val="tx2"/>
                  </a:solidFill>
                  <a:latin typeface="Trebuchet MS" panose="020B0603020202020204" pitchFamily="34" charset="0"/>
                </a:rPr>
                <a:t>The Issue</a:t>
              </a:r>
            </a:p>
            <a:p>
              <a:pPr lvl="0" defTabSz="444500">
                <a:lnSpc>
                  <a:spcPct val="90000"/>
                </a:lnSpc>
                <a:spcBef>
                  <a:spcPct val="0"/>
                </a:spcBef>
                <a:spcAft>
                  <a:spcPct val="35000"/>
                </a:spcAft>
              </a:pPr>
              <a:r>
                <a:rPr lang="en-US" sz="1300" dirty="0" smtClean="0">
                  <a:solidFill>
                    <a:schemeClr val="tx2"/>
                  </a:solidFill>
                  <a:latin typeface="Trebuchet MS" panose="020B0603020202020204" pitchFamily="34" charset="0"/>
                </a:rPr>
                <a:t>Individuals experiencing mental ill-heath do not feel satisfied with the support they are receiving, particularly the timeline to accessing care, and how follow-up care is communicated on discharge from inpatient services.</a:t>
              </a:r>
              <a:endParaRPr lang="en-US" sz="1300" dirty="0">
                <a:solidFill>
                  <a:schemeClr val="tx2"/>
                </a:solidFill>
                <a:latin typeface="Trebuchet MS" panose="020B0603020202020204" pitchFamily="34" charset="0"/>
              </a:endParaRPr>
            </a:p>
            <a:p>
              <a:pPr lvl="0" defTabSz="444500">
                <a:lnSpc>
                  <a:spcPct val="90000"/>
                </a:lnSpc>
                <a:spcBef>
                  <a:spcPct val="0"/>
                </a:spcBef>
                <a:spcAft>
                  <a:spcPct val="35000"/>
                </a:spcAft>
              </a:pPr>
              <a:endParaRPr lang="en-US" sz="1300" dirty="0" smtClean="0">
                <a:solidFill>
                  <a:schemeClr val="tx2"/>
                </a:solidFill>
                <a:latin typeface="Trebuchet MS" panose="020B0603020202020204" pitchFamily="34" charset="0"/>
              </a:endParaRPr>
            </a:p>
            <a:p>
              <a:pPr lvl="0" defTabSz="444500">
                <a:lnSpc>
                  <a:spcPct val="90000"/>
                </a:lnSpc>
                <a:spcBef>
                  <a:spcPct val="0"/>
                </a:spcBef>
                <a:spcAft>
                  <a:spcPct val="35000"/>
                </a:spcAft>
              </a:pPr>
              <a:r>
                <a:rPr lang="en-US" sz="1300" b="1" dirty="0" smtClean="0">
                  <a:solidFill>
                    <a:schemeClr val="tx2"/>
                  </a:solidFill>
                  <a:latin typeface="Trebuchet MS" panose="020B0603020202020204" pitchFamily="34" charset="0"/>
                </a:rPr>
                <a:t>Our aspirations:</a:t>
              </a:r>
            </a:p>
            <a:p>
              <a:pPr marL="228600" lvl="0" indent="-228600" defTabSz="444500">
                <a:lnSpc>
                  <a:spcPct val="90000"/>
                </a:lnSpc>
                <a:spcBef>
                  <a:spcPct val="0"/>
                </a:spcBef>
                <a:spcAft>
                  <a:spcPct val="35000"/>
                </a:spcAft>
                <a:buFont typeface="+mj-lt"/>
                <a:buAutoNum type="arabicPeriod"/>
              </a:pPr>
              <a:r>
                <a:rPr lang="en-GB" sz="1300" dirty="0" smtClean="0">
                  <a:solidFill>
                    <a:schemeClr val="tx2"/>
                  </a:solidFill>
                  <a:latin typeface="Trebuchet MS" panose="020B0603020202020204" pitchFamily="34" charset="0"/>
                </a:rPr>
                <a:t>People discharged from inpatient mental health care have the support and access to services that they need to stay well </a:t>
              </a:r>
            </a:p>
            <a:p>
              <a:pPr marL="228600" lvl="0" indent="-228600" defTabSz="444500">
                <a:lnSpc>
                  <a:spcPct val="90000"/>
                </a:lnSpc>
                <a:spcBef>
                  <a:spcPct val="0"/>
                </a:spcBef>
                <a:spcAft>
                  <a:spcPct val="35000"/>
                </a:spcAft>
                <a:buFont typeface="+mj-lt"/>
                <a:buAutoNum type="arabicPeriod"/>
              </a:pPr>
              <a:r>
                <a:rPr lang="en-GB" sz="1300" dirty="0" smtClean="0">
                  <a:solidFill>
                    <a:schemeClr val="tx2"/>
                  </a:solidFill>
                  <a:latin typeface="Trebuchet MS" panose="020B0603020202020204" pitchFamily="34" charset="0"/>
                </a:rPr>
                <a:t>Children and young people have timely and appropriate access to CAMHS </a:t>
              </a:r>
              <a:endParaRPr lang="en-GB" sz="1300" dirty="0">
                <a:solidFill>
                  <a:schemeClr val="tx2"/>
                </a:solidFill>
                <a:latin typeface="Trebuchet MS" panose="020B0603020202020204" pitchFamily="34" charset="0"/>
              </a:endParaRPr>
            </a:p>
            <a:p>
              <a:pPr lvl="0" defTabSz="444500">
                <a:lnSpc>
                  <a:spcPct val="90000"/>
                </a:lnSpc>
                <a:spcBef>
                  <a:spcPct val="0"/>
                </a:spcBef>
                <a:spcAft>
                  <a:spcPct val="35000"/>
                </a:spcAft>
              </a:pPr>
              <a:endParaRPr lang="en-US" sz="1300" dirty="0">
                <a:solidFill>
                  <a:schemeClr val="tx2"/>
                </a:solidFill>
                <a:latin typeface="Trebuchet MS" panose="020B0603020202020204" pitchFamily="34" charset="0"/>
              </a:endParaRPr>
            </a:p>
            <a:p>
              <a:pPr lvl="0" defTabSz="444500">
                <a:lnSpc>
                  <a:spcPct val="90000"/>
                </a:lnSpc>
                <a:spcBef>
                  <a:spcPct val="0"/>
                </a:spcBef>
                <a:spcAft>
                  <a:spcPct val="35000"/>
                </a:spcAft>
              </a:pPr>
              <a:r>
                <a:rPr lang="en-US" sz="1300" b="1" dirty="0">
                  <a:solidFill>
                    <a:schemeClr val="tx2"/>
                  </a:solidFill>
                  <a:latin typeface="Trebuchet MS" panose="020B0603020202020204" pitchFamily="34" charset="0"/>
                </a:rPr>
                <a:t>What we will do </a:t>
              </a:r>
              <a:r>
                <a:rPr lang="en-US" sz="1300" b="1" dirty="0" smtClean="0">
                  <a:solidFill>
                    <a:schemeClr val="tx2"/>
                  </a:solidFill>
                  <a:latin typeface="Trebuchet MS" panose="020B0603020202020204" pitchFamily="34" charset="0"/>
                </a:rPr>
                <a:t>(</a:t>
              </a:r>
              <a:r>
                <a:rPr lang="en-US" sz="1300" b="1" i="1" dirty="0" smtClean="0">
                  <a:solidFill>
                    <a:schemeClr val="tx2"/>
                  </a:solidFill>
                  <a:latin typeface="Trebuchet MS" panose="020B0603020202020204" pitchFamily="34" charset="0"/>
                </a:rPr>
                <a:t>and desired </a:t>
              </a:r>
              <a:r>
                <a:rPr lang="en-US" sz="1300" b="1" i="1" dirty="0">
                  <a:solidFill>
                    <a:schemeClr val="tx2"/>
                  </a:solidFill>
                  <a:latin typeface="Trebuchet MS" panose="020B0603020202020204" pitchFamily="34" charset="0"/>
                </a:rPr>
                <a:t>outcomes</a:t>
              </a:r>
              <a:r>
                <a:rPr lang="en-US" sz="1300" b="1" dirty="0" smtClean="0">
                  <a:solidFill>
                    <a:schemeClr val="tx2"/>
                  </a:solidFill>
                  <a:latin typeface="Trebuchet MS" panose="020B0603020202020204" pitchFamily="34" charset="0"/>
                </a:rPr>
                <a:t>):</a:t>
              </a:r>
              <a:endParaRPr lang="en-US" sz="1300" dirty="0">
                <a:solidFill>
                  <a:schemeClr val="tx2"/>
                </a:solidFill>
                <a:latin typeface="Trebuchet MS" panose="020B0603020202020204" pitchFamily="34" charset="0"/>
              </a:endParaRPr>
            </a:p>
            <a:p>
              <a:pPr marL="228600" indent="-228600" defTabSz="444500">
                <a:lnSpc>
                  <a:spcPct val="90000"/>
                </a:lnSpc>
                <a:spcBef>
                  <a:spcPct val="0"/>
                </a:spcBef>
                <a:spcAft>
                  <a:spcPct val="35000"/>
                </a:spcAft>
                <a:buFont typeface="+mj-lt"/>
                <a:buAutoNum type="arabicPeriod"/>
              </a:pPr>
              <a:r>
                <a:rPr lang="en-US" sz="1300" dirty="0" smtClean="0">
                  <a:solidFill>
                    <a:schemeClr val="tx2"/>
                  </a:solidFill>
                  <a:latin typeface="Trebuchet MS" panose="020B0603020202020204" pitchFamily="34" charset="0"/>
                </a:rPr>
                <a:t>Undertake a specific project to find out more from people who have been discharged from inpatient services which leads to a report with conclusions and recommendations. Outcomes:</a:t>
              </a:r>
            </a:p>
            <a:p>
              <a:pPr marL="800100" lvl="1" indent="-342900" defTabSz="444500">
                <a:lnSpc>
                  <a:spcPct val="90000"/>
                </a:lnSpc>
                <a:spcBef>
                  <a:spcPct val="0"/>
                </a:spcBef>
                <a:spcAft>
                  <a:spcPct val="35000"/>
                </a:spcAft>
                <a:buFont typeface="+mj-lt"/>
                <a:buAutoNum type="alphaLcParenR"/>
              </a:pPr>
              <a:r>
                <a:rPr lang="en-US" sz="1300" i="1" dirty="0" smtClean="0">
                  <a:solidFill>
                    <a:schemeClr val="tx2"/>
                  </a:solidFill>
                  <a:latin typeface="Trebuchet MS" panose="020B0603020202020204" pitchFamily="34" charset="0"/>
                </a:rPr>
                <a:t>Positive response from decision makers</a:t>
              </a:r>
            </a:p>
            <a:p>
              <a:pPr marL="800100" lvl="1" indent="-342900" defTabSz="444500">
                <a:lnSpc>
                  <a:spcPct val="90000"/>
                </a:lnSpc>
                <a:spcBef>
                  <a:spcPct val="0"/>
                </a:spcBef>
                <a:spcAft>
                  <a:spcPct val="35000"/>
                </a:spcAft>
                <a:buFont typeface="+mj-lt"/>
                <a:buAutoNum type="alphaLcParenR"/>
              </a:pPr>
              <a:r>
                <a:rPr lang="en-US" sz="1300" i="1" dirty="0" smtClean="0">
                  <a:solidFill>
                    <a:schemeClr val="tx2"/>
                  </a:solidFill>
                  <a:latin typeface="Trebuchet MS" panose="020B0603020202020204" pitchFamily="34" charset="0"/>
                </a:rPr>
                <a:t>Adoption of recommendations</a:t>
              </a:r>
            </a:p>
            <a:p>
              <a:pPr marL="228600" indent="-228600" defTabSz="444500">
                <a:lnSpc>
                  <a:spcPct val="90000"/>
                </a:lnSpc>
                <a:spcBef>
                  <a:spcPct val="0"/>
                </a:spcBef>
                <a:spcAft>
                  <a:spcPct val="35000"/>
                </a:spcAft>
                <a:buFont typeface="+mj-lt"/>
                <a:buAutoNum type="arabicPeriod"/>
              </a:pPr>
              <a:r>
                <a:rPr lang="en-US" sz="1300" dirty="0" smtClean="0">
                  <a:solidFill>
                    <a:schemeClr val="tx2"/>
                  </a:solidFill>
                  <a:latin typeface="Trebuchet MS" panose="020B0603020202020204" pitchFamily="34" charset="0"/>
                </a:rPr>
                <a:t>Give opportunity to young people in Surrey to voice their thoughts/concerns on accessing mental health services (</a:t>
              </a:r>
              <a:r>
                <a:rPr lang="en-US" sz="1300" i="1" dirty="0" smtClean="0">
                  <a:solidFill>
                    <a:schemeClr val="tx2"/>
                  </a:solidFill>
                  <a:latin typeface="Trebuchet MS" panose="020B0603020202020204" pitchFamily="34" charset="0"/>
                </a:rPr>
                <a:t>this will be flexible dependent on conversations with commissioners and VCFS </a:t>
              </a:r>
              <a:r>
                <a:rPr lang="en-US" sz="1300" i="1" dirty="0" err="1" smtClean="0">
                  <a:solidFill>
                    <a:schemeClr val="tx2"/>
                  </a:solidFill>
                  <a:latin typeface="Trebuchet MS" panose="020B0603020202020204" pitchFamily="34" charset="0"/>
                </a:rPr>
                <a:t>organisations</a:t>
              </a:r>
              <a:r>
                <a:rPr lang="en-US" sz="1300" i="1" dirty="0" smtClean="0">
                  <a:solidFill>
                    <a:schemeClr val="tx2"/>
                  </a:solidFill>
                  <a:latin typeface="Trebuchet MS" panose="020B0603020202020204" pitchFamily="34" charset="0"/>
                </a:rPr>
                <a:t> regarding what is already being done</a:t>
              </a:r>
              <a:r>
                <a:rPr lang="en-US" sz="1300" dirty="0" smtClean="0">
                  <a:solidFill>
                    <a:schemeClr val="tx2"/>
                  </a:solidFill>
                  <a:latin typeface="Trebuchet MS" panose="020B0603020202020204" pitchFamily="34" charset="0"/>
                </a:rPr>
                <a:t>)</a:t>
              </a:r>
              <a:endParaRPr lang="en-US" sz="1300" dirty="0">
                <a:solidFill>
                  <a:schemeClr val="tx2"/>
                </a:solidFill>
                <a:latin typeface="Trebuchet MS" panose="020B0603020202020204" pitchFamily="34" charset="0"/>
              </a:endParaRPr>
            </a:p>
          </p:txBody>
        </p:sp>
      </p:grpSp>
      <p:grpSp>
        <p:nvGrpSpPr>
          <p:cNvPr id="90" name="Group 89"/>
          <p:cNvGrpSpPr/>
          <p:nvPr/>
        </p:nvGrpSpPr>
        <p:grpSpPr>
          <a:xfrm>
            <a:off x="283330" y="571734"/>
            <a:ext cx="512064" cy="6005337"/>
            <a:chOff x="2176784" y="0"/>
            <a:chExt cx="2024148" cy="525131"/>
          </a:xfrm>
          <a:solidFill>
            <a:schemeClr val="tx2"/>
          </a:solidFill>
        </p:grpSpPr>
        <p:sp>
          <p:nvSpPr>
            <p:cNvPr id="91" name="Rounded Rectangle 90"/>
            <p:cNvSpPr/>
            <p:nvPr/>
          </p:nvSpPr>
          <p:spPr>
            <a:xfrm>
              <a:off x="2176784" y="0"/>
              <a:ext cx="2024148" cy="525131"/>
            </a:xfrm>
            <a:prstGeom prst="roundRect">
              <a:avLst>
                <a:gd name="adj" fmla="val 10000"/>
              </a:avLst>
            </a:prstGeom>
            <a:grpFill/>
            <a:ln w="3175">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Rounded Rectangle 4"/>
            <p:cNvSpPr/>
            <p:nvPr/>
          </p:nvSpPr>
          <p:spPr>
            <a:xfrm>
              <a:off x="2192165" y="15381"/>
              <a:ext cx="1993386" cy="494369"/>
            </a:xfrm>
            <a:prstGeom prst="rect">
              <a:avLst/>
            </a:prstGeom>
            <a:grp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vert270" wrap="square" lIns="41910" tIns="41910" rIns="41910" bIns="41910" numCol="1" spcCol="1270" anchor="ctr" anchorCtr="0">
              <a:noAutofit/>
            </a:bodyPr>
            <a:lstStyle/>
            <a:p>
              <a:pPr lvl="0" defTabSz="488950">
                <a:lnSpc>
                  <a:spcPct val="90000"/>
                </a:lnSpc>
                <a:spcBef>
                  <a:spcPct val="0"/>
                </a:spcBef>
                <a:spcAft>
                  <a:spcPct val="35000"/>
                </a:spcAft>
              </a:pPr>
              <a:r>
                <a:rPr lang="en-US" dirty="0" smtClean="0">
                  <a:latin typeface="Trebuchet MS" panose="020B0603020202020204" pitchFamily="34" charset="0"/>
                </a:rPr>
                <a:t>Shaping early intervention in </a:t>
              </a:r>
              <a:r>
                <a:rPr lang="en-US" b="1" dirty="0" smtClean="0">
                  <a:latin typeface="Trebuchet MS" panose="020B0603020202020204" pitchFamily="34" charset="0"/>
                </a:rPr>
                <a:t>Mental Health</a:t>
              </a:r>
              <a:endParaRPr lang="en-US" b="1" dirty="0">
                <a:latin typeface="Trebuchet MS" panose="020B0603020202020204" pitchFamily="34" charset="0"/>
              </a:endParaRPr>
            </a:p>
          </p:txBody>
        </p:sp>
      </p:grpSp>
    </p:spTree>
    <p:extLst>
      <p:ext uri="{BB962C8B-B14F-4D97-AF65-F5344CB8AC3E}">
        <p14:creationId xmlns:p14="http://schemas.microsoft.com/office/powerpoint/2010/main" val="2148634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30146" y="110069"/>
            <a:ext cx="10470303" cy="461665"/>
          </a:xfrm>
          <a:prstGeom prst="rect">
            <a:avLst/>
          </a:prstGeom>
          <a:noFill/>
        </p:spPr>
        <p:txBody>
          <a:bodyPr wrap="square" rtlCol="0">
            <a:spAutoFit/>
          </a:bodyPr>
          <a:lstStyle/>
          <a:p>
            <a:pPr algn="ctr"/>
            <a:r>
              <a:rPr lang="en-US" sz="2400" b="1" dirty="0" smtClean="0">
                <a:latin typeface="Trebuchet MS" panose="020B0603020202020204" pitchFamily="34" charset="0"/>
              </a:rPr>
              <a:t>Improving the experience of making a GP appointment</a:t>
            </a:r>
            <a:endParaRPr lang="en-GB" sz="2400" b="1" dirty="0">
              <a:latin typeface="Trebuchet MS" panose="020B0603020202020204" pitchFamily="34" charset="0"/>
            </a:endParaRPr>
          </a:p>
        </p:txBody>
      </p:sp>
      <p:graphicFrame>
        <p:nvGraphicFramePr>
          <p:cNvPr id="43" name="Diagram 42"/>
          <p:cNvGraphicFramePr/>
          <p:nvPr>
            <p:extLst>
              <p:ext uri="{D42A27DB-BD31-4B8C-83A1-F6EECF244321}">
                <p14:modId xmlns:p14="http://schemas.microsoft.com/office/powerpoint/2010/main" val="3874111478"/>
              </p:ext>
            </p:extLst>
          </p:nvPr>
        </p:nvGraphicFramePr>
        <p:xfrm>
          <a:off x="835275" y="1930490"/>
          <a:ext cx="2024148" cy="525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3" name="Group 82"/>
          <p:cNvGrpSpPr/>
          <p:nvPr/>
        </p:nvGrpSpPr>
        <p:grpSpPr>
          <a:xfrm>
            <a:off x="1030147" y="571734"/>
            <a:ext cx="10470303" cy="6006453"/>
            <a:chOff x="5248" y="-2577850"/>
            <a:chExt cx="2022172" cy="18260467"/>
          </a:xfrm>
        </p:grpSpPr>
        <p:sp>
          <p:nvSpPr>
            <p:cNvPr id="84" name="Rounded Rectangle 83"/>
            <p:cNvSpPr/>
            <p:nvPr/>
          </p:nvSpPr>
          <p:spPr>
            <a:xfrm>
              <a:off x="5248" y="-2577850"/>
              <a:ext cx="2022172" cy="18260467"/>
            </a:xfrm>
            <a:prstGeom prst="roundRect">
              <a:avLst>
                <a:gd name="adj" fmla="val 10000"/>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5" name="Rounded Rectangle 4"/>
            <p:cNvSpPr/>
            <p:nvPr/>
          </p:nvSpPr>
          <p:spPr>
            <a:xfrm>
              <a:off x="98651" y="-2043004"/>
              <a:ext cx="1838551" cy="169155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defTabSz="444500">
                <a:lnSpc>
                  <a:spcPct val="90000"/>
                </a:lnSpc>
                <a:spcBef>
                  <a:spcPct val="0"/>
                </a:spcBef>
                <a:spcAft>
                  <a:spcPct val="35000"/>
                </a:spcAft>
              </a:pPr>
              <a:r>
                <a:rPr lang="en-US" sz="1300" b="1" dirty="0" smtClean="0">
                  <a:solidFill>
                    <a:schemeClr val="tx2"/>
                  </a:solidFill>
                  <a:latin typeface="Trebuchet MS" panose="020B0603020202020204" pitchFamily="34" charset="0"/>
                </a:rPr>
                <a:t>Background</a:t>
              </a:r>
            </a:p>
            <a:p>
              <a:pPr lvl="0" defTabSz="444500">
                <a:lnSpc>
                  <a:spcPct val="90000"/>
                </a:lnSpc>
                <a:spcBef>
                  <a:spcPct val="0"/>
                </a:spcBef>
                <a:spcAft>
                  <a:spcPct val="35000"/>
                </a:spcAft>
              </a:pPr>
              <a:r>
                <a:rPr lang="en-US" sz="1300" dirty="0" smtClean="0">
                  <a:solidFill>
                    <a:schemeClr val="tx2"/>
                  </a:solidFill>
                  <a:latin typeface="Trebuchet MS" panose="020B0603020202020204" pitchFamily="34" charset="0"/>
                </a:rPr>
                <a:t>We know from commissioner feedback and what we’ve heard that the uptake of online booking for GP services is still low (</a:t>
              </a:r>
              <a:r>
                <a:rPr lang="en-US" sz="1300" dirty="0" err="1" smtClean="0">
                  <a:solidFill>
                    <a:schemeClr val="tx2"/>
                  </a:solidFill>
                  <a:latin typeface="Trebuchet MS" panose="020B0603020202020204" pitchFamily="34" charset="0"/>
                </a:rPr>
                <a:t>HWSy</a:t>
              </a:r>
              <a:r>
                <a:rPr lang="en-US" sz="1300" dirty="0" smtClean="0">
                  <a:solidFill>
                    <a:schemeClr val="tx2"/>
                  </a:solidFill>
                  <a:latin typeface="Trebuchet MS" panose="020B0603020202020204" pitchFamily="34" charset="0"/>
                </a:rPr>
                <a:t>, IPSOS Mori). The recent ‘My GP Journey Report’ also suggests that accessing GPs is particularly difficult for individuals with communication difficulties and there is a need for better staff awareness of these issues, despite the Accessible Information Standard and obligations under the Equality </a:t>
              </a:r>
              <a:r>
                <a:rPr lang="en-US" sz="1300" dirty="0">
                  <a:solidFill>
                    <a:schemeClr val="tx2"/>
                  </a:solidFill>
                  <a:latin typeface="Trebuchet MS" panose="020B0603020202020204" pitchFamily="34" charset="0"/>
                </a:rPr>
                <a:t>A</a:t>
              </a:r>
              <a:r>
                <a:rPr lang="en-US" sz="1300" dirty="0" smtClean="0">
                  <a:solidFill>
                    <a:schemeClr val="tx2"/>
                  </a:solidFill>
                  <a:latin typeface="Trebuchet MS" panose="020B0603020202020204" pitchFamily="34" charset="0"/>
                </a:rPr>
                <a:t>ct (2010).</a:t>
              </a:r>
            </a:p>
            <a:p>
              <a:pPr lvl="0" defTabSz="444500">
                <a:lnSpc>
                  <a:spcPct val="90000"/>
                </a:lnSpc>
                <a:spcBef>
                  <a:spcPct val="0"/>
                </a:spcBef>
                <a:spcAft>
                  <a:spcPct val="35000"/>
                </a:spcAft>
              </a:pPr>
              <a:endParaRPr lang="en-US" sz="1300" b="1" dirty="0">
                <a:solidFill>
                  <a:schemeClr val="tx2"/>
                </a:solidFill>
                <a:latin typeface="Trebuchet MS" panose="020B0603020202020204" pitchFamily="34" charset="0"/>
              </a:endParaRPr>
            </a:p>
            <a:p>
              <a:pPr lvl="0" defTabSz="444500">
                <a:lnSpc>
                  <a:spcPct val="90000"/>
                </a:lnSpc>
                <a:spcBef>
                  <a:spcPct val="0"/>
                </a:spcBef>
                <a:spcAft>
                  <a:spcPct val="35000"/>
                </a:spcAft>
              </a:pPr>
              <a:r>
                <a:rPr lang="en-US" sz="1300" b="1" dirty="0" smtClean="0">
                  <a:solidFill>
                    <a:schemeClr val="tx2"/>
                  </a:solidFill>
                  <a:latin typeface="Trebuchet MS" panose="020B0603020202020204" pitchFamily="34" charset="0"/>
                </a:rPr>
                <a:t>The Issue</a:t>
              </a:r>
            </a:p>
            <a:p>
              <a:pPr lvl="0" defTabSz="444500">
                <a:lnSpc>
                  <a:spcPct val="90000"/>
                </a:lnSpc>
                <a:spcBef>
                  <a:spcPct val="0"/>
                </a:spcBef>
                <a:spcAft>
                  <a:spcPct val="35000"/>
                </a:spcAft>
              </a:pPr>
              <a:r>
                <a:rPr lang="en-US" sz="1300" dirty="0" smtClean="0">
                  <a:solidFill>
                    <a:schemeClr val="tx2"/>
                  </a:solidFill>
                  <a:latin typeface="Trebuchet MS" panose="020B0603020202020204" pitchFamily="34" charset="0"/>
                </a:rPr>
                <a:t>Uptake of online GP services is low and individuals with communication difficulties find it particularly hard to access GP services.</a:t>
              </a:r>
            </a:p>
            <a:p>
              <a:pPr lvl="0" defTabSz="444500">
                <a:lnSpc>
                  <a:spcPct val="90000"/>
                </a:lnSpc>
                <a:spcBef>
                  <a:spcPct val="0"/>
                </a:spcBef>
                <a:spcAft>
                  <a:spcPct val="35000"/>
                </a:spcAft>
              </a:pPr>
              <a:endParaRPr lang="en-US" sz="1300" b="1" dirty="0" smtClean="0">
                <a:solidFill>
                  <a:schemeClr val="tx2"/>
                </a:solidFill>
                <a:latin typeface="Trebuchet MS" panose="020B0603020202020204" pitchFamily="34" charset="0"/>
              </a:endParaRPr>
            </a:p>
            <a:p>
              <a:pPr lvl="0" defTabSz="444500">
                <a:lnSpc>
                  <a:spcPct val="90000"/>
                </a:lnSpc>
                <a:spcBef>
                  <a:spcPct val="0"/>
                </a:spcBef>
                <a:spcAft>
                  <a:spcPct val="35000"/>
                </a:spcAft>
              </a:pPr>
              <a:r>
                <a:rPr lang="en-US" sz="1300" b="1" dirty="0" smtClean="0">
                  <a:solidFill>
                    <a:schemeClr val="tx2"/>
                  </a:solidFill>
                  <a:latin typeface="Trebuchet MS" panose="020B0603020202020204" pitchFamily="34" charset="0"/>
                </a:rPr>
                <a:t>Our aspiration:</a:t>
              </a:r>
            </a:p>
            <a:p>
              <a:pPr lvl="0" defTabSz="444500">
                <a:lnSpc>
                  <a:spcPct val="90000"/>
                </a:lnSpc>
                <a:spcBef>
                  <a:spcPct val="0"/>
                </a:spcBef>
                <a:spcAft>
                  <a:spcPct val="35000"/>
                </a:spcAft>
              </a:pPr>
              <a:r>
                <a:rPr lang="en-US" sz="1300" dirty="0" smtClean="0">
                  <a:solidFill>
                    <a:schemeClr val="tx2"/>
                  </a:solidFill>
                  <a:latin typeface="Trebuchet MS" panose="020B0603020202020204" pitchFamily="34" charset="0"/>
                </a:rPr>
                <a:t>People in Surrey are able to use a variety of methods to access GP services, including those who experience barriers to communication.</a:t>
              </a:r>
            </a:p>
            <a:p>
              <a:pPr lvl="0" defTabSz="444500">
                <a:lnSpc>
                  <a:spcPct val="90000"/>
                </a:lnSpc>
                <a:spcBef>
                  <a:spcPct val="0"/>
                </a:spcBef>
                <a:spcAft>
                  <a:spcPct val="35000"/>
                </a:spcAft>
              </a:pPr>
              <a:endParaRPr lang="en-US" sz="1300" dirty="0">
                <a:solidFill>
                  <a:schemeClr val="tx2"/>
                </a:solidFill>
                <a:latin typeface="Trebuchet MS" panose="020B0603020202020204" pitchFamily="34" charset="0"/>
              </a:endParaRPr>
            </a:p>
            <a:p>
              <a:pPr lvl="0" defTabSz="444500">
                <a:lnSpc>
                  <a:spcPct val="90000"/>
                </a:lnSpc>
                <a:spcBef>
                  <a:spcPct val="0"/>
                </a:spcBef>
                <a:spcAft>
                  <a:spcPct val="35000"/>
                </a:spcAft>
              </a:pPr>
              <a:r>
                <a:rPr lang="en-US" sz="1300" b="1" dirty="0">
                  <a:solidFill>
                    <a:schemeClr val="tx2"/>
                  </a:solidFill>
                  <a:latin typeface="Trebuchet MS" panose="020B0603020202020204" pitchFamily="34" charset="0"/>
                </a:rPr>
                <a:t>What we will do </a:t>
              </a:r>
              <a:r>
                <a:rPr lang="en-US" sz="1300" b="1" dirty="0" smtClean="0">
                  <a:solidFill>
                    <a:schemeClr val="tx2"/>
                  </a:solidFill>
                  <a:latin typeface="Trebuchet MS" panose="020B0603020202020204" pitchFamily="34" charset="0"/>
                </a:rPr>
                <a:t>(</a:t>
              </a:r>
              <a:r>
                <a:rPr lang="en-US" sz="1300" b="1" i="1" dirty="0" smtClean="0">
                  <a:solidFill>
                    <a:schemeClr val="tx2"/>
                  </a:solidFill>
                  <a:latin typeface="Trebuchet MS" panose="020B0603020202020204" pitchFamily="34" charset="0"/>
                </a:rPr>
                <a:t>and desired </a:t>
              </a:r>
              <a:r>
                <a:rPr lang="en-US" sz="1300" b="1" i="1" dirty="0">
                  <a:solidFill>
                    <a:schemeClr val="tx2"/>
                  </a:solidFill>
                  <a:latin typeface="Trebuchet MS" panose="020B0603020202020204" pitchFamily="34" charset="0"/>
                </a:rPr>
                <a:t>outcomes</a:t>
              </a:r>
              <a:r>
                <a:rPr lang="en-US" sz="1300" b="1" dirty="0" smtClean="0">
                  <a:solidFill>
                    <a:schemeClr val="tx2"/>
                  </a:solidFill>
                  <a:latin typeface="Trebuchet MS" panose="020B0603020202020204" pitchFamily="34" charset="0"/>
                </a:rPr>
                <a:t>):</a:t>
              </a:r>
              <a:endParaRPr lang="en-US" sz="1300" dirty="0">
                <a:solidFill>
                  <a:schemeClr val="tx2"/>
                </a:solidFill>
                <a:latin typeface="Trebuchet MS" panose="020B0603020202020204" pitchFamily="34" charset="0"/>
              </a:endParaRPr>
            </a:p>
            <a:p>
              <a:pPr marL="228600" indent="-228600" defTabSz="444500">
                <a:lnSpc>
                  <a:spcPct val="90000"/>
                </a:lnSpc>
                <a:spcBef>
                  <a:spcPct val="0"/>
                </a:spcBef>
                <a:spcAft>
                  <a:spcPct val="35000"/>
                </a:spcAft>
                <a:buFont typeface="+mj-lt"/>
                <a:buAutoNum type="arabicPeriod"/>
              </a:pPr>
              <a:r>
                <a:rPr lang="en-US" sz="1300" dirty="0" smtClean="0">
                  <a:solidFill>
                    <a:schemeClr val="tx2"/>
                  </a:solidFill>
                  <a:latin typeface="Trebuchet MS" panose="020B0603020202020204" pitchFamily="34" charset="0"/>
                </a:rPr>
                <a:t>Collaborate with the Good Things Foundation charity to promote online GP services during Surrey ‘Get Online’ week and understand the barriers associated with online appointment booking. Outcomes:</a:t>
              </a:r>
            </a:p>
            <a:p>
              <a:pPr marL="800100" lvl="1" indent="-342900" defTabSz="444500">
                <a:lnSpc>
                  <a:spcPct val="90000"/>
                </a:lnSpc>
                <a:spcBef>
                  <a:spcPct val="0"/>
                </a:spcBef>
                <a:spcAft>
                  <a:spcPct val="35000"/>
                </a:spcAft>
                <a:buFont typeface="+mj-lt"/>
                <a:buAutoNum type="alphaLcParenR"/>
              </a:pPr>
              <a:r>
                <a:rPr lang="en-US" sz="1300" i="1" dirty="0" smtClean="0">
                  <a:solidFill>
                    <a:schemeClr val="tx2"/>
                  </a:solidFill>
                  <a:latin typeface="Trebuchet MS" panose="020B0603020202020204" pitchFamily="34" charset="0"/>
                </a:rPr>
                <a:t>Positive </a:t>
              </a:r>
              <a:r>
                <a:rPr lang="en-US" sz="1300" i="1" dirty="0">
                  <a:solidFill>
                    <a:schemeClr val="tx2"/>
                  </a:solidFill>
                  <a:latin typeface="Trebuchet MS" panose="020B0603020202020204" pitchFamily="34" charset="0"/>
                </a:rPr>
                <a:t>feedback from </a:t>
              </a:r>
              <a:r>
                <a:rPr lang="en-US" sz="1300" i="1" dirty="0" smtClean="0">
                  <a:solidFill>
                    <a:schemeClr val="tx2"/>
                  </a:solidFill>
                  <a:latin typeface="Trebuchet MS" panose="020B0603020202020204" pitchFamily="34" charset="0"/>
                </a:rPr>
                <a:t>participants &amp; increased awareness of online booking</a:t>
              </a:r>
            </a:p>
            <a:p>
              <a:pPr marL="800100" lvl="1" indent="-342900" defTabSz="444500">
                <a:lnSpc>
                  <a:spcPct val="90000"/>
                </a:lnSpc>
                <a:spcBef>
                  <a:spcPct val="0"/>
                </a:spcBef>
                <a:spcAft>
                  <a:spcPct val="35000"/>
                </a:spcAft>
                <a:buFont typeface="+mj-lt"/>
                <a:buAutoNum type="alphaLcParenR"/>
              </a:pPr>
              <a:r>
                <a:rPr lang="en-US" sz="1300" i="1" dirty="0" smtClean="0">
                  <a:solidFill>
                    <a:schemeClr val="tx2"/>
                  </a:solidFill>
                  <a:latin typeface="Trebuchet MS" panose="020B0603020202020204" pitchFamily="34" charset="0"/>
                </a:rPr>
                <a:t>Acknowledgement of barriers to using online services</a:t>
              </a:r>
              <a:endParaRPr lang="en-US" sz="1300" dirty="0">
                <a:solidFill>
                  <a:schemeClr val="tx2"/>
                </a:solidFill>
                <a:latin typeface="Trebuchet MS" panose="020B0603020202020204" pitchFamily="34" charset="0"/>
              </a:endParaRPr>
            </a:p>
            <a:p>
              <a:pPr marL="228600" lvl="0" indent="-228600" defTabSz="444500">
                <a:lnSpc>
                  <a:spcPct val="90000"/>
                </a:lnSpc>
                <a:spcBef>
                  <a:spcPct val="0"/>
                </a:spcBef>
                <a:spcAft>
                  <a:spcPct val="35000"/>
                </a:spcAft>
                <a:buFont typeface="+mj-lt"/>
                <a:buAutoNum type="arabicPeriod"/>
              </a:pPr>
              <a:r>
                <a:rPr lang="en-US" sz="1300" dirty="0" smtClean="0">
                  <a:solidFill>
                    <a:schemeClr val="tx2"/>
                  </a:solidFill>
                  <a:latin typeface="Trebuchet MS" panose="020B0603020202020204" pitchFamily="34" charset="0"/>
                </a:rPr>
                <a:t>Survey GP surgeries’ and PPGs’ need for support in understanding and overcoming condition-related communication barriers and offer support to access the relevant VCFS groups/information. Outcomes:</a:t>
              </a:r>
            </a:p>
            <a:p>
              <a:pPr marL="800100" lvl="1" indent="-342900" defTabSz="444500">
                <a:lnSpc>
                  <a:spcPct val="90000"/>
                </a:lnSpc>
                <a:spcBef>
                  <a:spcPct val="0"/>
                </a:spcBef>
                <a:spcAft>
                  <a:spcPct val="35000"/>
                </a:spcAft>
                <a:buFont typeface="+mj-lt"/>
                <a:buAutoNum type="alphaLcParenR"/>
              </a:pPr>
              <a:r>
                <a:rPr lang="en-US" sz="1300" i="1" dirty="0" smtClean="0">
                  <a:solidFill>
                    <a:schemeClr val="tx2"/>
                  </a:solidFill>
                  <a:latin typeface="Trebuchet MS" panose="020B0603020202020204" pitchFamily="34" charset="0"/>
                </a:rPr>
                <a:t>Increased awareness of communication needs by practice staff and PPGs</a:t>
              </a:r>
            </a:p>
            <a:p>
              <a:pPr marL="800100" lvl="1" indent="-342900" defTabSz="444500">
                <a:lnSpc>
                  <a:spcPct val="90000"/>
                </a:lnSpc>
                <a:spcBef>
                  <a:spcPct val="0"/>
                </a:spcBef>
                <a:spcAft>
                  <a:spcPct val="35000"/>
                </a:spcAft>
                <a:buFont typeface="+mj-lt"/>
                <a:buAutoNum type="alphaLcParenR"/>
              </a:pPr>
              <a:r>
                <a:rPr lang="en-US" sz="1300" i="1" dirty="0" smtClean="0">
                  <a:solidFill>
                    <a:schemeClr val="tx2"/>
                  </a:solidFill>
                  <a:latin typeface="Trebuchet MS" panose="020B0603020202020204" pitchFamily="34" charset="0"/>
                </a:rPr>
                <a:t>Uptake of additional information by GP surgeries</a:t>
              </a:r>
              <a:endParaRPr lang="en-US" sz="1300" dirty="0">
                <a:solidFill>
                  <a:schemeClr val="tx2"/>
                </a:solidFill>
                <a:latin typeface="Trebuchet MS" panose="020B0603020202020204" pitchFamily="34" charset="0"/>
              </a:endParaRPr>
            </a:p>
          </p:txBody>
        </p:sp>
      </p:grpSp>
      <p:grpSp>
        <p:nvGrpSpPr>
          <p:cNvPr id="90" name="Group 89"/>
          <p:cNvGrpSpPr/>
          <p:nvPr/>
        </p:nvGrpSpPr>
        <p:grpSpPr>
          <a:xfrm>
            <a:off x="283331" y="571734"/>
            <a:ext cx="512064" cy="6006453"/>
            <a:chOff x="2176784" y="0"/>
            <a:chExt cx="2024148" cy="525131"/>
          </a:xfrm>
          <a:solidFill>
            <a:schemeClr val="tx2"/>
          </a:solidFill>
        </p:grpSpPr>
        <p:sp>
          <p:nvSpPr>
            <p:cNvPr id="91" name="Rounded Rectangle 90"/>
            <p:cNvSpPr/>
            <p:nvPr/>
          </p:nvSpPr>
          <p:spPr>
            <a:xfrm>
              <a:off x="2176784" y="0"/>
              <a:ext cx="2024148" cy="525131"/>
            </a:xfrm>
            <a:prstGeom prst="roundRect">
              <a:avLst>
                <a:gd name="adj" fmla="val 10000"/>
              </a:avLst>
            </a:prstGeom>
            <a:grpFill/>
            <a:ln w="3175">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Rounded Rectangle 4"/>
            <p:cNvSpPr/>
            <p:nvPr/>
          </p:nvSpPr>
          <p:spPr>
            <a:xfrm>
              <a:off x="2192165" y="15381"/>
              <a:ext cx="1993386" cy="501947"/>
            </a:xfrm>
            <a:prstGeom prst="rect">
              <a:avLst/>
            </a:prstGeom>
            <a:grp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vert270" wrap="square" lIns="41910" tIns="41910" rIns="41910" bIns="41910" numCol="1" spcCol="1270" anchor="ctr" anchorCtr="0">
              <a:noAutofit/>
            </a:bodyPr>
            <a:lstStyle/>
            <a:p>
              <a:pPr lvl="0" defTabSz="488950">
                <a:lnSpc>
                  <a:spcPct val="90000"/>
                </a:lnSpc>
                <a:spcBef>
                  <a:spcPct val="0"/>
                </a:spcBef>
                <a:spcAft>
                  <a:spcPct val="35000"/>
                </a:spcAft>
              </a:pPr>
              <a:r>
                <a:rPr lang="en-US" dirty="0" smtClean="0">
                  <a:latin typeface="Trebuchet MS" panose="020B0603020202020204" pitchFamily="34" charset="0"/>
                </a:rPr>
                <a:t>Improving the experience of making </a:t>
              </a:r>
              <a:r>
                <a:rPr lang="en-US" b="1" dirty="0" smtClean="0">
                  <a:latin typeface="Trebuchet MS" panose="020B0603020202020204" pitchFamily="34" charset="0"/>
                </a:rPr>
                <a:t>GP appointments</a:t>
              </a:r>
              <a:endParaRPr lang="en-US" b="1" dirty="0">
                <a:latin typeface="Trebuchet MS" panose="020B0603020202020204" pitchFamily="34" charset="0"/>
              </a:endParaRPr>
            </a:p>
          </p:txBody>
        </p:sp>
      </p:grpSp>
    </p:spTree>
    <p:extLst>
      <p:ext uri="{BB962C8B-B14F-4D97-AF65-F5344CB8AC3E}">
        <p14:creationId xmlns:p14="http://schemas.microsoft.com/office/powerpoint/2010/main" val="4104100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ight Arrow 47"/>
          <p:cNvSpPr/>
          <p:nvPr/>
        </p:nvSpPr>
        <p:spPr>
          <a:xfrm>
            <a:off x="11439318" y="1995021"/>
            <a:ext cx="381782" cy="2599012"/>
          </a:xfrm>
          <a:prstGeom prst="rightArrow">
            <a:avLst/>
          </a:prstGeom>
          <a:solidFill>
            <a:schemeClr val="accent4">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Trebuchet MS" panose="020B0603020202020204" pitchFamily="34" charset="0"/>
            </a:endParaRPr>
          </a:p>
        </p:txBody>
      </p:sp>
      <p:graphicFrame>
        <p:nvGraphicFramePr>
          <p:cNvPr id="4" name="Diagram 3"/>
          <p:cNvGraphicFramePr/>
          <p:nvPr>
            <p:extLst>
              <p:ext uri="{D42A27DB-BD31-4B8C-83A1-F6EECF244321}">
                <p14:modId xmlns:p14="http://schemas.microsoft.com/office/powerpoint/2010/main" val="1802035517"/>
              </p:ext>
            </p:extLst>
          </p:nvPr>
        </p:nvGraphicFramePr>
        <p:xfrm>
          <a:off x="793215" y="671520"/>
          <a:ext cx="10730429" cy="528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272437979"/>
              </p:ext>
            </p:extLst>
          </p:nvPr>
        </p:nvGraphicFramePr>
        <p:xfrm>
          <a:off x="793215" y="6488939"/>
          <a:ext cx="10730429" cy="2533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2915706691"/>
              </p:ext>
            </p:extLst>
          </p:nvPr>
        </p:nvGraphicFramePr>
        <p:xfrm>
          <a:off x="793215" y="5859698"/>
          <a:ext cx="10730429" cy="47730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agram 9"/>
          <p:cNvGraphicFramePr/>
          <p:nvPr>
            <p:extLst>
              <p:ext uri="{D42A27DB-BD31-4B8C-83A1-F6EECF244321}">
                <p14:modId xmlns:p14="http://schemas.microsoft.com/office/powerpoint/2010/main" val="860243206"/>
              </p:ext>
            </p:extLst>
          </p:nvPr>
        </p:nvGraphicFramePr>
        <p:xfrm>
          <a:off x="789831" y="1263486"/>
          <a:ext cx="10730429" cy="70746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12" name="Straight Connector 11"/>
          <p:cNvCxnSpPr/>
          <p:nvPr/>
        </p:nvCxnSpPr>
        <p:spPr>
          <a:xfrm>
            <a:off x="793215" y="5723007"/>
            <a:ext cx="1073042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3" name="Diagram 12"/>
          <p:cNvGraphicFramePr/>
          <p:nvPr>
            <p:extLst>
              <p:ext uri="{D42A27DB-BD31-4B8C-83A1-F6EECF244321}">
                <p14:modId xmlns:p14="http://schemas.microsoft.com/office/powerpoint/2010/main" val="2189311707"/>
              </p:ext>
            </p:extLst>
          </p:nvPr>
        </p:nvGraphicFramePr>
        <p:xfrm>
          <a:off x="793215" y="2122881"/>
          <a:ext cx="10730429" cy="241717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4" name="Diagram 13"/>
          <p:cNvGraphicFramePr/>
          <p:nvPr>
            <p:extLst>
              <p:ext uri="{D42A27DB-BD31-4B8C-83A1-F6EECF244321}">
                <p14:modId xmlns:p14="http://schemas.microsoft.com/office/powerpoint/2010/main" val="1571118969"/>
              </p:ext>
            </p:extLst>
          </p:nvPr>
        </p:nvGraphicFramePr>
        <p:xfrm>
          <a:off x="810443" y="5087548"/>
          <a:ext cx="10730429" cy="525131"/>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nvGrpSpPr>
          <p:cNvPr id="18" name="Group 17"/>
          <p:cNvGrpSpPr/>
          <p:nvPr/>
        </p:nvGrpSpPr>
        <p:grpSpPr>
          <a:xfrm rot="16200000">
            <a:off x="224563" y="724135"/>
            <a:ext cx="528811" cy="423583"/>
            <a:chOff x="3744" y="0"/>
            <a:chExt cx="3536571" cy="354653"/>
          </a:xfrm>
          <a:solidFill>
            <a:schemeClr val="accent1">
              <a:lumMod val="60000"/>
              <a:lumOff val="40000"/>
            </a:schemeClr>
          </a:solidFill>
        </p:grpSpPr>
        <p:sp>
          <p:nvSpPr>
            <p:cNvPr id="19" name="Rounded Rectangle 18"/>
            <p:cNvSpPr/>
            <p:nvPr/>
          </p:nvSpPr>
          <p:spPr>
            <a:xfrm>
              <a:off x="3744" y="0"/>
              <a:ext cx="3536571" cy="354653"/>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14131" y="10387"/>
              <a:ext cx="3515797" cy="33387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r>
                <a:rPr lang="en-US" sz="800" dirty="0">
                  <a:latin typeface="Trebuchet MS" panose="020B0603020202020204" pitchFamily="34" charset="0"/>
                </a:rPr>
                <a:t>Vision</a:t>
              </a:r>
              <a:endParaRPr lang="en-GB" sz="1200" dirty="0">
                <a:latin typeface="Trebuchet MS" panose="020B0603020202020204" pitchFamily="34" charset="0"/>
              </a:endParaRPr>
            </a:p>
          </p:txBody>
        </p:sp>
      </p:grpSp>
      <p:grpSp>
        <p:nvGrpSpPr>
          <p:cNvPr id="24" name="Group 23"/>
          <p:cNvGrpSpPr/>
          <p:nvPr/>
        </p:nvGrpSpPr>
        <p:grpSpPr>
          <a:xfrm rot="16200000">
            <a:off x="-3674" y="4911776"/>
            <a:ext cx="935926" cy="465864"/>
            <a:chOff x="3744" y="0"/>
            <a:chExt cx="3536571" cy="354653"/>
          </a:xfrm>
        </p:grpSpPr>
        <p:sp>
          <p:nvSpPr>
            <p:cNvPr id="25" name="Rounded Rectangle 24"/>
            <p:cNvSpPr/>
            <p:nvPr/>
          </p:nvSpPr>
          <p:spPr>
            <a:xfrm>
              <a:off x="3744" y="0"/>
              <a:ext cx="3536571" cy="3546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14131" y="10387"/>
              <a:ext cx="3515797" cy="333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r>
                <a:rPr lang="en-US" sz="800" dirty="0" smtClean="0">
                  <a:latin typeface="Trebuchet MS" panose="020B0603020202020204" pitchFamily="34" charset="0"/>
                </a:rPr>
                <a:t>Principles &amp; Methods</a:t>
              </a:r>
              <a:endParaRPr lang="en-GB" sz="1200" dirty="0">
                <a:latin typeface="Trebuchet MS" panose="020B0603020202020204" pitchFamily="34" charset="0"/>
              </a:endParaRPr>
            </a:p>
          </p:txBody>
        </p:sp>
      </p:grpSp>
      <p:grpSp>
        <p:nvGrpSpPr>
          <p:cNvPr id="27" name="Group 26"/>
          <p:cNvGrpSpPr/>
          <p:nvPr/>
        </p:nvGrpSpPr>
        <p:grpSpPr>
          <a:xfrm rot="16200000">
            <a:off x="-729101" y="3119677"/>
            <a:ext cx="2417176" cy="423583"/>
            <a:chOff x="3744" y="0"/>
            <a:chExt cx="3536571" cy="354653"/>
          </a:xfrm>
        </p:grpSpPr>
        <p:sp>
          <p:nvSpPr>
            <p:cNvPr id="28" name="Rounded Rectangle 27"/>
            <p:cNvSpPr/>
            <p:nvPr/>
          </p:nvSpPr>
          <p:spPr>
            <a:xfrm>
              <a:off x="3744" y="0"/>
              <a:ext cx="3536571" cy="3546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14131" y="10387"/>
              <a:ext cx="3515797" cy="333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r>
                <a:rPr lang="en-US" sz="800" dirty="0" smtClean="0">
                  <a:latin typeface="Trebuchet MS" panose="020B0603020202020204" pitchFamily="34" charset="0"/>
                </a:rPr>
                <a:t>Our aspirations</a:t>
              </a:r>
              <a:endParaRPr lang="en-GB" sz="1200" dirty="0">
                <a:latin typeface="Trebuchet MS" panose="020B0603020202020204" pitchFamily="34" charset="0"/>
              </a:endParaRPr>
            </a:p>
          </p:txBody>
        </p:sp>
      </p:grpSp>
      <p:grpSp>
        <p:nvGrpSpPr>
          <p:cNvPr id="30" name="Group 29"/>
          <p:cNvGrpSpPr/>
          <p:nvPr/>
        </p:nvGrpSpPr>
        <p:grpSpPr>
          <a:xfrm rot="16200000">
            <a:off x="147451" y="1429591"/>
            <a:ext cx="659123" cy="423583"/>
            <a:chOff x="14131" y="2"/>
            <a:chExt cx="3526188" cy="354653"/>
          </a:xfrm>
        </p:grpSpPr>
        <p:sp>
          <p:nvSpPr>
            <p:cNvPr id="31" name="Rounded Rectangle 30"/>
            <p:cNvSpPr/>
            <p:nvPr/>
          </p:nvSpPr>
          <p:spPr>
            <a:xfrm>
              <a:off x="266308" y="2"/>
              <a:ext cx="3274011" cy="3546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14131" y="10388"/>
              <a:ext cx="3515797" cy="333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r>
                <a:rPr lang="en-US" sz="800" dirty="0">
                  <a:latin typeface="Trebuchet MS" panose="020B0603020202020204" pitchFamily="34" charset="0"/>
                </a:rPr>
                <a:t>Priorities</a:t>
              </a:r>
              <a:endParaRPr lang="en-GB" sz="1200" dirty="0">
                <a:latin typeface="Trebuchet MS" panose="020B0603020202020204" pitchFamily="34" charset="0"/>
              </a:endParaRPr>
            </a:p>
          </p:txBody>
        </p:sp>
      </p:grpSp>
      <p:grpSp>
        <p:nvGrpSpPr>
          <p:cNvPr id="33" name="Group 32"/>
          <p:cNvGrpSpPr/>
          <p:nvPr/>
        </p:nvGrpSpPr>
        <p:grpSpPr>
          <a:xfrm rot="16200000">
            <a:off x="203556" y="5887492"/>
            <a:ext cx="501219" cy="423585"/>
            <a:chOff x="3744" y="0"/>
            <a:chExt cx="3536571" cy="354653"/>
          </a:xfrm>
          <a:solidFill>
            <a:schemeClr val="accent3"/>
          </a:solidFill>
        </p:grpSpPr>
        <p:sp>
          <p:nvSpPr>
            <p:cNvPr id="34" name="Rounded Rectangle 33"/>
            <p:cNvSpPr/>
            <p:nvPr/>
          </p:nvSpPr>
          <p:spPr>
            <a:xfrm>
              <a:off x="3744" y="0"/>
              <a:ext cx="3536571" cy="3546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14131" y="10387"/>
              <a:ext cx="3515797" cy="3338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r>
                <a:rPr lang="en-US" sz="800" dirty="0" smtClean="0">
                  <a:latin typeface="Trebuchet MS" panose="020B0603020202020204" pitchFamily="34" charset="0"/>
                </a:rPr>
                <a:t>HWSy Work </a:t>
              </a:r>
              <a:r>
                <a:rPr lang="en-US" sz="800" dirty="0">
                  <a:latin typeface="Trebuchet MS" panose="020B0603020202020204" pitchFamily="34" charset="0"/>
                </a:rPr>
                <a:t>plan</a:t>
              </a:r>
              <a:endParaRPr lang="en-GB" sz="1200" dirty="0">
                <a:latin typeface="Trebuchet MS" panose="020B0603020202020204" pitchFamily="34" charset="0"/>
              </a:endParaRPr>
            </a:p>
          </p:txBody>
        </p:sp>
      </p:grpSp>
      <p:grpSp>
        <p:nvGrpSpPr>
          <p:cNvPr id="36" name="Group 35"/>
          <p:cNvGrpSpPr/>
          <p:nvPr/>
        </p:nvGrpSpPr>
        <p:grpSpPr>
          <a:xfrm>
            <a:off x="242371" y="6488935"/>
            <a:ext cx="427505" cy="253387"/>
            <a:chOff x="3744" y="0"/>
            <a:chExt cx="3536571" cy="354653"/>
          </a:xfrm>
          <a:solidFill>
            <a:schemeClr val="accent2"/>
          </a:solidFill>
        </p:grpSpPr>
        <p:sp>
          <p:nvSpPr>
            <p:cNvPr id="37" name="Rounded Rectangle 36"/>
            <p:cNvSpPr/>
            <p:nvPr/>
          </p:nvSpPr>
          <p:spPr>
            <a:xfrm>
              <a:off x="3744" y="0"/>
              <a:ext cx="3536571" cy="3546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4"/>
            <p:cNvSpPr/>
            <p:nvPr/>
          </p:nvSpPr>
          <p:spPr>
            <a:xfrm>
              <a:off x="14131" y="10387"/>
              <a:ext cx="3515797" cy="3338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r>
                <a:rPr lang="en-US" sz="800" dirty="0">
                  <a:latin typeface="Trebuchet MS" panose="020B0603020202020204" pitchFamily="34" charset="0"/>
                </a:rPr>
                <a:t>Values</a:t>
              </a:r>
              <a:endParaRPr lang="en-GB" sz="1200" dirty="0">
                <a:latin typeface="Trebuchet MS" panose="020B0603020202020204" pitchFamily="34" charset="0"/>
              </a:endParaRPr>
            </a:p>
          </p:txBody>
        </p:sp>
      </p:grpSp>
      <p:sp>
        <p:nvSpPr>
          <p:cNvPr id="39" name="TextBox 38"/>
          <p:cNvSpPr txBox="1"/>
          <p:nvPr/>
        </p:nvSpPr>
        <p:spPr>
          <a:xfrm>
            <a:off x="277178" y="107149"/>
            <a:ext cx="11243082" cy="461665"/>
          </a:xfrm>
          <a:prstGeom prst="rect">
            <a:avLst/>
          </a:prstGeom>
          <a:noFill/>
        </p:spPr>
        <p:txBody>
          <a:bodyPr wrap="square" rtlCol="0">
            <a:spAutoFit/>
          </a:bodyPr>
          <a:lstStyle/>
          <a:p>
            <a:pPr algn="ctr"/>
            <a:r>
              <a:rPr lang="en-US" sz="2400" b="1" dirty="0" smtClean="0">
                <a:solidFill>
                  <a:srgbClr val="004F84"/>
                </a:solidFill>
                <a:latin typeface="Trebuchet MS" panose="020B0603020202020204" pitchFamily="34" charset="0"/>
              </a:rPr>
              <a:t>Influencing Work Plan 2017-18</a:t>
            </a:r>
            <a:endParaRPr lang="en-GB" sz="2400" b="1" dirty="0">
              <a:solidFill>
                <a:srgbClr val="004F84"/>
              </a:solidFill>
              <a:latin typeface="Trebuchet MS" panose="020B0603020202020204" pitchFamily="34" charset="0"/>
            </a:endParaRPr>
          </a:p>
        </p:txBody>
      </p:sp>
      <p:sp>
        <p:nvSpPr>
          <p:cNvPr id="49" name="TextBox 48"/>
          <p:cNvSpPr txBox="1"/>
          <p:nvPr/>
        </p:nvSpPr>
        <p:spPr>
          <a:xfrm rot="4901545">
            <a:off x="11244854" y="2697300"/>
            <a:ext cx="1263135" cy="230832"/>
          </a:xfrm>
          <a:prstGeom prst="rect">
            <a:avLst/>
          </a:prstGeom>
          <a:noFill/>
        </p:spPr>
        <p:txBody>
          <a:bodyPr wrap="square" rtlCol="0">
            <a:spAutoFit/>
          </a:bodyPr>
          <a:lstStyle/>
          <a:p>
            <a:pPr algn="ctr"/>
            <a:r>
              <a:rPr lang="en-US" sz="900" dirty="0">
                <a:latin typeface="Trebuchet MS" panose="020B0603020202020204" pitchFamily="34" charset="0"/>
              </a:rPr>
              <a:t>INFLUENCE</a:t>
            </a:r>
            <a:endParaRPr lang="en-GB" dirty="0">
              <a:latin typeface="Trebuchet MS" panose="020B0603020202020204" pitchFamily="34" charset="0"/>
            </a:endParaRPr>
          </a:p>
        </p:txBody>
      </p:sp>
      <p:sp>
        <p:nvSpPr>
          <p:cNvPr id="50" name="TextBox 49"/>
          <p:cNvSpPr txBox="1"/>
          <p:nvPr/>
        </p:nvSpPr>
        <p:spPr>
          <a:xfrm rot="5931601">
            <a:off x="11242778" y="3826039"/>
            <a:ext cx="1263135" cy="230832"/>
          </a:xfrm>
          <a:prstGeom prst="rect">
            <a:avLst/>
          </a:prstGeom>
          <a:noFill/>
        </p:spPr>
        <p:txBody>
          <a:bodyPr wrap="square" rtlCol="0">
            <a:spAutoFit/>
          </a:bodyPr>
          <a:lstStyle/>
          <a:p>
            <a:pPr algn="ctr"/>
            <a:r>
              <a:rPr lang="en-US" sz="900" dirty="0">
                <a:latin typeface="Trebuchet MS" panose="020B0603020202020204" pitchFamily="34" charset="0"/>
              </a:rPr>
              <a:t>OUTCOMES</a:t>
            </a:r>
            <a:endParaRPr lang="en-GB" dirty="0">
              <a:latin typeface="Trebuchet MS" panose="020B0603020202020204" pitchFamily="34" charset="0"/>
            </a:endParaRPr>
          </a:p>
        </p:txBody>
      </p:sp>
      <p:cxnSp>
        <p:nvCxnSpPr>
          <p:cNvPr id="40" name="Straight Connector 39"/>
          <p:cNvCxnSpPr/>
          <p:nvPr/>
        </p:nvCxnSpPr>
        <p:spPr>
          <a:xfrm>
            <a:off x="806520" y="1995021"/>
            <a:ext cx="1073042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5" name="Diagram 44"/>
          <p:cNvGraphicFramePr/>
          <p:nvPr>
            <p:extLst>
              <p:ext uri="{D42A27DB-BD31-4B8C-83A1-F6EECF244321}">
                <p14:modId xmlns:p14="http://schemas.microsoft.com/office/powerpoint/2010/main" val="3274755669"/>
              </p:ext>
            </p:extLst>
          </p:nvPr>
        </p:nvGraphicFramePr>
        <p:xfrm>
          <a:off x="806520" y="4676745"/>
          <a:ext cx="10730429" cy="300467"/>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Tree>
    <p:extLst>
      <p:ext uri="{BB962C8B-B14F-4D97-AF65-F5344CB8AC3E}">
        <p14:creationId xmlns:p14="http://schemas.microsoft.com/office/powerpoint/2010/main" val="146821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45385" y="110069"/>
            <a:ext cx="8590143" cy="646331"/>
          </a:xfrm>
          <a:prstGeom prst="rect">
            <a:avLst/>
          </a:prstGeom>
          <a:noFill/>
        </p:spPr>
        <p:txBody>
          <a:bodyPr wrap="square" rtlCol="0">
            <a:spAutoFit/>
          </a:bodyPr>
          <a:lstStyle/>
          <a:p>
            <a:r>
              <a:rPr lang="en-US" sz="3600" b="1" dirty="0" smtClean="0">
                <a:solidFill>
                  <a:srgbClr val="004F84"/>
                </a:solidFill>
                <a:latin typeface="Trebuchet MS" panose="020B0603020202020204" pitchFamily="34" charset="0"/>
              </a:rPr>
              <a:t>Influencing Work Plan 2017-18</a:t>
            </a:r>
            <a:endParaRPr lang="en-GB" sz="3600" b="1" dirty="0">
              <a:solidFill>
                <a:srgbClr val="004F84"/>
              </a:solidFill>
              <a:latin typeface="Trebuchet MS" panose="020B0603020202020204" pitchFamily="34" charset="0"/>
            </a:endParaRPr>
          </a:p>
        </p:txBody>
      </p:sp>
      <p:grpSp>
        <p:nvGrpSpPr>
          <p:cNvPr id="59" name="Group 58"/>
          <p:cNvGrpSpPr/>
          <p:nvPr/>
        </p:nvGrpSpPr>
        <p:grpSpPr>
          <a:xfrm>
            <a:off x="257791" y="796365"/>
            <a:ext cx="11497205" cy="5703587"/>
            <a:chOff x="5248" y="-153894"/>
            <a:chExt cx="2022172" cy="2179521"/>
          </a:xfrm>
        </p:grpSpPr>
        <p:sp>
          <p:nvSpPr>
            <p:cNvPr id="60" name="Rounded Rectangle 59"/>
            <p:cNvSpPr/>
            <p:nvPr/>
          </p:nvSpPr>
          <p:spPr>
            <a:xfrm>
              <a:off x="5248" y="-1"/>
              <a:ext cx="2022172" cy="2025628"/>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1" name="Rounded Rectangle 4"/>
            <p:cNvSpPr/>
            <p:nvPr/>
          </p:nvSpPr>
          <p:spPr>
            <a:xfrm>
              <a:off x="64475" y="-153894"/>
              <a:ext cx="740264" cy="217952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defTabSz="444500">
                <a:lnSpc>
                  <a:spcPct val="90000"/>
                </a:lnSpc>
                <a:spcBef>
                  <a:spcPct val="0"/>
                </a:spcBef>
                <a:spcAft>
                  <a:spcPct val="35000"/>
                </a:spcAft>
              </a:pPr>
              <a:r>
                <a:rPr lang="en-US" sz="2000" b="1" dirty="0" smtClean="0">
                  <a:solidFill>
                    <a:srgbClr val="004F84"/>
                  </a:solidFill>
                  <a:latin typeface="Trebuchet MS" panose="020B0603020202020204" pitchFamily="34" charset="0"/>
                </a:rPr>
                <a:t>What is influencing?</a:t>
              </a:r>
            </a:p>
            <a:p>
              <a:pPr lvl="0" defTabSz="444500">
                <a:lnSpc>
                  <a:spcPct val="90000"/>
                </a:lnSpc>
                <a:spcBef>
                  <a:spcPct val="0"/>
                </a:spcBef>
                <a:spcAft>
                  <a:spcPct val="35000"/>
                </a:spcAft>
              </a:pPr>
              <a:endParaRPr lang="en-US" sz="1050" b="1" dirty="0" smtClean="0">
                <a:solidFill>
                  <a:srgbClr val="004F84"/>
                </a:solidFill>
                <a:latin typeface="Trebuchet MS" panose="020B0603020202020204" pitchFamily="34" charset="0"/>
              </a:endParaRPr>
            </a:p>
            <a:p>
              <a:pPr lvl="0" defTabSz="444500">
                <a:lnSpc>
                  <a:spcPct val="90000"/>
                </a:lnSpc>
                <a:spcBef>
                  <a:spcPct val="0"/>
                </a:spcBef>
                <a:spcAft>
                  <a:spcPct val="35000"/>
                </a:spcAft>
              </a:pPr>
              <a:r>
                <a:rPr lang="en-US" dirty="0" smtClean="0">
                  <a:solidFill>
                    <a:srgbClr val="004F84"/>
                  </a:solidFill>
                  <a:latin typeface="Trebuchet MS" panose="020B0603020202020204" pitchFamily="34" charset="0"/>
                </a:rPr>
                <a:t>Having an effect on someone or something.</a:t>
              </a:r>
            </a:p>
            <a:p>
              <a:pPr lvl="0" defTabSz="444500">
                <a:lnSpc>
                  <a:spcPct val="90000"/>
                </a:lnSpc>
                <a:spcBef>
                  <a:spcPct val="0"/>
                </a:spcBef>
                <a:spcAft>
                  <a:spcPct val="35000"/>
                </a:spcAft>
              </a:pPr>
              <a:endParaRPr lang="en-US" sz="1050" dirty="0" smtClean="0">
                <a:solidFill>
                  <a:srgbClr val="004F84"/>
                </a:solidFill>
                <a:latin typeface="Trebuchet MS" panose="020B0603020202020204" pitchFamily="34" charset="0"/>
              </a:endParaRPr>
            </a:p>
            <a:p>
              <a:pPr lvl="0" defTabSz="444500">
                <a:lnSpc>
                  <a:spcPct val="90000"/>
                </a:lnSpc>
                <a:spcBef>
                  <a:spcPct val="0"/>
                </a:spcBef>
                <a:spcAft>
                  <a:spcPct val="35000"/>
                </a:spcAft>
              </a:pPr>
              <a:endParaRPr lang="en-US" sz="1050" dirty="0">
                <a:solidFill>
                  <a:srgbClr val="004F84"/>
                </a:solidFill>
                <a:latin typeface="Trebuchet MS" panose="020B0603020202020204" pitchFamily="34" charset="0"/>
              </a:endParaRPr>
            </a:p>
            <a:p>
              <a:pPr lvl="0" defTabSz="444500">
                <a:lnSpc>
                  <a:spcPct val="90000"/>
                </a:lnSpc>
                <a:spcBef>
                  <a:spcPct val="0"/>
                </a:spcBef>
                <a:spcAft>
                  <a:spcPct val="35000"/>
                </a:spcAft>
              </a:pPr>
              <a:r>
                <a:rPr lang="en-US" b="1" dirty="0" smtClean="0">
                  <a:solidFill>
                    <a:srgbClr val="004F84"/>
                  </a:solidFill>
                  <a:latin typeface="Trebuchet MS" panose="020B0603020202020204" pitchFamily="34" charset="0"/>
                </a:rPr>
                <a:t>What does Healthwatch Surrey (HWSy) seek to affect?</a:t>
              </a:r>
            </a:p>
            <a:p>
              <a:pPr lvl="0" defTabSz="444500">
                <a:lnSpc>
                  <a:spcPct val="90000"/>
                </a:lnSpc>
                <a:spcBef>
                  <a:spcPct val="0"/>
                </a:spcBef>
                <a:spcAft>
                  <a:spcPct val="35000"/>
                </a:spcAft>
              </a:pPr>
              <a:endParaRPr lang="en-US" sz="1050" b="1" dirty="0" smtClean="0">
                <a:solidFill>
                  <a:srgbClr val="004F84"/>
                </a:solidFill>
                <a:latin typeface="Trebuchet MS" panose="020B0603020202020204" pitchFamily="34" charset="0"/>
              </a:endParaRPr>
            </a:p>
            <a:p>
              <a:pPr lvl="0" defTabSz="444500">
                <a:lnSpc>
                  <a:spcPct val="90000"/>
                </a:lnSpc>
                <a:spcBef>
                  <a:spcPct val="0"/>
                </a:spcBef>
                <a:spcAft>
                  <a:spcPct val="35000"/>
                </a:spcAft>
              </a:pPr>
              <a:r>
                <a:rPr lang="en-US" dirty="0" smtClean="0">
                  <a:solidFill>
                    <a:srgbClr val="004F84"/>
                  </a:solidFill>
                  <a:latin typeface="Trebuchet MS" panose="020B0603020202020204" pitchFamily="34" charset="0"/>
                </a:rPr>
                <a:t>The thoughts, behaviours, knowledge and action of commissioners, providers, practitioners and the public.</a:t>
              </a:r>
            </a:p>
          </p:txBody>
        </p:sp>
      </p:grpSp>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668" y="1093821"/>
            <a:ext cx="5171013" cy="51857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32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45385" y="110069"/>
            <a:ext cx="8909632" cy="646331"/>
          </a:xfrm>
          <a:prstGeom prst="rect">
            <a:avLst/>
          </a:prstGeom>
          <a:noFill/>
        </p:spPr>
        <p:txBody>
          <a:bodyPr wrap="square" rtlCol="0">
            <a:spAutoFit/>
          </a:bodyPr>
          <a:lstStyle/>
          <a:p>
            <a:r>
              <a:rPr lang="en-US" sz="3600" b="1" dirty="0" smtClean="0">
                <a:solidFill>
                  <a:srgbClr val="004F84"/>
                </a:solidFill>
                <a:latin typeface="Trebuchet MS" panose="020B0603020202020204" pitchFamily="34" charset="0"/>
              </a:rPr>
              <a:t>Influencing Work Plan 2017-18</a:t>
            </a:r>
            <a:endParaRPr lang="en-GB" sz="3600" b="1" dirty="0">
              <a:solidFill>
                <a:srgbClr val="004F84"/>
              </a:solidFill>
              <a:latin typeface="Trebuchet MS" panose="020B0603020202020204" pitchFamily="34" charset="0"/>
            </a:endParaRPr>
          </a:p>
        </p:txBody>
      </p:sp>
      <p:grpSp>
        <p:nvGrpSpPr>
          <p:cNvPr id="59" name="Group 58"/>
          <p:cNvGrpSpPr/>
          <p:nvPr/>
        </p:nvGrpSpPr>
        <p:grpSpPr>
          <a:xfrm>
            <a:off x="257791" y="796365"/>
            <a:ext cx="11497205" cy="5703587"/>
            <a:chOff x="5248" y="-153894"/>
            <a:chExt cx="2022172" cy="2179521"/>
          </a:xfrm>
        </p:grpSpPr>
        <p:sp>
          <p:nvSpPr>
            <p:cNvPr id="60" name="Rounded Rectangle 59"/>
            <p:cNvSpPr/>
            <p:nvPr/>
          </p:nvSpPr>
          <p:spPr>
            <a:xfrm>
              <a:off x="5248" y="-1"/>
              <a:ext cx="2022172" cy="2025628"/>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1" name="Rounded Rectangle 4"/>
            <p:cNvSpPr/>
            <p:nvPr/>
          </p:nvSpPr>
          <p:spPr>
            <a:xfrm>
              <a:off x="64475" y="-153894"/>
              <a:ext cx="1903718" cy="217952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defTabSz="444500">
                <a:lnSpc>
                  <a:spcPct val="90000"/>
                </a:lnSpc>
                <a:spcBef>
                  <a:spcPct val="0"/>
                </a:spcBef>
                <a:spcAft>
                  <a:spcPct val="35000"/>
                </a:spcAft>
              </a:pPr>
              <a:r>
                <a:rPr lang="en-US" b="1" dirty="0" smtClean="0">
                  <a:solidFill>
                    <a:srgbClr val="004F84"/>
                  </a:solidFill>
                  <a:latin typeface="Trebuchet MS" panose="020B0603020202020204" pitchFamily="34" charset="0"/>
                </a:rPr>
                <a:t>In particular, what effect does HWSy seek to have?</a:t>
              </a:r>
            </a:p>
            <a:p>
              <a:pPr lvl="0" defTabSz="444500">
                <a:lnSpc>
                  <a:spcPct val="90000"/>
                </a:lnSpc>
                <a:spcBef>
                  <a:spcPct val="0"/>
                </a:spcBef>
                <a:spcAft>
                  <a:spcPct val="35000"/>
                </a:spcAft>
              </a:pPr>
              <a:endParaRPr lang="en-US" sz="1050" b="1" dirty="0" smtClean="0">
                <a:solidFill>
                  <a:srgbClr val="004F84"/>
                </a:solidFill>
                <a:latin typeface="Trebuchet MS" panose="020B0603020202020204" pitchFamily="34" charset="0"/>
              </a:endParaRPr>
            </a:p>
            <a:p>
              <a:pPr lvl="0" defTabSz="444500">
                <a:lnSpc>
                  <a:spcPct val="90000"/>
                </a:lnSpc>
                <a:spcBef>
                  <a:spcPct val="0"/>
                </a:spcBef>
                <a:spcAft>
                  <a:spcPct val="35000"/>
                </a:spcAft>
              </a:pPr>
              <a:r>
                <a:rPr lang="en-US" dirty="0" smtClean="0">
                  <a:solidFill>
                    <a:srgbClr val="004F84"/>
                  </a:solidFill>
                  <a:latin typeface="Trebuchet MS" panose="020B0603020202020204" pitchFamily="34" charset="0"/>
                </a:rPr>
                <a:t>An increase in:</a:t>
              </a:r>
            </a:p>
            <a:p>
              <a:pPr lvl="0" defTabSz="444500">
                <a:lnSpc>
                  <a:spcPct val="90000"/>
                </a:lnSpc>
                <a:spcBef>
                  <a:spcPct val="0"/>
                </a:spcBef>
                <a:spcAft>
                  <a:spcPct val="35000"/>
                </a:spcAft>
              </a:pPr>
              <a:endParaRPr lang="en-US" sz="900" dirty="0" smtClean="0">
                <a:solidFill>
                  <a:srgbClr val="004F84"/>
                </a:solidFill>
                <a:latin typeface="Trebuchet MS" panose="020B0603020202020204" pitchFamily="34" charset="0"/>
              </a:endParaRPr>
            </a:p>
            <a:p>
              <a:pPr marL="285750" lvl="0" indent="-285750" defTabSz="444500">
                <a:lnSpc>
                  <a:spcPct val="90000"/>
                </a:lnSpc>
                <a:spcBef>
                  <a:spcPct val="0"/>
                </a:spcBef>
                <a:spcAft>
                  <a:spcPct val="35000"/>
                </a:spcAft>
                <a:buFont typeface="Arial" panose="020B0604020202020204" pitchFamily="34" charset="0"/>
                <a:buChar char="•"/>
              </a:pPr>
              <a:r>
                <a:rPr lang="en-US" dirty="0" smtClean="0">
                  <a:solidFill>
                    <a:srgbClr val="004F84"/>
                  </a:solidFill>
                  <a:latin typeface="Trebuchet MS" panose="020B0603020202020204" pitchFamily="34" charset="0"/>
                </a:rPr>
                <a:t>Thoughts about people and the impact of services (commissioners/providers/practitioners)</a:t>
              </a:r>
            </a:p>
            <a:p>
              <a:pPr marL="285750" lvl="0" indent="-285750" defTabSz="444500">
                <a:lnSpc>
                  <a:spcPct val="90000"/>
                </a:lnSpc>
                <a:spcBef>
                  <a:spcPct val="0"/>
                </a:spcBef>
                <a:spcAft>
                  <a:spcPct val="35000"/>
                </a:spcAft>
                <a:buFont typeface="Arial" panose="020B0604020202020204" pitchFamily="34" charset="0"/>
                <a:buChar char="•"/>
              </a:pPr>
              <a:endParaRPr lang="en-US" dirty="0" smtClean="0">
                <a:solidFill>
                  <a:srgbClr val="004F84"/>
                </a:solidFill>
                <a:latin typeface="Trebuchet MS" panose="020B0603020202020204" pitchFamily="34" charset="0"/>
              </a:endParaRPr>
            </a:p>
            <a:p>
              <a:pPr marL="285750" lvl="0" indent="-285750" defTabSz="444500">
                <a:lnSpc>
                  <a:spcPct val="90000"/>
                </a:lnSpc>
                <a:spcBef>
                  <a:spcPct val="0"/>
                </a:spcBef>
                <a:spcAft>
                  <a:spcPct val="35000"/>
                </a:spcAft>
                <a:buFont typeface="Arial" panose="020B0604020202020204" pitchFamily="34" charset="0"/>
                <a:buChar char="•"/>
              </a:pPr>
              <a:r>
                <a:rPr lang="en-US" dirty="0" smtClean="0">
                  <a:solidFill>
                    <a:srgbClr val="004F84"/>
                  </a:solidFill>
                  <a:latin typeface="Trebuchet MS" panose="020B0603020202020204" pitchFamily="34" charset="0"/>
                </a:rPr>
                <a:t>Positive thoughts about the value of people being involved in decisions about their services (ALL)</a:t>
              </a:r>
            </a:p>
            <a:p>
              <a:pPr marL="285750" lvl="0" indent="-285750" defTabSz="444500">
                <a:lnSpc>
                  <a:spcPct val="90000"/>
                </a:lnSpc>
                <a:spcBef>
                  <a:spcPct val="0"/>
                </a:spcBef>
                <a:spcAft>
                  <a:spcPct val="35000"/>
                </a:spcAft>
                <a:buFont typeface="Arial" panose="020B0604020202020204" pitchFamily="34" charset="0"/>
                <a:buChar char="•"/>
              </a:pPr>
              <a:endParaRPr lang="en-US" dirty="0" smtClean="0">
                <a:solidFill>
                  <a:srgbClr val="004F84"/>
                </a:solidFill>
                <a:latin typeface="Trebuchet MS" panose="020B0603020202020204" pitchFamily="34" charset="0"/>
              </a:endParaRPr>
            </a:p>
            <a:p>
              <a:pPr marL="285750" lvl="0" indent="-285750" defTabSz="444500">
                <a:lnSpc>
                  <a:spcPct val="90000"/>
                </a:lnSpc>
                <a:spcBef>
                  <a:spcPct val="0"/>
                </a:spcBef>
                <a:spcAft>
                  <a:spcPct val="35000"/>
                </a:spcAft>
                <a:buFont typeface="Arial" panose="020B0604020202020204" pitchFamily="34" charset="0"/>
                <a:buChar char="•"/>
              </a:pPr>
              <a:r>
                <a:rPr lang="en-US" dirty="0" smtClean="0">
                  <a:solidFill>
                    <a:srgbClr val="004F84"/>
                  </a:solidFill>
                  <a:latin typeface="Trebuchet MS" panose="020B0603020202020204" pitchFamily="34" charset="0"/>
                </a:rPr>
                <a:t>Behaviours and action that enables increasing involvement of people in decisions about their services (ALL)</a:t>
              </a:r>
            </a:p>
            <a:p>
              <a:pPr marL="285750" lvl="0" indent="-285750" defTabSz="444500">
                <a:lnSpc>
                  <a:spcPct val="90000"/>
                </a:lnSpc>
                <a:spcBef>
                  <a:spcPct val="0"/>
                </a:spcBef>
                <a:spcAft>
                  <a:spcPct val="35000"/>
                </a:spcAft>
                <a:buFont typeface="Arial" panose="020B0604020202020204" pitchFamily="34" charset="0"/>
                <a:buChar char="•"/>
              </a:pPr>
              <a:endParaRPr lang="en-US" dirty="0" smtClean="0">
                <a:solidFill>
                  <a:srgbClr val="004F84"/>
                </a:solidFill>
                <a:latin typeface="Trebuchet MS" panose="020B0603020202020204" pitchFamily="34" charset="0"/>
              </a:endParaRPr>
            </a:p>
            <a:p>
              <a:pPr marL="285750" lvl="0" indent="-285750" defTabSz="444500">
                <a:lnSpc>
                  <a:spcPct val="90000"/>
                </a:lnSpc>
                <a:spcBef>
                  <a:spcPct val="0"/>
                </a:spcBef>
                <a:spcAft>
                  <a:spcPct val="35000"/>
                </a:spcAft>
                <a:buFont typeface="Arial" panose="020B0604020202020204" pitchFamily="34" charset="0"/>
                <a:buChar char="•"/>
              </a:pPr>
              <a:r>
                <a:rPr lang="en-US" dirty="0" smtClean="0">
                  <a:solidFill>
                    <a:srgbClr val="004F84"/>
                  </a:solidFill>
                  <a:latin typeface="Trebuchet MS" panose="020B0603020202020204" pitchFamily="34" charset="0"/>
                </a:rPr>
                <a:t>Knowledge about the experiences, views and needs of particular communities and topics (commissioners/providers/practitioners)</a:t>
              </a:r>
            </a:p>
            <a:p>
              <a:pPr marL="285750" lvl="0" indent="-285750" defTabSz="444500">
                <a:lnSpc>
                  <a:spcPct val="90000"/>
                </a:lnSpc>
                <a:spcBef>
                  <a:spcPct val="0"/>
                </a:spcBef>
                <a:spcAft>
                  <a:spcPct val="35000"/>
                </a:spcAft>
                <a:buFont typeface="Arial" panose="020B0604020202020204" pitchFamily="34" charset="0"/>
                <a:buChar char="•"/>
              </a:pPr>
              <a:endParaRPr lang="en-US" dirty="0" smtClean="0">
                <a:solidFill>
                  <a:srgbClr val="004F84"/>
                </a:solidFill>
                <a:latin typeface="Trebuchet MS" panose="020B0603020202020204" pitchFamily="34" charset="0"/>
              </a:endParaRPr>
            </a:p>
            <a:p>
              <a:pPr marL="285750" lvl="0" indent="-285750" defTabSz="444500">
                <a:lnSpc>
                  <a:spcPct val="90000"/>
                </a:lnSpc>
                <a:spcBef>
                  <a:spcPct val="0"/>
                </a:spcBef>
                <a:spcAft>
                  <a:spcPct val="35000"/>
                </a:spcAft>
                <a:buFont typeface="Arial" panose="020B0604020202020204" pitchFamily="34" charset="0"/>
                <a:buChar char="•"/>
              </a:pPr>
              <a:r>
                <a:rPr lang="en-US" dirty="0">
                  <a:solidFill>
                    <a:srgbClr val="004F84"/>
                  </a:solidFill>
                  <a:latin typeface="Trebuchet MS" panose="020B0603020202020204" pitchFamily="34" charset="0"/>
                </a:rPr>
                <a:t>A</a:t>
              </a:r>
              <a:r>
                <a:rPr lang="en-US" dirty="0" smtClean="0">
                  <a:solidFill>
                    <a:srgbClr val="004F84"/>
                  </a:solidFill>
                  <a:latin typeface="Trebuchet MS" panose="020B0603020202020204" pitchFamily="34" charset="0"/>
                </a:rPr>
                <a:t>ction to investigate experiences of services to address poor practice / share good practice (commissioners/providers)</a:t>
              </a:r>
              <a:endParaRPr lang="en-US" b="1" kern="1200" dirty="0">
                <a:solidFill>
                  <a:srgbClr val="004F84"/>
                </a:solidFill>
                <a:latin typeface="Trebuchet MS" panose="020B0603020202020204" pitchFamily="34" charset="0"/>
              </a:endParaRPr>
            </a:p>
          </p:txBody>
        </p:sp>
      </p:gr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1661" y="328382"/>
            <a:ext cx="1696595" cy="17014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817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16200000">
            <a:off x="-1782822" y="4160596"/>
            <a:ext cx="4480001" cy="423583"/>
            <a:chOff x="3744" y="0"/>
            <a:chExt cx="3536571" cy="354653"/>
          </a:xfrm>
        </p:grpSpPr>
        <p:sp>
          <p:nvSpPr>
            <p:cNvPr id="22" name="Rounded Rectangle 21"/>
            <p:cNvSpPr/>
            <p:nvPr/>
          </p:nvSpPr>
          <p:spPr>
            <a:xfrm>
              <a:off x="3744" y="0"/>
              <a:ext cx="3536571" cy="3546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14131" y="10387"/>
              <a:ext cx="3515797" cy="333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r>
                <a:rPr lang="en-US" sz="1000" dirty="0">
                  <a:latin typeface="Trebuchet MS" panose="020B0603020202020204" pitchFamily="34" charset="0"/>
                </a:rPr>
                <a:t>Principles</a:t>
              </a:r>
              <a:endParaRPr lang="en-GB" sz="1600" dirty="0">
                <a:latin typeface="Trebuchet MS" panose="020B0603020202020204" pitchFamily="34" charset="0"/>
              </a:endParaRPr>
            </a:p>
          </p:txBody>
        </p:sp>
      </p:grpSp>
      <p:sp>
        <p:nvSpPr>
          <p:cNvPr id="39" name="TextBox 38"/>
          <p:cNvSpPr txBox="1"/>
          <p:nvPr/>
        </p:nvSpPr>
        <p:spPr>
          <a:xfrm>
            <a:off x="245385" y="110069"/>
            <a:ext cx="8788446" cy="646331"/>
          </a:xfrm>
          <a:prstGeom prst="rect">
            <a:avLst/>
          </a:prstGeom>
          <a:noFill/>
        </p:spPr>
        <p:txBody>
          <a:bodyPr wrap="square" rtlCol="0">
            <a:spAutoFit/>
          </a:bodyPr>
          <a:lstStyle/>
          <a:p>
            <a:r>
              <a:rPr lang="en-US" sz="3600" b="1" dirty="0" smtClean="0">
                <a:solidFill>
                  <a:srgbClr val="004F84"/>
                </a:solidFill>
                <a:latin typeface="Trebuchet MS" panose="020B0603020202020204" pitchFamily="34" charset="0"/>
              </a:rPr>
              <a:t>Influencing Work Plan 2017-18</a:t>
            </a:r>
            <a:endParaRPr lang="en-GB" sz="3600" b="1" dirty="0">
              <a:solidFill>
                <a:srgbClr val="004F84"/>
              </a:solidFill>
              <a:latin typeface="Trebuchet MS" panose="020B0603020202020204" pitchFamily="34" charset="0"/>
            </a:endParaRPr>
          </a:p>
        </p:txBody>
      </p:sp>
      <p:graphicFrame>
        <p:nvGraphicFramePr>
          <p:cNvPr id="43" name="Diagram 42"/>
          <p:cNvGraphicFramePr/>
          <p:nvPr>
            <p:extLst>
              <p:ext uri="{D42A27DB-BD31-4B8C-83A1-F6EECF244321}">
                <p14:modId xmlns:p14="http://schemas.microsoft.com/office/powerpoint/2010/main" val="3399736658"/>
              </p:ext>
            </p:extLst>
          </p:nvPr>
        </p:nvGraphicFramePr>
        <p:xfrm>
          <a:off x="835275" y="2139813"/>
          <a:ext cx="2024148" cy="525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0" name="Group 39"/>
          <p:cNvGrpSpPr/>
          <p:nvPr/>
        </p:nvGrpSpPr>
        <p:grpSpPr>
          <a:xfrm>
            <a:off x="826266" y="2904144"/>
            <a:ext cx="2024148" cy="525131"/>
            <a:chOff x="2176784" y="0"/>
            <a:chExt cx="2024148" cy="525131"/>
          </a:xfrm>
        </p:grpSpPr>
        <p:sp>
          <p:nvSpPr>
            <p:cNvPr id="41" name="Rounded Rectangle 40"/>
            <p:cNvSpPr/>
            <p:nvPr/>
          </p:nvSpPr>
          <p:spPr>
            <a:xfrm>
              <a:off x="2176784" y="0"/>
              <a:ext cx="2024148" cy="52513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4"/>
            <p:cNvSpPr/>
            <p:nvPr/>
          </p:nvSpPr>
          <p:spPr>
            <a:xfrm>
              <a:off x="2192165" y="15381"/>
              <a:ext cx="1993386" cy="49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200" kern="1200" dirty="0" smtClean="0">
                  <a:latin typeface="Trebuchet MS" panose="020B0603020202020204" pitchFamily="34" charset="0"/>
                </a:rPr>
                <a:t>Innovative</a:t>
              </a:r>
              <a:endParaRPr lang="en-GB" sz="1200" kern="1200" dirty="0">
                <a:latin typeface="Trebuchet MS" panose="020B0603020202020204" pitchFamily="34" charset="0"/>
              </a:endParaRPr>
            </a:p>
          </p:txBody>
        </p:sp>
      </p:grpSp>
      <p:grpSp>
        <p:nvGrpSpPr>
          <p:cNvPr id="44" name="Group 43"/>
          <p:cNvGrpSpPr/>
          <p:nvPr/>
        </p:nvGrpSpPr>
        <p:grpSpPr>
          <a:xfrm>
            <a:off x="850724" y="3737280"/>
            <a:ext cx="2008767" cy="525131"/>
            <a:chOff x="2733573" y="0"/>
            <a:chExt cx="2536282" cy="525131"/>
          </a:xfrm>
        </p:grpSpPr>
        <p:sp>
          <p:nvSpPr>
            <p:cNvPr id="45" name="Rounded Rectangle 44"/>
            <p:cNvSpPr/>
            <p:nvPr/>
          </p:nvSpPr>
          <p:spPr>
            <a:xfrm>
              <a:off x="2733573" y="0"/>
              <a:ext cx="2536282" cy="52513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ounded Rectangle 4"/>
            <p:cNvSpPr/>
            <p:nvPr/>
          </p:nvSpPr>
          <p:spPr>
            <a:xfrm>
              <a:off x="2748954" y="15381"/>
              <a:ext cx="2505520" cy="49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200" kern="1200" dirty="0" smtClean="0">
                  <a:latin typeface="Trebuchet MS" panose="020B0603020202020204" pitchFamily="34" charset="0"/>
                </a:rPr>
                <a:t>Solutions </a:t>
              </a:r>
              <a:r>
                <a:rPr lang="en-US" sz="1200" dirty="0" smtClean="0">
                  <a:latin typeface="Trebuchet MS" panose="020B0603020202020204" pitchFamily="34" charset="0"/>
                </a:rPr>
                <a:t>focused</a:t>
              </a:r>
              <a:endParaRPr lang="en-GB" sz="1200" kern="1200" dirty="0">
                <a:latin typeface="Trebuchet MS" panose="020B0603020202020204" pitchFamily="34" charset="0"/>
              </a:endParaRPr>
            </a:p>
          </p:txBody>
        </p:sp>
      </p:grpSp>
      <p:grpSp>
        <p:nvGrpSpPr>
          <p:cNvPr id="47" name="Group 46"/>
          <p:cNvGrpSpPr/>
          <p:nvPr/>
        </p:nvGrpSpPr>
        <p:grpSpPr>
          <a:xfrm>
            <a:off x="850724" y="4566811"/>
            <a:ext cx="2008767" cy="525131"/>
            <a:chOff x="3663326" y="0"/>
            <a:chExt cx="3403775" cy="525131"/>
          </a:xfrm>
        </p:grpSpPr>
        <p:sp>
          <p:nvSpPr>
            <p:cNvPr id="51" name="Rounded Rectangle 50"/>
            <p:cNvSpPr/>
            <p:nvPr/>
          </p:nvSpPr>
          <p:spPr>
            <a:xfrm>
              <a:off x="3663326" y="0"/>
              <a:ext cx="3403775" cy="52513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Rounded Rectangle 4"/>
            <p:cNvSpPr/>
            <p:nvPr/>
          </p:nvSpPr>
          <p:spPr>
            <a:xfrm>
              <a:off x="3678707" y="15381"/>
              <a:ext cx="3373013" cy="49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200" kern="1200" dirty="0" smtClean="0">
                  <a:latin typeface="Trebuchet MS" panose="020B0603020202020204" pitchFamily="34" charset="0"/>
                </a:rPr>
                <a:t>Inclusive</a:t>
              </a:r>
              <a:endParaRPr lang="en-GB" sz="1200" kern="1200" dirty="0">
                <a:latin typeface="Trebuchet MS" panose="020B0603020202020204" pitchFamily="34" charset="0"/>
              </a:endParaRPr>
            </a:p>
          </p:txBody>
        </p:sp>
      </p:grpSp>
      <p:grpSp>
        <p:nvGrpSpPr>
          <p:cNvPr id="53" name="Group 52"/>
          <p:cNvGrpSpPr/>
          <p:nvPr/>
        </p:nvGrpSpPr>
        <p:grpSpPr>
          <a:xfrm>
            <a:off x="826266" y="6088039"/>
            <a:ext cx="1993386" cy="525131"/>
            <a:chOff x="7323050" y="0"/>
            <a:chExt cx="3403775" cy="525131"/>
          </a:xfrm>
        </p:grpSpPr>
        <p:sp>
          <p:nvSpPr>
            <p:cNvPr id="54" name="Rounded Rectangle 53"/>
            <p:cNvSpPr/>
            <p:nvPr/>
          </p:nvSpPr>
          <p:spPr>
            <a:xfrm>
              <a:off x="7323050" y="0"/>
              <a:ext cx="3403775" cy="52513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ounded Rectangle 4"/>
            <p:cNvSpPr/>
            <p:nvPr/>
          </p:nvSpPr>
          <p:spPr>
            <a:xfrm>
              <a:off x="7338431" y="15381"/>
              <a:ext cx="3373013" cy="49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200" kern="1200" dirty="0" smtClean="0">
                  <a:latin typeface="Trebuchet MS" panose="020B0603020202020204" pitchFamily="34" charset="0"/>
                </a:rPr>
                <a:t>Empowering</a:t>
              </a:r>
              <a:endParaRPr lang="en-GB" sz="1200" kern="1200" dirty="0">
                <a:latin typeface="Trebuchet MS" panose="020B0603020202020204" pitchFamily="34" charset="0"/>
              </a:endParaRPr>
            </a:p>
          </p:txBody>
        </p:sp>
      </p:grpSp>
      <p:grpSp>
        <p:nvGrpSpPr>
          <p:cNvPr id="56" name="Group 55"/>
          <p:cNvGrpSpPr/>
          <p:nvPr/>
        </p:nvGrpSpPr>
        <p:grpSpPr>
          <a:xfrm>
            <a:off x="3128790" y="2139814"/>
            <a:ext cx="8626207" cy="523566"/>
            <a:chOff x="5248" y="0"/>
            <a:chExt cx="2022172" cy="2025627"/>
          </a:xfrm>
        </p:grpSpPr>
        <p:sp>
          <p:nvSpPr>
            <p:cNvPr id="57" name="Rounded Rectangle 56"/>
            <p:cNvSpPr/>
            <p:nvPr/>
          </p:nvSpPr>
          <p:spPr>
            <a:xfrm>
              <a:off x="5248" y="0"/>
              <a:ext cx="2022172" cy="2025627"/>
            </a:xfrm>
            <a:prstGeom prst="roundRect">
              <a:avLst>
                <a:gd name="adj" fmla="val 10000"/>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8" name="Rounded Rectangle 4"/>
            <p:cNvSpPr/>
            <p:nvPr/>
          </p:nvSpPr>
          <p:spPr>
            <a:xfrm>
              <a:off x="64475" y="59227"/>
              <a:ext cx="1903718" cy="1907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dirty="0" smtClean="0">
                  <a:solidFill>
                    <a:schemeClr val="tx2"/>
                  </a:solidFill>
                  <a:latin typeface="Trebuchet MS" panose="020B0603020202020204" pitchFamily="34" charset="0"/>
                </a:rPr>
                <a:t>There are improved perceptions of credibility, trust and respect amongst commissioners, service providers, practitioners and the public. </a:t>
              </a:r>
              <a:endParaRPr lang="en-GB" sz="1100" kern="1200" dirty="0">
                <a:solidFill>
                  <a:schemeClr val="tx2"/>
                </a:solidFill>
                <a:latin typeface="Trebuchet MS" panose="020B0603020202020204" pitchFamily="34" charset="0"/>
              </a:endParaRPr>
            </a:p>
          </p:txBody>
        </p:sp>
      </p:grpSp>
      <p:grpSp>
        <p:nvGrpSpPr>
          <p:cNvPr id="59" name="Group 58"/>
          <p:cNvGrpSpPr/>
          <p:nvPr/>
        </p:nvGrpSpPr>
        <p:grpSpPr>
          <a:xfrm>
            <a:off x="257791" y="473726"/>
            <a:ext cx="11497205" cy="1828800"/>
            <a:chOff x="5248" y="-635999"/>
            <a:chExt cx="2022172" cy="2732694"/>
          </a:xfrm>
        </p:grpSpPr>
        <p:sp>
          <p:nvSpPr>
            <p:cNvPr id="60" name="Rounded Rectangle 59"/>
            <p:cNvSpPr/>
            <p:nvPr/>
          </p:nvSpPr>
          <p:spPr>
            <a:xfrm>
              <a:off x="5248" y="-213612"/>
              <a:ext cx="2022172" cy="2239239"/>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1" name="Rounded Rectangle 4"/>
            <p:cNvSpPr/>
            <p:nvPr/>
          </p:nvSpPr>
          <p:spPr>
            <a:xfrm>
              <a:off x="64475" y="-635999"/>
              <a:ext cx="1903718" cy="273269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defTabSz="444500">
                <a:lnSpc>
                  <a:spcPct val="90000"/>
                </a:lnSpc>
                <a:spcBef>
                  <a:spcPct val="0"/>
                </a:spcBef>
                <a:spcAft>
                  <a:spcPct val="35000"/>
                </a:spcAft>
              </a:pPr>
              <a:r>
                <a:rPr lang="en-US" sz="2000" b="1" dirty="0" smtClean="0">
                  <a:solidFill>
                    <a:srgbClr val="004F84"/>
                  </a:solidFill>
                  <a:latin typeface="Trebuchet MS" panose="020B0603020202020204" pitchFamily="34" charset="0"/>
                </a:rPr>
                <a:t>&gt; Principles</a:t>
              </a:r>
              <a:endParaRPr lang="en-US" sz="1400" b="1" dirty="0" smtClean="0">
                <a:solidFill>
                  <a:srgbClr val="004F84"/>
                </a:solidFill>
                <a:latin typeface="Trebuchet MS" panose="020B0603020202020204" pitchFamily="34" charset="0"/>
              </a:endParaRPr>
            </a:p>
            <a:p>
              <a:pPr lvl="0" defTabSz="444500">
                <a:lnSpc>
                  <a:spcPct val="90000"/>
                </a:lnSpc>
                <a:spcBef>
                  <a:spcPct val="0"/>
                </a:spcBef>
                <a:spcAft>
                  <a:spcPct val="35000"/>
                </a:spcAft>
              </a:pPr>
              <a:r>
                <a:rPr lang="en-US" sz="1400" dirty="0" smtClean="0">
                  <a:solidFill>
                    <a:srgbClr val="004F84"/>
                  </a:solidFill>
                  <a:latin typeface="Trebuchet MS" panose="020B0603020202020204" pitchFamily="34" charset="0"/>
                </a:rPr>
                <a:t>All HWSy activity that seeks to shape and challenge (AKA ‘influence’) local services will be guided by the following principles.</a:t>
              </a:r>
            </a:p>
            <a:p>
              <a:pPr lvl="0" defTabSz="444500">
                <a:lnSpc>
                  <a:spcPct val="90000"/>
                </a:lnSpc>
                <a:spcBef>
                  <a:spcPct val="0"/>
                </a:spcBef>
                <a:spcAft>
                  <a:spcPct val="35000"/>
                </a:spcAft>
              </a:pPr>
              <a:r>
                <a:rPr lang="en-US" sz="1400" dirty="0" smtClean="0">
                  <a:solidFill>
                    <a:srgbClr val="004F84"/>
                  </a:solidFill>
                  <a:latin typeface="Trebuchet MS" panose="020B0603020202020204" pitchFamily="34" charset="0"/>
                </a:rPr>
                <a:t>These principles will apply to the commitments within this plan, but also to activities undertaken when responding to and adapting to opportunities throughout the year.  Activity that is:</a:t>
              </a:r>
              <a:endParaRPr lang="en-GB" sz="1400" kern="1200" dirty="0">
                <a:solidFill>
                  <a:srgbClr val="004F84"/>
                </a:solidFill>
                <a:latin typeface="Trebuchet MS" panose="020B0603020202020204" pitchFamily="34" charset="0"/>
              </a:endParaRPr>
            </a:p>
          </p:txBody>
        </p:sp>
      </p:grpSp>
      <p:grpSp>
        <p:nvGrpSpPr>
          <p:cNvPr id="62" name="Group 61"/>
          <p:cNvGrpSpPr/>
          <p:nvPr/>
        </p:nvGrpSpPr>
        <p:grpSpPr>
          <a:xfrm>
            <a:off x="3128789" y="2919525"/>
            <a:ext cx="8626207" cy="523566"/>
            <a:chOff x="5248" y="0"/>
            <a:chExt cx="2022172" cy="2025627"/>
          </a:xfrm>
        </p:grpSpPr>
        <p:sp>
          <p:nvSpPr>
            <p:cNvPr id="63" name="Rounded Rectangle 62"/>
            <p:cNvSpPr/>
            <p:nvPr/>
          </p:nvSpPr>
          <p:spPr>
            <a:xfrm>
              <a:off x="5248" y="0"/>
              <a:ext cx="2022172" cy="2025627"/>
            </a:xfrm>
            <a:prstGeom prst="roundRect">
              <a:avLst>
                <a:gd name="adj" fmla="val 10000"/>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4" name="Rounded Rectangle 4"/>
            <p:cNvSpPr/>
            <p:nvPr/>
          </p:nvSpPr>
          <p:spPr>
            <a:xfrm>
              <a:off x="64475" y="59227"/>
              <a:ext cx="1903718" cy="1907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dirty="0" smtClean="0">
                  <a:solidFill>
                    <a:schemeClr val="tx2"/>
                  </a:solidFill>
                  <a:latin typeface="Trebuchet MS" panose="020B0603020202020204" pitchFamily="34" charset="0"/>
                </a:rPr>
                <a:t>Activity has not been restricted to the established ways of working within Healthwatch Surrey and/or the health and social care landscape.</a:t>
              </a:r>
              <a:endParaRPr lang="en-GB" sz="1100" kern="1200" dirty="0">
                <a:solidFill>
                  <a:schemeClr val="tx2"/>
                </a:solidFill>
                <a:latin typeface="Trebuchet MS" panose="020B0603020202020204" pitchFamily="34" charset="0"/>
              </a:endParaRPr>
            </a:p>
          </p:txBody>
        </p:sp>
      </p:grpSp>
      <p:grpSp>
        <p:nvGrpSpPr>
          <p:cNvPr id="65" name="Group 64"/>
          <p:cNvGrpSpPr/>
          <p:nvPr/>
        </p:nvGrpSpPr>
        <p:grpSpPr>
          <a:xfrm>
            <a:off x="3128788" y="3738845"/>
            <a:ext cx="8626207" cy="523566"/>
            <a:chOff x="5248" y="0"/>
            <a:chExt cx="2022172" cy="2025627"/>
          </a:xfrm>
        </p:grpSpPr>
        <p:sp>
          <p:nvSpPr>
            <p:cNvPr id="66" name="Rounded Rectangle 65"/>
            <p:cNvSpPr/>
            <p:nvPr/>
          </p:nvSpPr>
          <p:spPr>
            <a:xfrm>
              <a:off x="5248" y="0"/>
              <a:ext cx="2022172" cy="2025627"/>
            </a:xfrm>
            <a:prstGeom prst="roundRect">
              <a:avLst>
                <a:gd name="adj" fmla="val 10000"/>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7" name="Rounded Rectangle 4"/>
            <p:cNvSpPr/>
            <p:nvPr/>
          </p:nvSpPr>
          <p:spPr>
            <a:xfrm>
              <a:off x="64475" y="59227"/>
              <a:ext cx="1903718" cy="1907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dirty="0" smtClean="0">
                  <a:solidFill>
                    <a:schemeClr val="tx2"/>
                  </a:solidFill>
                  <a:latin typeface="Trebuchet MS" panose="020B0603020202020204" pitchFamily="34" charset="0"/>
                </a:rPr>
                <a:t>The value of involving local people – directly and indirectly – in decisions about services has been demonstrated in our work. Relationships and consultation with commissioners, providers and practitioners has been a key enabler in achieving this.</a:t>
              </a:r>
              <a:endParaRPr lang="en-GB" sz="1100" kern="1200" dirty="0">
                <a:solidFill>
                  <a:schemeClr val="tx2"/>
                </a:solidFill>
                <a:latin typeface="Trebuchet MS" panose="020B0603020202020204" pitchFamily="34" charset="0"/>
              </a:endParaRPr>
            </a:p>
          </p:txBody>
        </p:sp>
      </p:grpSp>
      <p:grpSp>
        <p:nvGrpSpPr>
          <p:cNvPr id="68" name="Group 67"/>
          <p:cNvGrpSpPr/>
          <p:nvPr/>
        </p:nvGrpSpPr>
        <p:grpSpPr>
          <a:xfrm>
            <a:off x="3128787" y="4552995"/>
            <a:ext cx="8626207" cy="523566"/>
            <a:chOff x="5248" y="0"/>
            <a:chExt cx="2022172" cy="2025627"/>
          </a:xfrm>
        </p:grpSpPr>
        <p:sp>
          <p:nvSpPr>
            <p:cNvPr id="69" name="Rounded Rectangle 68"/>
            <p:cNvSpPr/>
            <p:nvPr/>
          </p:nvSpPr>
          <p:spPr>
            <a:xfrm>
              <a:off x="5248" y="0"/>
              <a:ext cx="2022172" cy="2025627"/>
            </a:xfrm>
            <a:prstGeom prst="roundRect">
              <a:avLst>
                <a:gd name="adj" fmla="val 10000"/>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0" name="Rounded Rectangle 4"/>
            <p:cNvSpPr/>
            <p:nvPr/>
          </p:nvSpPr>
          <p:spPr>
            <a:xfrm>
              <a:off x="64475" y="59227"/>
              <a:ext cx="1903718" cy="1907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dirty="0" smtClean="0">
                  <a:solidFill>
                    <a:schemeClr val="tx2"/>
                  </a:solidFill>
                  <a:latin typeface="Trebuchet MS" panose="020B0603020202020204" pitchFamily="34" charset="0"/>
                </a:rPr>
                <a:t>Wider and more representative involvement of local people in decision making processes has been achieved as a result of our activity.</a:t>
              </a:r>
              <a:endParaRPr lang="en-GB" sz="1100" kern="1200" dirty="0">
                <a:solidFill>
                  <a:schemeClr val="tx2"/>
                </a:solidFill>
                <a:latin typeface="Trebuchet MS" panose="020B0603020202020204" pitchFamily="34" charset="0"/>
              </a:endParaRPr>
            </a:p>
          </p:txBody>
        </p:sp>
      </p:grpSp>
      <p:grpSp>
        <p:nvGrpSpPr>
          <p:cNvPr id="71" name="Group 70"/>
          <p:cNvGrpSpPr/>
          <p:nvPr/>
        </p:nvGrpSpPr>
        <p:grpSpPr>
          <a:xfrm>
            <a:off x="838542" y="5331213"/>
            <a:ext cx="2008767" cy="525131"/>
            <a:chOff x="3663326" y="0"/>
            <a:chExt cx="3403775" cy="525131"/>
          </a:xfrm>
        </p:grpSpPr>
        <p:sp>
          <p:nvSpPr>
            <p:cNvPr id="72" name="Rounded Rectangle 71"/>
            <p:cNvSpPr/>
            <p:nvPr/>
          </p:nvSpPr>
          <p:spPr>
            <a:xfrm>
              <a:off x="3663326" y="0"/>
              <a:ext cx="3403775" cy="52513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Rounded Rectangle 4"/>
            <p:cNvSpPr/>
            <p:nvPr/>
          </p:nvSpPr>
          <p:spPr>
            <a:xfrm>
              <a:off x="3678707" y="15381"/>
              <a:ext cx="3373013" cy="49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200" dirty="0" smtClean="0">
                  <a:latin typeface="Trebuchet MS" panose="020B0603020202020204" pitchFamily="34" charset="0"/>
                </a:rPr>
                <a:t>Respect plurality</a:t>
              </a:r>
              <a:endParaRPr lang="en-GB" sz="1200" kern="1200" dirty="0">
                <a:latin typeface="Trebuchet MS" panose="020B0603020202020204" pitchFamily="34" charset="0"/>
              </a:endParaRPr>
            </a:p>
          </p:txBody>
        </p:sp>
      </p:grpSp>
      <p:grpSp>
        <p:nvGrpSpPr>
          <p:cNvPr id="74" name="Group 73"/>
          <p:cNvGrpSpPr/>
          <p:nvPr/>
        </p:nvGrpSpPr>
        <p:grpSpPr>
          <a:xfrm>
            <a:off x="3116605" y="5317397"/>
            <a:ext cx="8626207" cy="523566"/>
            <a:chOff x="5248" y="0"/>
            <a:chExt cx="2022172" cy="2025627"/>
          </a:xfrm>
        </p:grpSpPr>
        <p:sp>
          <p:nvSpPr>
            <p:cNvPr id="75" name="Rounded Rectangle 74"/>
            <p:cNvSpPr/>
            <p:nvPr/>
          </p:nvSpPr>
          <p:spPr>
            <a:xfrm>
              <a:off x="5248" y="0"/>
              <a:ext cx="2022172" cy="2025627"/>
            </a:xfrm>
            <a:prstGeom prst="roundRect">
              <a:avLst>
                <a:gd name="adj" fmla="val 10000"/>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6" name="Rounded Rectangle 4"/>
            <p:cNvSpPr/>
            <p:nvPr/>
          </p:nvSpPr>
          <p:spPr>
            <a:xfrm>
              <a:off x="64475" y="59227"/>
              <a:ext cx="1903718" cy="1907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dirty="0" smtClean="0">
                  <a:solidFill>
                    <a:schemeClr val="tx2"/>
                  </a:solidFill>
                  <a:latin typeface="Trebuchet MS" panose="020B0603020202020204" pitchFamily="34" charset="0"/>
                </a:rPr>
                <a:t>Respect has been given to the fact that there will be numerous and differing personal views and experiences amongst people that access the same services. Whilst our activity seeks to be evidence-based and conclusive, we have never presented our views or evidence as representative of the people we serve.</a:t>
              </a:r>
              <a:endParaRPr lang="en-GB" sz="1100" kern="1200" dirty="0">
                <a:solidFill>
                  <a:schemeClr val="tx2"/>
                </a:solidFill>
                <a:latin typeface="Trebuchet MS" panose="020B0603020202020204" pitchFamily="34" charset="0"/>
              </a:endParaRPr>
            </a:p>
          </p:txBody>
        </p:sp>
      </p:grpSp>
      <p:grpSp>
        <p:nvGrpSpPr>
          <p:cNvPr id="80" name="Group 79"/>
          <p:cNvGrpSpPr/>
          <p:nvPr/>
        </p:nvGrpSpPr>
        <p:grpSpPr>
          <a:xfrm>
            <a:off x="3128787" y="6088821"/>
            <a:ext cx="8626207" cy="523566"/>
            <a:chOff x="5248" y="0"/>
            <a:chExt cx="2022172" cy="2025627"/>
          </a:xfrm>
        </p:grpSpPr>
        <p:sp>
          <p:nvSpPr>
            <p:cNvPr id="81" name="Rounded Rectangle 80"/>
            <p:cNvSpPr/>
            <p:nvPr/>
          </p:nvSpPr>
          <p:spPr>
            <a:xfrm>
              <a:off x="5248" y="0"/>
              <a:ext cx="2022172" cy="2025627"/>
            </a:xfrm>
            <a:prstGeom prst="roundRect">
              <a:avLst>
                <a:gd name="adj" fmla="val 10000"/>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2" name="Rounded Rectangle 4"/>
            <p:cNvSpPr/>
            <p:nvPr/>
          </p:nvSpPr>
          <p:spPr>
            <a:xfrm>
              <a:off x="64475" y="59227"/>
              <a:ext cx="1903718" cy="1907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dirty="0" smtClean="0">
                  <a:solidFill>
                    <a:schemeClr val="tx2"/>
                  </a:solidFill>
                  <a:latin typeface="Trebuchet MS" panose="020B0603020202020204" pitchFamily="34" charset="0"/>
                </a:rPr>
                <a:t>Leading by example; achieving things with and through the people and communities we serve; but also enabling people to achieve change for themselves e.g. providing information, advice and signposting related to opportunities for involvement in decision making</a:t>
              </a:r>
              <a:endParaRPr lang="en-GB" sz="1100" kern="1200" dirty="0">
                <a:solidFill>
                  <a:schemeClr val="tx2"/>
                </a:solidFill>
                <a:latin typeface="Trebuchet MS" panose="020B0603020202020204" pitchFamily="34" charset="0"/>
              </a:endParaRPr>
            </a:p>
          </p:txBody>
        </p:sp>
      </p:grpSp>
    </p:spTree>
    <p:extLst>
      <p:ext uri="{BB962C8B-B14F-4D97-AF65-F5344CB8AC3E}">
        <p14:creationId xmlns:p14="http://schemas.microsoft.com/office/powerpoint/2010/main" val="2871483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16200000">
            <a:off x="-1392396" y="3196942"/>
            <a:ext cx="3723958" cy="423583"/>
            <a:chOff x="3744" y="0"/>
            <a:chExt cx="3536571" cy="354653"/>
          </a:xfrm>
        </p:grpSpPr>
        <p:sp>
          <p:nvSpPr>
            <p:cNvPr id="22" name="Rounded Rectangle 21"/>
            <p:cNvSpPr/>
            <p:nvPr/>
          </p:nvSpPr>
          <p:spPr>
            <a:xfrm>
              <a:off x="3744" y="0"/>
              <a:ext cx="3536571" cy="3546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14131" y="10387"/>
              <a:ext cx="3515797" cy="333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r>
                <a:rPr lang="en-US" sz="1000" dirty="0" smtClean="0">
                  <a:latin typeface="Trebuchet MS" panose="020B0603020202020204" pitchFamily="34" charset="0"/>
                </a:rPr>
                <a:t>Methods</a:t>
              </a:r>
              <a:endParaRPr lang="en-GB" sz="1600" dirty="0">
                <a:latin typeface="Trebuchet MS" panose="020B0603020202020204" pitchFamily="34" charset="0"/>
              </a:endParaRPr>
            </a:p>
          </p:txBody>
        </p:sp>
      </p:grpSp>
      <p:sp>
        <p:nvSpPr>
          <p:cNvPr id="39" name="TextBox 38"/>
          <p:cNvSpPr txBox="1"/>
          <p:nvPr/>
        </p:nvSpPr>
        <p:spPr>
          <a:xfrm>
            <a:off x="245385" y="110069"/>
            <a:ext cx="6794393" cy="646331"/>
          </a:xfrm>
          <a:prstGeom prst="rect">
            <a:avLst/>
          </a:prstGeom>
          <a:noFill/>
        </p:spPr>
        <p:txBody>
          <a:bodyPr wrap="square" rtlCol="0">
            <a:spAutoFit/>
          </a:bodyPr>
          <a:lstStyle/>
          <a:p>
            <a:r>
              <a:rPr lang="en-US" sz="3600" b="1" dirty="0" smtClean="0">
                <a:solidFill>
                  <a:srgbClr val="004F84"/>
                </a:solidFill>
                <a:latin typeface="Trebuchet MS" panose="020B0603020202020204" pitchFamily="34" charset="0"/>
              </a:rPr>
              <a:t>Influencing Work Plan 2017-18</a:t>
            </a:r>
            <a:endParaRPr lang="en-GB" sz="3600" b="1" dirty="0">
              <a:solidFill>
                <a:srgbClr val="004F84"/>
              </a:solidFill>
              <a:latin typeface="Trebuchet MS" panose="020B0603020202020204" pitchFamily="34" charset="0"/>
            </a:endParaRPr>
          </a:p>
        </p:txBody>
      </p:sp>
      <p:graphicFrame>
        <p:nvGraphicFramePr>
          <p:cNvPr id="43" name="Diagram 42"/>
          <p:cNvGraphicFramePr/>
          <p:nvPr>
            <p:extLst>
              <p:ext uri="{D42A27DB-BD31-4B8C-83A1-F6EECF244321}">
                <p14:modId xmlns:p14="http://schemas.microsoft.com/office/powerpoint/2010/main" val="397114563"/>
              </p:ext>
            </p:extLst>
          </p:nvPr>
        </p:nvGraphicFramePr>
        <p:xfrm>
          <a:off x="847679" y="1554180"/>
          <a:ext cx="2024148" cy="525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0" name="Group 39"/>
          <p:cNvGrpSpPr/>
          <p:nvPr/>
        </p:nvGrpSpPr>
        <p:grpSpPr>
          <a:xfrm>
            <a:off x="838670" y="2318511"/>
            <a:ext cx="2024148" cy="525131"/>
            <a:chOff x="2176784" y="0"/>
            <a:chExt cx="2024148" cy="525131"/>
          </a:xfrm>
        </p:grpSpPr>
        <p:sp>
          <p:nvSpPr>
            <p:cNvPr id="41" name="Rounded Rectangle 40"/>
            <p:cNvSpPr/>
            <p:nvPr/>
          </p:nvSpPr>
          <p:spPr>
            <a:xfrm>
              <a:off x="2176784" y="0"/>
              <a:ext cx="2024148" cy="525131"/>
            </a:xfrm>
            <a:prstGeom prst="roundRect">
              <a:avLst>
                <a:gd name="adj" fmla="val 10000"/>
              </a:avLst>
            </a:prstGeom>
            <a:ln w="3175">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4"/>
            <p:cNvSpPr/>
            <p:nvPr/>
          </p:nvSpPr>
          <p:spPr>
            <a:xfrm>
              <a:off x="2192165" y="15381"/>
              <a:ext cx="1993386" cy="494369"/>
            </a:xfrm>
            <a:prstGeom prst="rect">
              <a:avLst/>
            </a:prstGeom>
            <a:ln w="3175">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200" kern="1200" dirty="0" smtClean="0">
                  <a:latin typeface="Trebuchet MS" panose="020B0603020202020204" pitchFamily="34" charset="0"/>
                </a:rPr>
                <a:t>Escalation of issues</a:t>
              </a:r>
              <a:endParaRPr lang="en-GB" sz="1200" kern="1200" dirty="0">
                <a:latin typeface="Trebuchet MS" panose="020B0603020202020204" pitchFamily="34" charset="0"/>
              </a:endParaRPr>
            </a:p>
          </p:txBody>
        </p:sp>
      </p:grpSp>
      <p:grpSp>
        <p:nvGrpSpPr>
          <p:cNvPr id="44" name="Group 43"/>
          <p:cNvGrpSpPr/>
          <p:nvPr/>
        </p:nvGrpSpPr>
        <p:grpSpPr>
          <a:xfrm>
            <a:off x="863128" y="3151647"/>
            <a:ext cx="2008767" cy="525131"/>
            <a:chOff x="2733573" y="0"/>
            <a:chExt cx="2536282" cy="525131"/>
          </a:xfrm>
        </p:grpSpPr>
        <p:sp>
          <p:nvSpPr>
            <p:cNvPr id="45" name="Rounded Rectangle 44"/>
            <p:cNvSpPr/>
            <p:nvPr/>
          </p:nvSpPr>
          <p:spPr>
            <a:xfrm>
              <a:off x="2733573" y="0"/>
              <a:ext cx="2536282" cy="525131"/>
            </a:xfrm>
            <a:prstGeom prst="roundRect">
              <a:avLst>
                <a:gd name="adj" fmla="val 10000"/>
              </a:avLst>
            </a:prstGeom>
            <a:ln w="31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ounded Rectangle 4"/>
            <p:cNvSpPr/>
            <p:nvPr/>
          </p:nvSpPr>
          <p:spPr>
            <a:xfrm>
              <a:off x="2748954" y="15381"/>
              <a:ext cx="2505520" cy="494369"/>
            </a:xfrm>
            <a:prstGeom prst="rect">
              <a:avLst/>
            </a:prstGeom>
            <a:ln w="3175">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200" kern="1200" dirty="0" smtClean="0">
                  <a:latin typeface="Trebuchet MS" panose="020B0603020202020204" pitchFamily="34" charset="0"/>
                </a:rPr>
                <a:t>Participation in Boards</a:t>
              </a:r>
              <a:endParaRPr lang="en-GB" sz="1200" kern="1200" dirty="0">
                <a:latin typeface="Trebuchet MS" panose="020B0603020202020204" pitchFamily="34" charset="0"/>
              </a:endParaRPr>
            </a:p>
          </p:txBody>
        </p:sp>
      </p:grpSp>
      <p:grpSp>
        <p:nvGrpSpPr>
          <p:cNvPr id="47" name="Group 46"/>
          <p:cNvGrpSpPr/>
          <p:nvPr/>
        </p:nvGrpSpPr>
        <p:grpSpPr>
          <a:xfrm>
            <a:off x="863128" y="3981178"/>
            <a:ext cx="2008767" cy="525131"/>
            <a:chOff x="3663326" y="0"/>
            <a:chExt cx="3403775" cy="525131"/>
          </a:xfrm>
        </p:grpSpPr>
        <p:sp>
          <p:nvSpPr>
            <p:cNvPr id="51" name="Rounded Rectangle 50"/>
            <p:cNvSpPr/>
            <p:nvPr/>
          </p:nvSpPr>
          <p:spPr>
            <a:xfrm>
              <a:off x="3663326" y="0"/>
              <a:ext cx="3403775" cy="525131"/>
            </a:xfrm>
            <a:prstGeom prst="roundRect">
              <a:avLst>
                <a:gd name="adj" fmla="val 10000"/>
              </a:avLst>
            </a:prstGeom>
            <a:ln w="3175">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Rounded Rectangle 4"/>
            <p:cNvSpPr/>
            <p:nvPr/>
          </p:nvSpPr>
          <p:spPr>
            <a:xfrm>
              <a:off x="3678707" y="15381"/>
              <a:ext cx="3373013" cy="494369"/>
            </a:xfrm>
            <a:prstGeom prst="rect">
              <a:avLst/>
            </a:prstGeom>
            <a:ln w="3175">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200" kern="1200" dirty="0" smtClean="0">
                  <a:latin typeface="Trebuchet MS" panose="020B0603020202020204" pitchFamily="34" charset="0"/>
                </a:rPr>
                <a:t>Communications</a:t>
              </a:r>
              <a:endParaRPr lang="en-GB" sz="1200" kern="1200" dirty="0">
                <a:latin typeface="Trebuchet MS" panose="020B0603020202020204" pitchFamily="34" charset="0"/>
              </a:endParaRPr>
            </a:p>
          </p:txBody>
        </p:sp>
      </p:grpSp>
      <p:grpSp>
        <p:nvGrpSpPr>
          <p:cNvPr id="56" name="Group 55"/>
          <p:cNvGrpSpPr/>
          <p:nvPr/>
        </p:nvGrpSpPr>
        <p:grpSpPr>
          <a:xfrm>
            <a:off x="3141194" y="3981178"/>
            <a:ext cx="8626207" cy="523566"/>
            <a:chOff x="5248" y="0"/>
            <a:chExt cx="2022172" cy="2025627"/>
          </a:xfrm>
        </p:grpSpPr>
        <p:sp>
          <p:nvSpPr>
            <p:cNvPr id="57" name="Rounded Rectangle 56"/>
            <p:cNvSpPr/>
            <p:nvPr/>
          </p:nvSpPr>
          <p:spPr>
            <a:xfrm>
              <a:off x="5248" y="0"/>
              <a:ext cx="2022172" cy="2025627"/>
            </a:xfrm>
            <a:prstGeom prst="roundRect">
              <a:avLst>
                <a:gd name="adj" fmla="val 10000"/>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8" name="Rounded Rectangle 4"/>
            <p:cNvSpPr/>
            <p:nvPr/>
          </p:nvSpPr>
          <p:spPr>
            <a:xfrm>
              <a:off x="64475" y="59227"/>
              <a:ext cx="1903718" cy="1907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b="1" dirty="0" smtClean="0">
                  <a:solidFill>
                    <a:schemeClr val="tx2"/>
                  </a:solidFill>
                  <a:latin typeface="Trebuchet MS" panose="020B0603020202020204" pitchFamily="34" charset="0"/>
                </a:rPr>
                <a:t>Communicating </a:t>
              </a:r>
              <a:r>
                <a:rPr lang="en-US" sz="1100" dirty="0" smtClean="0">
                  <a:solidFill>
                    <a:schemeClr val="tx2"/>
                  </a:solidFill>
                  <a:latin typeface="Trebuchet MS" panose="020B0603020202020204" pitchFamily="34" charset="0"/>
                </a:rPr>
                <a:t>to </a:t>
              </a:r>
              <a:r>
                <a:rPr lang="en-US" sz="1100" dirty="0">
                  <a:solidFill>
                    <a:schemeClr val="tx2"/>
                  </a:solidFill>
                  <a:latin typeface="Trebuchet MS" panose="020B0603020202020204" pitchFamily="34" charset="0"/>
                </a:rPr>
                <a:t>commissioners, providers and the public u</a:t>
              </a:r>
              <a:r>
                <a:rPr lang="en-US" sz="1100" dirty="0" smtClean="0">
                  <a:solidFill>
                    <a:schemeClr val="tx2"/>
                  </a:solidFill>
                  <a:latin typeface="Trebuchet MS" panose="020B0603020202020204" pitchFamily="34" charset="0"/>
                </a:rPr>
                <a:t>sing HWSy media channels.</a:t>
              </a:r>
              <a:endParaRPr lang="en-GB" sz="1100" kern="1200" dirty="0">
                <a:solidFill>
                  <a:schemeClr val="tx2"/>
                </a:solidFill>
                <a:latin typeface="Trebuchet MS" panose="020B0603020202020204" pitchFamily="34" charset="0"/>
              </a:endParaRPr>
            </a:p>
          </p:txBody>
        </p:sp>
      </p:grpSp>
      <p:grpSp>
        <p:nvGrpSpPr>
          <p:cNvPr id="59" name="Group 58"/>
          <p:cNvGrpSpPr/>
          <p:nvPr/>
        </p:nvGrpSpPr>
        <p:grpSpPr>
          <a:xfrm>
            <a:off x="257791" y="610335"/>
            <a:ext cx="11497205" cy="1222183"/>
            <a:chOff x="5248" y="-545203"/>
            <a:chExt cx="2022172" cy="2570830"/>
          </a:xfrm>
        </p:grpSpPr>
        <p:sp>
          <p:nvSpPr>
            <p:cNvPr id="60" name="Rounded Rectangle 59"/>
            <p:cNvSpPr/>
            <p:nvPr/>
          </p:nvSpPr>
          <p:spPr>
            <a:xfrm>
              <a:off x="5248" y="-1"/>
              <a:ext cx="2022172" cy="2025628"/>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1" name="Rounded Rectangle 4"/>
            <p:cNvSpPr/>
            <p:nvPr/>
          </p:nvSpPr>
          <p:spPr>
            <a:xfrm>
              <a:off x="64475" y="-545203"/>
              <a:ext cx="1903718" cy="200986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defTabSz="444500">
                <a:lnSpc>
                  <a:spcPct val="90000"/>
                </a:lnSpc>
                <a:spcBef>
                  <a:spcPct val="0"/>
                </a:spcBef>
                <a:spcAft>
                  <a:spcPct val="35000"/>
                </a:spcAft>
              </a:pPr>
              <a:r>
                <a:rPr lang="en-US" sz="2000" b="1" dirty="0" smtClean="0">
                  <a:solidFill>
                    <a:srgbClr val="004F84"/>
                  </a:solidFill>
                  <a:latin typeface="Trebuchet MS" panose="020B0603020202020204" pitchFamily="34" charset="0"/>
                </a:rPr>
                <a:t>&gt; Methods</a:t>
              </a:r>
              <a:endParaRPr lang="en-US" sz="1400" b="1" dirty="0" smtClean="0">
                <a:solidFill>
                  <a:srgbClr val="004F84"/>
                </a:solidFill>
                <a:latin typeface="Trebuchet MS" panose="020B0603020202020204" pitchFamily="34" charset="0"/>
              </a:endParaRPr>
            </a:p>
            <a:p>
              <a:pPr lvl="0" defTabSz="444500">
                <a:lnSpc>
                  <a:spcPct val="90000"/>
                </a:lnSpc>
                <a:spcBef>
                  <a:spcPct val="0"/>
                </a:spcBef>
                <a:spcAft>
                  <a:spcPct val="35000"/>
                </a:spcAft>
              </a:pPr>
              <a:r>
                <a:rPr lang="en-US" sz="1400" dirty="0" smtClean="0">
                  <a:solidFill>
                    <a:srgbClr val="004F84"/>
                  </a:solidFill>
                  <a:latin typeface="Trebuchet MS" panose="020B0603020202020204" pitchFamily="34" charset="0"/>
                </a:rPr>
                <a:t>Some established methods of influencing will be used.</a:t>
              </a:r>
              <a:r>
                <a:rPr lang="en-US" sz="1400" dirty="0">
                  <a:solidFill>
                    <a:srgbClr val="004F84"/>
                  </a:solidFill>
                  <a:latin typeface="Trebuchet MS" panose="020B0603020202020204" pitchFamily="34" charset="0"/>
                </a:rPr>
                <a:t> </a:t>
              </a:r>
              <a:r>
                <a:rPr lang="en-US" sz="1400" dirty="0" smtClean="0">
                  <a:solidFill>
                    <a:srgbClr val="004F84"/>
                  </a:solidFill>
                  <a:latin typeface="Trebuchet MS" panose="020B0603020202020204" pitchFamily="34" charset="0"/>
                </a:rPr>
                <a:t>These include:</a:t>
              </a:r>
              <a:endParaRPr lang="en-GB" sz="1400" kern="1200" dirty="0">
                <a:solidFill>
                  <a:srgbClr val="004F84"/>
                </a:solidFill>
                <a:latin typeface="Trebuchet MS" panose="020B0603020202020204" pitchFamily="34" charset="0"/>
              </a:endParaRPr>
            </a:p>
          </p:txBody>
        </p:sp>
      </p:grpSp>
      <p:grpSp>
        <p:nvGrpSpPr>
          <p:cNvPr id="71" name="Group 70"/>
          <p:cNvGrpSpPr/>
          <p:nvPr/>
        </p:nvGrpSpPr>
        <p:grpSpPr>
          <a:xfrm>
            <a:off x="850946" y="4745580"/>
            <a:ext cx="2008767" cy="525131"/>
            <a:chOff x="3663326" y="0"/>
            <a:chExt cx="3403775" cy="525131"/>
          </a:xfrm>
        </p:grpSpPr>
        <p:sp>
          <p:nvSpPr>
            <p:cNvPr id="72" name="Rounded Rectangle 71"/>
            <p:cNvSpPr/>
            <p:nvPr/>
          </p:nvSpPr>
          <p:spPr>
            <a:xfrm>
              <a:off x="3663326" y="0"/>
              <a:ext cx="3403775" cy="525131"/>
            </a:xfrm>
            <a:prstGeom prst="roundRect">
              <a:avLst>
                <a:gd name="adj" fmla="val 10000"/>
              </a:avLst>
            </a:prstGeom>
            <a:ln w="3175">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Rounded Rectangle 4"/>
            <p:cNvSpPr/>
            <p:nvPr/>
          </p:nvSpPr>
          <p:spPr>
            <a:xfrm>
              <a:off x="3678707" y="15381"/>
              <a:ext cx="3373013" cy="494369"/>
            </a:xfrm>
            <a:prstGeom prst="rect">
              <a:avLst/>
            </a:prstGeom>
            <a:ln w="3175">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200" dirty="0" smtClean="0">
                  <a:latin typeface="Trebuchet MS" panose="020B0603020202020204" pitchFamily="34" charset="0"/>
                </a:rPr>
                <a:t>Facilitating involvement</a:t>
              </a:r>
              <a:endParaRPr lang="en-GB" sz="1200" kern="1200" dirty="0">
                <a:latin typeface="Trebuchet MS" panose="020B0603020202020204" pitchFamily="34" charset="0"/>
              </a:endParaRPr>
            </a:p>
          </p:txBody>
        </p:sp>
      </p:grpSp>
      <p:grpSp>
        <p:nvGrpSpPr>
          <p:cNvPr id="48" name="Group 47"/>
          <p:cNvGrpSpPr/>
          <p:nvPr/>
        </p:nvGrpSpPr>
        <p:grpSpPr>
          <a:xfrm>
            <a:off x="3141194" y="2318511"/>
            <a:ext cx="8626207" cy="523566"/>
            <a:chOff x="5248" y="0"/>
            <a:chExt cx="2022172" cy="2025627"/>
          </a:xfrm>
        </p:grpSpPr>
        <p:sp>
          <p:nvSpPr>
            <p:cNvPr id="49" name="Rounded Rectangle 48"/>
            <p:cNvSpPr/>
            <p:nvPr/>
          </p:nvSpPr>
          <p:spPr>
            <a:xfrm>
              <a:off x="5248" y="0"/>
              <a:ext cx="2022172" cy="2025627"/>
            </a:xfrm>
            <a:prstGeom prst="roundRect">
              <a:avLst>
                <a:gd name="adj" fmla="val 10000"/>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0" name="Rounded Rectangle 4"/>
            <p:cNvSpPr/>
            <p:nvPr/>
          </p:nvSpPr>
          <p:spPr>
            <a:xfrm>
              <a:off x="64475" y="59227"/>
              <a:ext cx="1903718" cy="1907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b="1" dirty="0" smtClean="0">
                  <a:solidFill>
                    <a:schemeClr val="tx2"/>
                  </a:solidFill>
                  <a:latin typeface="Trebuchet MS" panose="020B0603020202020204" pitchFamily="34" charset="0"/>
                </a:rPr>
                <a:t>Sharing emerging themes and individual experiences with commissioners, regulators, other organisations </a:t>
              </a:r>
              <a:r>
                <a:rPr lang="en-US" sz="1100" dirty="0" smtClean="0">
                  <a:solidFill>
                    <a:schemeClr val="tx2"/>
                  </a:solidFill>
                  <a:latin typeface="Trebuchet MS" panose="020B0603020202020204" pitchFamily="34" charset="0"/>
                </a:rPr>
                <a:t>and the </a:t>
              </a:r>
              <a:r>
                <a:rPr lang="en-US" sz="1100" dirty="0" err="1" smtClean="0">
                  <a:solidFill>
                    <a:schemeClr val="tx2"/>
                  </a:solidFill>
                  <a:latin typeface="Trebuchet MS" panose="020B0603020202020204" pitchFamily="34" charset="0"/>
                </a:rPr>
                <a:t>HWSy</a:t>
              </a:r>
              <a:r>
                <a:rPr lang="en-US" sz="1100" dirty="0" smtClean="0">
                  <a:solidFill>
                    <a:schemeClr val="tx2"/>
                  </a:solidFill>
                  <a:latin typeface="Trebuchet MS" panose="020B0603020202020204" pitchFamily="34" charset="0"/>
                </a:rPr>
                <a:t> Escalation Panel which could lead to further investigation and action.</a:t>
              </a:r>
              <a:endParaRPr lang="en-GB" sz="1100" kern="1200" dirty="0">
                <a:solidFill>
                  <a:schemeClr val="tx2"/>
                </a:solidFill>
                <a:latin typeface="Trebuchet MS" panose="020B0603020202020204" pitchFamily="34" charset="0"/>
              </a:endParaRPr>
            </a:p>
          </p:txBody>
        </p:sp>
      </p:grpSp>
      <p:grpSp>
        <p:nvGrpSpPr>
          <p:cNvPr id="77" name="Group 76"/>
          <p:cNvGrpSpPr/>
          <p:nvPr/>
        </p:nvGrpSpPr>
        <p:grpSpPr>
          <a:xfrm>
            <a:off x="3141194" y="3167028"/>
            <a:ext cx="8626207" cy="523566"/>
            <a:chOff x="5248" y="0"/>
            <a:chExt cx="2022172" cy="2025627"/>
          </a:xfrm>
        </p:grpSpPr>
        <p:sp>
          <p:nvSpPr>
            <p:cNvPr id="78" name="Rounded Rectangle 77"/>
            <p:cNvSpPr/>
            <p:nvPr/>
          </p:nvSpPr>
          <p:spPr>
            <a:xfrm>
              <a:off x="5248" y="0"/>
              <a:ext cx="2022172" cy="2025627"/>
            </a:xfrm>
            <a:prstGeom prst="roundRect">
              <a:avLst>
                <a:gd name="adj" fmla="val 10000"/>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9" name="Rounded Rectangle 4"/>
            <p:cNvSpPr/>
            <p:nvPr/>
          </p:nvSpPr>
          <p:spPr>
            <a:xfrm>
              <a:off x="64475" y="59227"/>
              <a:ext cx="1903718" cy="1907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b="1" dirty="0" smtClean="0">
                  <a:solidFill>
                    <a:schemeClr val="tx2"/>
                  </a:solidFill>
                  <a:latin typeface="Trebuchet MS" panose="020B0603020202020204" pitchFamily="34" charset="0"/>
                </a:rPr>
                <a:t>Making an independent, consumer-focused challenge and contribution in decision making fora</a:t>
              </a:r>
              <a:r>
                <a:rPr lang="en-US" sz="1100" dirty="0" smtClean="0">
                  <a:solidFill>
                    <a:schemeClr val="tx2"/>
                  </a:solidFill>
                  <a:latin typeface="Trebuchet MS" panose="020B0603020202020204" pitchFamily="34" charset="0"/>
                </a:rPr>
                <a:t>; wherever possible providing insight into the lived experiences of those that are seldom heard.</a:t>
              </a:r>
              <a:endParaRPr lang="en-GB" sz="1100" kern="1200" dirty="0">
                <a:solidFill>
                  <a:schemeClr val="tx2"/>
                </a:solidFill>
                <a:latin typeface="Trebuchet MS" panose="020B0603020202020204" pitchFamily="34" charset="0"/>
              </a:endParaRPr>
            </a:p>
          </p:txBody>
        </p:sp>
      </p:grpSp>
      <p:grpSp>
        <p:nvGrpSpPr>
          <p:cNvPr id="83" name="Group 82"/>
          <p:cNvGrpSpPr/>
          <p:nvPr/>
        </p:nvGrpSpPr>
        <p:grpSpPr>
          <a:xfrm>
            <a:off x="3141194" y="1566736"/>
            <a:ext cx="8626207" cy="523566"/>
            <a:chOff x="5248" y="0"/>
            <a:chExt cx="2022172" cy="2025627"/>
          </a:xfrm>
        </p:grpSpPr>
        <p:sp>
          <p:nvSpPr>
            <p:cNvPr id="84" name="Rounded Rectangle 83"/>
            <p:cNvSpPr/>
            <p:nvPr/>
          </p:nvSpPr>
          <p:spPr>
            <a:xfrm>
              <a:off x="5248" y="0"/>
              <a:ext cx="2022172" cy="2025627"/>
            </a:xfrm>
            <a:prstGeom prst="roundRect">
              <a:avLst>
                <a:gd name="adj" fmla="val 10000"/>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5" name="Rounded Rectangle 4"/>
            <p:cNvSpPr/>
            <p:nvPr/>
          </p:nvSpPr>
          <p:spPr>
            <a:xfrm>
              <a:off x="64475" y="59227"/>
              <a:ext cx="1903718" cy="1907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b="1" dirty="0" smtClean="0">
                  <a:solidFill>
                    <a:schemeClr val="tx2"/>
                  </a:solidFill>
                  <a:latin typeface="Trebuchet MS" panose="020B0603020202020204" pitchFamily="34" charset="0"/>
                </a:rPr>
                <a:t>Providing </a:t>
              </a:r>
              <a:r>
                <a:rPr lang="en-US" sz="1100" b="1" dirty="0">
                  <a:solidFill>
                    <a:schemeClr val="tx2"/>
                  </a:solidFill>
                  <a:latin typeface="Trebuchet MS" panose="020B0603020202020204" pitchFamily="34" charset="0"/>
                </a:rPr>
                <a:t>challenge through the amplification of a selection of local </a:t>
              </a:r>
              <a:r>
                <a:rPr lang="en-US" sz="1100" b="1" dirty="0" smtClean="0">
                  <a:solidFill>
                    <a:schemeClr val="tx2"/>
                  </a:solidFill>
                  <a:latin typeface="Trebuchet MS" panose="020B0603020202020204" pitchFamily="34" charset="0"/>
                </a:rPr>
                <a:t>voices</a:t>
              </a:r>
              <a:r>
                <a:rPr lang="en-US" sz="1100" dirty="0">
                  <a:solidFill>
                    <a:schemeClr val="tx2"/>
                  </a:solidFill>
                  <a:latin typeface="Trebuchet MS" panose="020B0603020202020204" pitchFamily="34" charset="0"/>
                </a:rPr>
                <a:t> </a:t>
              </a:r>
              <a:r>
                <a:rPr lang="en-US" sz="1100" dirty="0" smtClean="0">
                  <a:solidFill>
                    <a:schemeClr val="tx2"/>
                  </a:solidFill>
                  <a:latin typeface="Trebuchet MS" panose="020B0603020202020204" pitchFamily="34" charset="0"/>
                </a:rPr>
                <a:t>in regular </a:t>
              </a:r>
              <a:r>
                <a:rPr lang="en-US" sz="1100" dirty="0">
                  <a:solidFill>
                    <a:schemeClr val="tx2"/>
                  </a:solidFill>
                  <a:latin typeface="Trebuchet MS" panose="020B0603020202020204" pitchFamily="34" charset="0"/>
                </a:rPr>
                <a:t>meetings with </a:t>
              </a:r>
              <a:r>
                <a:rPr lang="en-US" sz="1100" dirty="0" smtClean="0">
                  <a:solidFill>
                    <a:schemeClr val="tx2"/>
                  </a:solidFill>
                  <a:latin typeface="Trebuchet MS" panose="020B0603020202020204" pitchFamily="34" charset="0"/>
                </a:rPr>
                <a:t>commissioners which </a:t>
              </a:r>
              <a:r>
                <a:rPr lang="en-US" sz="1100" dirty="0">
                  <a:solidFill>
                    <a:schemeClr val="tx2"/>
                  </a:solidFill>
                  <a:latin typeface="Trebuchet MS" panose="020B0603020202020204" pitchFamily="34" charset="0"/>
                </a:rPr>
                <a:t>leads to outcomes (assurance, acknowledgement, </a:t>
              </a:r>
              <a:r>
                <a:rPr lang="en-US" sz="1100" dirty="0" smtClean="0">
                  <a:solidFill>
                    <a:schemeClr val="tx2"/>
                  </a:solidFill>
                  <a:latin typeface="Trebuchet MS" panose="020B0603020202020204" pitchFamily="34" charset="0"/>
                </a:rPr>
                <a:t>action) </a:t>
              </a:r>
              <a:r>
                <a:rPr lang="en-US" sz="1100" dirty="0">
                  <a:solidFill>
                    <a:schemeClr val="tx2"/>
                  </a:solidFill>
                  <a:latin typeface="Trebuchet MS" panose="020B0603020202020204" pitchFamily="34" charset="0"/>
                </a:rPr>
                <a:t>for local people and increased credibility of </a:t>
              </a:r>
              <a:r>
                <a:rPr lang="en-US" sz="1100" dirty="0" smtClean="0">
                  <a:solidFill>
                    <a:schemeClr val="tx2"/>
                  </a:solidFill>
                  <a:latin typeface="Trebuchet MS" panose="020B0603020202020204" pitchFamily="34" charset="0"/>
                </a:rPr>
                <a:t>that voice</a:t>
              </a:r>
              <a:r>
                <a:rPr lang="en-US" sz="1100" dirty="0">
                  <a:solidFill>
                    <a:schemeClr val="tx2"/>
                  </a:solidFill>
                  <a:latin typeface="Trebuchet MS" panose="020B0603020202020204" pitchFamily="34" charset="0"/>
                </a:rPr>
                <a:t>.</a:t>
              </a:r>
              <a:endParaRPr lang="en-GB" sz="1100" kern="1200" dirty="0">
                <a:solidFill>
                  <a:schemeClr val="tx2"/>
                </a:solidFill>
                <a:latin typeface="Trebuchet MS" panose="020B0603020202020204" pitchFamily="34" charset="0"/>
              </a:endParaRPr>
            </a:p>
          </p:txBody>
        </p:sp>
      </p:grpSp>
      <p:grpSp>
        <p:nvGrpSpPr>
          <p:cNvPr id="90" name="Group 89"/>
          <p:cNvGrpSpPr/>
          <p:nvPr/>
        </p:nvGrpSpPr>
        <p:grpSpPr>
          <a:xfrm>
            <a:off x="835565" y="1550466"/>
            <a:ext cx="2024148" cy="525131"/>
            <a:chOff x="2176784" y="0"/>
            <a:chExt cx="2024148" cy="525131"/>
          </a:xfrm>
        </p:grpSpPr>
        <p:sp>
          <p:nvSpPr>
            <p:cNvPr id="91" name="Rounded Rectangle 90"/>
            <p:cNvSpPr/>
            <p:nvPr/>
          </p:nvSpPr>
          <p:spPr>
            <a:xfrm>
              <a:off x="2176784" y="0"/>
              <a:ext cx="2024148" cy="525131"/>
            </a:xfrm>
            <a:prstGeom prst="roundRect">
              <a:avLst>
                <a:gd name="adj" fmla="val 10000"/>
              </a:avLst>
            </a:prstGeom>
            <a:ln w="3175">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Rounded Rectangle 4"/>
            <p:cNvSpPr/>
            <p:nvPr/>
          </p:nvSpPr>
          <p:spPr>
            <a:xfrm>
              <a:off x="2192165" y="15381"/>
              <a:ext cx="1993386" cy="494369"/>
            </a:xfrm>
            <a:prstGeom prst="rect">
              <a:avLst/>
            </a:prstGeom>
            <a:ln w="3175">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200" kern="1200" dirty="0" smtClean="0">
                  <a:latin typeface="Trebuchet MS" panose="020B0603020202020204" pitchFamily="34" charset="0"/>
                </a:rPr>
                <a:t>What we’ve heard meetings</a:t>
              </a:r>
              <a:endParaRPr lang="en-GB" sz="1200" kern="1200" dirty="0">
                <a:latin typeface="Trebuchet MS" panose="020B0603020202020204" pitchFamily="34" charset="0"/>
              </a:endParaRPr>
            </a:p>
          </p:txBody>
        </p:sp>
      </p:grpSp>
      <p:grpSp>
        <p:nvGrpSpPr>
          <p:cNvPr id="53" name="Group 52"/>
          <p:cNvGrpSpPr/>
          <p:nvPr/>
        </p:nvGrpSpPr>
        <p:grpSpPr>
          <a:xfrm>
            <a:off x="3141193" y="4747145"/>
            <a:ext cx="8626207" cy="523566"/>
            <a:chOff x="5248" y="0"/>
            <a:chExt cx="2022172" cy="2025627"/>
          </a:xfrm>
        </p:grpSpPr>
        <p:sp>
          <p:nvSpPr>
            <p:cNvPr id="54" name="Rounded Rectangle 53"/>
            <p:cNvSpPr/>
            <p:nvPr/>
          </p:nvSpPr>
          <p:spPr>
            <a:xfrm>
              <a:off x="5248" y="0"/>
              <a:ext cx="2022172" cy="2025627"/>
            </a:xfrm>
            <a:prstGeom prst="roundRect">
              <a:avLst>
                <a:gd name="adj" fmla="val 10000"/>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5" name="Rounded Rectangle 4"/>
            <p:cNvSpPr/>
            <p:nvPr/>
          </p:nvSpPr>
          <p:spPr>
            <a:xfrm>
              <a:off x="64475" y="59227"/>
              <a:ext cx="1903718" cy="1907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100" b="1" dirty="0" smtClean="0">
                  <a:solidFill>
                    <a:schemeClr val="tx2"/>
                  </a:solidFill>
                  <a:latin typeface="Trebuchet MS" panose="020B0603020202020204" pitchFamily="34" charset="0"/>
                </a:rPr>
                <a:t>Implementing projects that engage with people around specific topics</a:t>
              </a:r>
              <a:r>
                <a:rPr lang="en-US" sz="1100" dirty="0" smtClean="0">
                  <a:solidFill>
                    <a:schemeClr val="tx2"/>
                  </a:solidFill>
                  <a:latin typeface="Trebuchet MS" panose="020B0603020202020204" pitchFamily="34" charset="0"/>
                </a:rPr>
                <a:t> which leads to findings and, wherever possible, conclusions and recommendations.</a:t>
              </a:r>
              <a:endParaRPr lang="en-GB" sz="1100" kern="1200" dirty="0">
                <a:solidFill>
                  <a:schemeClr val="tx2"/>
                </a:solidFill>
                <a:latin typeface="Trebuchet MS" panose="020B0603020202020204" pitchFamily="34" charset="0"/>
              </a:endParaRPr>
            </a:p>
          </p:txBody>
        </p:sp>
      </p:grpSp>
    </p:spTree>
    <p:extLst>
      <p:ext uri="{BB962C8B-B14F-4D97-AF65-F5344CB8AC3E}">
        <p14:creationId xmlns:p14="http://schemas.microsoft.com/office/powerpoint/2010/main" val="2317776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a:noFill/>
        </p:spPr>
        <p:txBody>
          <a:bodyPr wrap="square" rtlCol="0">
            <a:spAutoFit/>
          </a:bodyPr>
          <a:lstStyle/>
          <a:p>
            <a:r>
              <a:rPr lang="en-US" sz="3600" b="1" dirty="0" smtClean="0">
                <a:solidFill>
                  <a:srgbClr val="004F84"/>
                </a:solidFill>
                <a:latin typeface="Trebuchet MS" panose="020B0603020202020204" pitchFamily="34" charset="0"/>
              </a:rPr>
              <a:t>Influencing Work Plan 2017-18</a:t>
            </a:r>
            <a:endParaRPr lang="en-GB" sz="3600" b="1" dirty="0">
              <a:solidFill>
                <a:srgbClr val="004F84"/>
              </a:solidFill>
              <a:latin typeface="Trebuchet MS" panose="020B0603020202020204" pitchFamily="34" charset="0"/>
            </a:endParaRPr>
          </a:p>
        </p:txBody>
      </p:sp>
      <p:sp>
        <p:nvSpPr>
          <p:cNvPr id="5" name="Rounded Rectangle 4"/>
          <p:cNvSpPr txBox="1">
            <a:spLocks/>
          </p:cNvSpPr>
          <p:nvPr/>
        </p:nvSpPr>
        <p:spPr>
          <a:xfrm>
            <a:off x="333520" y="3466559"/>
            <a:ext cx="10515600" cy="1428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rtlCol="0" anchor="ctr"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defTabSz="444500">
              <a:spcBef>
                <a:spcPct val="0"/>
              </a:spcBef>
              <a:spcAft>
                <a:spcPct val="35000"/>
              </a:spcAft>
            </a:pPr>
            <a:r>
              <a:rPr lang="en-US" sz="2000" b="1" dirty="0" smtClean="0">
                <a:solidFill>
                  <a:srgbClr val="004F84"/>
                </a:solidFill>
                <a:latin typeface="Trebuchet MS" panose="020B0603020202020204" pitchFamily="34" charset="0"/>
              </a:rPr>
              <a:t>&gt; Thematic Cycle</a:t>
            </a:r>
          </a:p>
          <a:p>
            <a:pPr marL="0" indent="0" defTabSz="444500">
              <a:spcBef>
                <a:spcPct val="0"/>
              </a:spcBef>
              <a:spcAft>
                <a:spcPct val="35000"/>
              </a:spcAft>
              <a:buNone/>
            </a:pPr>
            <a:endParaRPr lang="en-US" sz="2000" b="1" dirty="0" smtClean="0">
              <a:solidFill>
                <a:srgbClr val="004F84"/>
              </a:solidFill>
              <a:latin typeface="Trebuchet MS" panose="020B0603020202020204" pitchFamily="34" charset="0"/>
            </a:endParaRPr>
          </a:p>
          <a:p>
            <a:pPr defTabSz="444500">
              <a:spcBef>
                <a:spcPct val="0"/>
              </a:spcBef>
              <a:spcAft>
                <a:spcPct val="35000"/>
              </a:spcAft>
            </a:pPr>
            <a:r>
              <a:rPr lang="en-US" sz="1400" dirty="0">
                <a:solidFill>
                  <a:srgbClr val="004F84"/>
                </a:solidFill>
                <a:latin typeface="Trebuchet MS" panose="020B0603020202020204" pitchFamily="34" charset="0"/>
              </a:rPr>
              <a:t>Going forwards, once agreed </a:t>
            </a:r>
            <a:r>
              <a:rPr lang="en-US" sz="1400" dirty="0" smtClean="0">
                <a:solidFill>
                  <a:srgbClr val="004F84"/>
                </a:solidFill>
                <a:latin typeface="Trebuchet MS" panose="020B0603020202020204" pitchFamily="34" charset="0"/>
              </a:rPr>
              <a:t>upon by the Board, </a:t>
            </a:r>
            <a:r>
              <a:rPr lang="en-US" sz="1400" dirty="0">
                <a:solidFill>
                  <a:srgbClr val="004F84"/>
                </a:solidFill>
                <a:latin typeface="Trebuchet MS" panose="020B0603020202020204" pitchFamily="34" charset="0"/>
              </a:rPr>
              <a:t>thematic priorities will run for a period of three years after which they will be reviewed and our impact in the area </a:t>
            </a:r>
            <a:r>
              <a:rPr lang="en-US" sz="1400" dirty="0" smtClean="0">
                <a:solidFill>
                  <a:srgbClr val="004F84"/>
                </a:solidFill>
                <a:latin typeface="Trebuchet MS" panose="020B0603020202020204" pitchFamily="34" charset="0"/>
              </a:rPr>
              <a:t>summarized</a:t>
            </a:r>
            <a:r>
              <a:rPr lang="en-US" sz="1400" dirty="0">
                <a:solidFill>
                  <a:srgbClr val="004F84"/>
                </a:solidFill>
                <a:latin typeface="Trebuchet MS" panose="020B0603020202020204" pitchFamily="34" charset="0"/>
              </a:rPr>
              <a:t>;</a:t>
            </a:r>
          </a:p>
          <a:p>
            <a:pPr marL="0" indent="0" defTabSz="444500">
              <a:spcBef>
                <a:spcPct val="0"/>
              </a:spcBef>
              <a:spcAft>
                <a:spcPct val="35000"/>
              </a:spcAft>
              <a:buNone/>
            </a:pPr>
            <a:endParaRPr lang="en-US" sz="1400" dirty="0">
              <a:solidFill>
                <a:srgbClr val="004F84"/>
              </a:solidFill>
              <a:latin typeface="Trebuchet MS" panose="020B0603020202020204" pitchFamily="34" charset="0"/>
            </a:endParaRPr>
          </a:p>
          <a:p>
            <a:pPr defTabSz="444500">
              <a:spcBef>
                <a:spcPct val="0"/>
              </a:spcBef>
              <a:spcAft>
                <a:spcPct val="35000"/>
              </a:spcAft>
            </a:pPr>
            <a:r>
              <a:rPr lang="en-US" sz="1400" dirty="0" smtClean="0">
                <a:solidFill>
                  <a:srgbClr val="004F84"/>
                </a:solidFill>
                <a:latin typeface="Trebuchet MS" panose="020B0603020202020204" pitchFamily="34" charset="0"/>
              </a:rPr>
              <a:t>Each year we will outline an aspiration attached to each theme, acting as the driver for our main projects;</a:t>
            </a:r>
          </a:p>
          <a:p>
            <a:pPr defTabSz="444500">
              <a:spcBef>
                <a:spcPct val="0"/>
              </a:spcBef>
              <a:spcAft>
                <a:spcPct val="35000"/>
              </a:spcAft>
            </a:pPr>
            <a:endParaRPr lang="en-US" sz="1400" dirty="0">
              <a:solidFill>
                <a:srgbClr val="004F84"/>
              </a:solidFill>
              <a:latin typeface="Trebuchet MS" panose="020B0603020202020204" pitchFamily="34" charset="0"/>
            </a:endParaRPr>
          </a:p>
          <a:p>
            <a:pPr defTabSz="444500">
              <a:spcBef>
                <a:spcPct val="0"/>
              </a:spcBef>
              <a:spcAft>
                <a:spcPct val="35000"/>
              </a:spcAft>
            </a:pPr>
            <a:r>
              <a:rPr lang="en-US" sz="1400" dirty="0" smtClean="0">
                <a:solidFill>
                  <a:srgbClr val="004F84"/>
                </a:solidFill>
                <a:latin typeface="Trebuchet MS" panose="020B0603020202020204" pitchFamily="34" charset="0"/>
              </a:rPr>
              <a:t>We will plan a yearly </a:t>
            </a:r>
            <a:r>
              <a:rPr lang="en-US" sz="1400" dirty="0" err="1" smtClean="0">
                <a:solidFill>
                  <a:srgbClr val="004F84"/>
                </a:solidFill>
                <a:latin typeface="Trebuchet MS" panose="020B0603020202020204" pitchFamily="34" charset="0"/>
              </a:rPr>
              <a:t>programme</a:t>
            </a:r>
            <a:r>
              <a:rPr lang="en-US" sz="1400" dirty="0" smtClean="0">
                <a:solidFill>
                  <a:srgbClr val="004F84"/>
                </a:solidFill>
                <a:latin typeface="Trebuchet MS" panose="020B0603020202020204" pitchFamily="34" charset="0"/>
              </a:rPr>
              <a:t> of activity to contain one significant project attached to each theme, stating our desired project outcomes;</a:t>
            </a:r>
          </a:p>
          <a:p>
            <a:pPr defTabSz="444500">
              <a:spcBef>
                <a:spcPct val="0"/>
              </a:spcBef>
              <a:spcAft>
                <a:spcPct val="35000"/>
              </a:spcAft>
            </a:pPr>
            <a:endParaRPr lang="en-US" sz="1400" dirty="0">
              <a:solidFill>
                <a:srgbClr val="004F84"/>
              </a:solidFill>
              <a:latin typeface="Trebuchet MS" panose="020B0603020202020204" pitchFamily="34" charset="0"/>
            </a:endParaRPr>
          </a:p>
          <a:p>
            <a:pPr defTabSz="444500">
              <a:spcBef>
                <a:spcPct val="0"/>
              </a:spcBef>
              <a:spcAft>
                <a:spcPct val="35000"/>
              </a:spcAft>
            </a:pPr>
            <a:r>
              <a:rPr lang="en-US" sz="1400" dirty="0" smtClean="0">
                <a:solidFill>
                  <a:srgbClr val="004F84"/>
                </a:solidFill>
                <a:latin typeface="Trebuchet MS" panose="020B0603020202020204" pitchFamily="34" charset="0"/>
              </a:rPr>
              <a:t>Aspirations and projects under each theme will be refreshed on a yearly basis in order to maintain flexibility within each theme depending on emerging evidence and insight;</a:t>
            </a:r>
          </a:p>
          <a:p>
            <a:pPr defTabSz="444500">
              <a:spcBef>
                <a:spcPct val="0"/>
              </a:spcBef>
              <a:spcAft>
                <a:spcPct val="35000"/>
              </a:spcAft>
            </a:pPr>
            <a:endParaRPr lang="en-US" sz="1400" dirty="0">
              <a:solidFill>
                <a:srgbClr val="004F84"/>
              </a:solidFill>
              <a:latin typeface="Trebuchet MS" panose="020B0603020202020204" pitchFamily="34" charset="0"/>
            </a:endParaRPr>
          </a:p>
          <a:p>
            <a:pPr defTabSz="444500">
              <a:spcBef>
                <a:spcPct val="0"/>
              </a:spcBef>
              <a:spcAft>
                <a:spcPct val="35000"/>
              </a:spcAft>
            </a:pPr>
            <a:r>
              <a:rPr lang="en-US" sz="1400" dirty="0" smtClean="0">
                <a:solidFill>
                  <a:srgbClr val="004F84"/>
                </a:solidFill>
                <a:latin typeface="Trebuchet MS" panose="020B0603020202020204" pitchFamily="34" charset="0"/>
              </a:rPr>
              <a:t>We aim to have the </a:t>
            </a:r>
            <a:r>
              <a:rPr lang="en-US" sz="1400" dirty="0" err="1" smtClean="0">
                <a:solidFill>
                  <a:srgbClr val="004F84"/>
                </a:solidFill>
                <a:latin typeface="Trebuchet MS" panose="020B0603020202020204" pitchFamily="34" charset="0"/>
              </a:rPr>
              <a:t>programme</a:t>
            </a:r>
            <a:r>
              <a:rPr lang="en-US" sz="1400" dirty="0" smtClean="0">
                <a:solidFill>
                  <a:srgbClr val="004F84"/>
                </a:solidFill>
                <a:latin typeface="Trebuchet MS" panose="020B0603020202020204" pitchFamily="34" charset="0"/>
              </a:rPr>
              <a:t> of activity put in place each year by the end of January, ready to inform the yearly budget;</a:t>
            </a:r>
          </a:p>
          <a:p>
            <a:pPr defTabSz="444500">
              <a:spcBef>
                <a:spcPct val="0"/>
              </a:spcBef>
              <a:spcAft>
                <a:spcPct val="35000"/>
              </a:spcAft>
            </a:pPr>
            <a:endParaRPr lang="en-US" sz="1400" dirty="0">
              <a:solidFill>
                <a:srgbClr val="004F84"/>
              </a:solidFill>
              <a:latin typeface="Trebuchet MS" panose="020B0603020202020204" pitchFamily="34" charset="0"/>
            </a:endParaRPr>
          </a:p>
          <a:p>
            <a:pPr defTabSz="444500">
              <a:spcBef>
                <a:spcPct val="0"/>
              </a:spcBef>
              <a:spcAft>
                <a:spcPct val="35000"/>
              </a:spcAft>
            </a:pPr>
            <a:r>
              <a:rPr lang="en-US" sz="1400" dirty="0" smtClean="0">
                <a:solidFill>
                  <a:srgbClr val="004F84"/>
                </a:solidFill>
                <a:latin typeface="Trebuchet MS" panose="020B0603020202020204" pitchFamily="34" charset="0"/>
              </a:rPr>
              <a:t>We will record project activity in terms of duration and outputs produced to help with the three year review and summary of work.</a:t>
            </a:r>
          </a:p>
          <a:p>
            <a:pPr defTabSz="444500">
              <a:spcBef>
                <a:spcPct val="0"/>
              </a:spcBef>
              <a:spcAft>
                <a:spcPct val="35000"/>
              </a:spcAft>
            </a:pPr>
            <a:endParaRPr lang="en-US" sz="2000" b="1" dirty="0">
              <a:solidFill>
                <a:srgbClr val="004F84"/>
              </a:solidFill>
              <a:latin typeface="Trebuchet MS" panose="020B0603020202020204" pitchFamily="34" charset="0"/>
            </a:endParaRPr>
          </a:p>
          <a:p>
            <a:pPr defTabSz="444500">
              <a:spcBef>
                <a:spcPct val="0"/>
              </a:spcBef>
              <a:spcAft>
                <a:spcPct val="35000"/>
              </a:spcAft>
            </a:pPr>
            <a:endParaRPr lang="en-US" sz="2000" b="1" dirty="0">
              <a:solidFill>
                <a:srgbClr val="004F84"/>
              </a:solidFill>
              <a:latin typeface="Trebuchet MS" panose="020B0603020202020204" pitchFamily="34" charset="0"/>
            </a:endParaRPr>
          </a:p>
          <a:p>
            <a:pPr defTabSz="444500">
              <a:spcBef>
                <a:spcPct val="0"/>
              </a:spcBef>
              <a:spcAft>
                <a:spcPct val="35000"/>
              </a:spcAft>
            </a:pPr>
            <a:endParaRPr lang="en-US" sz="2000" b="1" dirty="0" smtClean="0">
              <a:solidFill>
                <a:srgbClr val="004F84"/>
              </a:solidFill>
              <a:latin typeface="Trebuchet MS" panose="020B0603020202020204" pitchFamily="34" charset="0"/>
            </a:endParaRPr>
          </a:p>
        </p:txBody>
      </p:sp>
    </p:spTree>
    <p:extLst>
      <p:ext uri="{BB962C8B-B14F-4D97-AF65-F5344CB8AC3E}">
        <p14:creationId xmlns:p14="http://schemas.microsoft.com/office/powerpoint/2010/main" val="401151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a:spLocks noGrp="1"/>
          </p:cNvSpPr>
          <p:nvPr>
            <p:ph idx="1"/>
          </p:nvPr>
        </p:nvSpPr>
        <p:spPr>
          <a:xfrm>
            <a:off x="333520" y="2673335"/>
            <a:ext cx="10515600" cy="1428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defTabSz="444500">
              <a:lnSpc>
                <a:spcPct val="90000"/>
              </a:lnSpc>
              <a:spcBef>
                <a:spcPct val="0"/>
              </a:spcBef>
              <a:spcAft>
                <a:spcPct val="35000"/>
              </a:spcAft>
            </a:pPr>
            <a:r>
              <a:rPr lang="en-US" sz="2000" b="1" dirty="0" smtClean="0">
                <a:solidFill>
                  <a:srgbClr val="004F84"/>
                </a:solidFill>
                <a:latin typeface="Trebuchet MS" panose="020B0603020202020204" pitchFamily="34" charset="0"/>
              </a:rPr>
              <a:t>&gt; Thematic Priorities</a:t>
            </a:r>
            <a:br>
              <a:rPr lang="en-US" sz="2000" b="1" dirty="0" smtClean="0">
                <a:solidFill>
                  <a:srgbClr val="004F84"/>
                </a:solidFill>
                <a:latin typeface="Trebuchet MS" panose="020B0603020202020204" pitchFamily="34" charset="0"/>
              </a:rPr>
            </a:br>
            <a:endParaRPr lang="en-US" sz="2000" b="1" dirty="0" smtClean="0">
              <a:solidFill>
                <a:srgbClr val="004F84"/>
              </a:solidFill>
              <a:latin typeface="Trebuchet MS" panose="020B0603020202020204" pitchFamily="34" charset="0"/>
            </a:endParaRPr>
          </a:p>
          <a:p>
            <a:pPr lvl="0" defTabSz="444500">
              <a:lnSpc>
                <a:spcPct val="90000"/>
              </a:lnSpc>
              <a:spcBef>
                <a:spcPct val="0"/>
              </a:spcBef>
              <a:spcAft>
                <a:spcPct val="35000"/>
              </a:spcAft>
            </a:pPr>
            <a:r>
              <a:rPr lang="en-US" sz="1400" dirty="0" smtClean="0">
                <a:solidFill>
                  <a:srgbClr val="004F84"/>
                </a:solidFill>
                <a:latin typeface="Trebuchet MS" panose="020B0603020202020204" pitchFamily="34" charset="0"/>
              </a:rPr>
              <a:t>The setting of thematic priorities provides an important focus for our work. These priorities have been informed by what people have reported to </a:t>
            </a:r>
            <a:r>
              <a:rPr lang="en-US" sz="1400" dirty="0" err="1" smtClean="0">
                <a:solidFill>
                  <a:srgbClr val="004F84"/>
                </a:solidFill>
                <a:latin typeface="Trebuchet MS" panose="020B0603020202020204" pitchFamily="34" charset="0"/>
              </a:rPr>
              <a:t>HWSy</a:t>
            </a:r>
            <a:r>
              <a:rPr lang="en-US" sz="1400" dirty="0" smtClean="0">
                <a:solidFill>
                  <a:srgbClr val="004F84"/>
                </a:solidFill>
                <a:latin typeface="Trebuchet MS" panose="020B0603020202020204" pitchFamily="34" charset="0"/>
              </a:rPr>
              <a:t>. Local people are also involved in this decision making process through our Priorities Recommendations Group which makes recommendations directly to our Board. </a:t>
            </a:r>
            <a:br>
              <a:rPr lang="en-US" sz="1400" dirty="0" smtClean="0">
                <a:solidFill>
                  <a:srgbClr val="004F84"/>
                </a:solidFill>
                <a:latin typeface="Trebuchet MS" panose="020B0603020202020204" pitchFamily="34" charset="0"/>
              </a:rPr>
            </a:br>
            <a:endParaRPr lang="en-US" sz="1400" dirty="0" smtClean="0">
              <a:solidFill>
                <a:srgbClr val="004F84"/>
              </a:solidFill>
              <a:latin typeface="Trebuchet MS" panose="020B0603020202020204" pitchFamily="34" charset="0"/>
            </a:endParaRPr>
          </a:p>
          <a:p>
            <a:pPr lvl="0" defTabSz="444500">
              <a:lnSpc>
                <a:spcPct val="90000"/>
              </a:lnSpc>
              <a:spcBef>
                <a:spcPct val="0"/>
              </a:spcBef>
              <a:spcAft>
                <a:spcPct val="35000"/>
              </a:spcAft>
            </a:pPr>
            <a:r>
              <a:rPr lang="en-US" sz="1400" dirty="0" smtClean="0">
                <a:solidFill>
                  <a:srgbClr val="004F84"/>
                </a:solidFill>
                <a:latin typeface="Trebuchet MS" panose="020B0603020202020204" pitchFamily="34" charset="0"/>
              </a:rPr>
              <a:t>We have recently evaluated our priority setting process to ensure that a comprehensive and robust process is in place by Summer 2018. This includes merging what we’ve heard with external evidence, input from stakeholders and our </a:t>
            </a:r>
            <a:r>
              <a:rPr lang="en-US" sz="1400" dirty="0" err="1" smtClean="0">
                <a:solidFill>
                  <a:srgbClr val="004F84"/>
                </a:solidFill>
                <a:latin typeface="Trebuchet MS" panose="020B0603020202020204" pitchFamily="34" charset="0"/>
              </a:rPr>
              <a:t>HWSy</a:t>
            </a:r>
            <a:r>
              <a:rPr lang="en-US" sz="1400" dirty="0" smtClean="0">
                <a:solidFill>
                  <a:srgbClr val="004F84"/>
                </a:solidFill>
                <a:latin typeface="Trebuchet MS" panose="020B0603020202020204" pitchFamily="34" charset="0"/>
              </a:rPr>
              <a:t> volunteers. We will also be examining the LHM database for biases that may be present as a result of our priority focus and information gathering.</a:t>
            </a:r>
          </a:p>
          <a:p>
            <a:pPr marL="0" lvl="0" indent="0" defTabSz="444500">
              <a:lnSpc>
                <a:spcPct val="90000"/>
              </a:lnSpc>
              <a:spcBef>
                <a:spcPct val="0"/>
              </a:spcBef>
              <a:spcAft>
                <a:spcPct val="35000"/>
              </a:spcAft>
              <a:buNone/>
            </a:pPr>
            <a:endParaRPr lang="en-US" sz="1400" dirty="0">
              <a:solidFill>
                <a:srgbClr val="004F84"/>
              </a:solidFill>
              <a:latin typeface="Trebuchet MS" panose="020B0603020202020204" pitchFamily="34" charset="0"/>
            </a:endParaRPr>
          </a:p>
          <a:p>
            <a:pPr lvl="0" defTabSz="444500">
              <a:lnSpc>
                <a:spcPct val="90000"/>
              </a:lnSpc>
              <a:spcBef>
                <a:spcPct val="0"/>
              </a:spcBef>
              <a:spcAft>
                <a:spcPct val="35000"/>
              </a:spcAft>
            </a:pPr>
            <a:r>
              <a:rPr lang="en-US" sz="1400" dirty="0" smtClean="0">
                <a:solidFill>
                  <a:srgbClr val="004F84"/>
                </a:solidFill>
                <a:latin typeface="Trebuchet MS" panose="020B0603020202020204" pitchFamily="34" charset="0"/>
              </a:rPr>
              <a:t>To enable </a:t>
            </a:r>
            <a:r>
              <a:rPr lang="en-US" sz="1400" dirty="0" err="1" smtClean="0">
                <a:solidFill>
                  <a:srgbClr val="004F84"/>
                </a:solidFill>
                <a:latin typeface="Trebuchet MS" panose="020B0603020202020204" pitchFamily="34" charset="0"/>
              </a:rPr>
              <a:t>HWSy</a:t>
            </a:r>
            <a:r>
              <a:rPr lang="en-US" sz="1400" dirty="0" smtClean="0">
                <a:solidFill>
                  <a:srgbClr val="004F84"/>
                </a:solidFill>
                <a:latin typeface="Trebuchet MS" panose="020B0603020202020204" pitchFamily="34" charset="0"/>
              </a:rPr>
              <a:t> to be reactive to issues arising in Surrey we have taken the decision to demote the NHS Complaints priority, leaving us with four priorities going forward in 2017/18.</a:t>
            </a:r>
          </a:p>
          <a:p>
            <a:pPr lvl="0" defTabSz="444500">
              <a:lnSpc>
                <a:spcPct val="90000"/>
              </a:lnSpc>
              <a:spcBef>
                <a:spcPct val="0"/>
              </a:spcBef>
              <a:spcAft>
                <a:spcPct val="35000"/>
              </a:spcAft>
            </a:pPr>
            <a:endParaRPr lang="en-US" sz="1400" dirty="0">
              <a:solidFill>
                <a:srgbClr val="004F84"/>
              </a:solidFill>
              <a:latin typeface="Trebuchet MS" panose="020B0603020202020204" pitchFamily="34" charset="0"/>
            </a:endParaRPr>
          </a:p>
          <a:p>
            <a:pPr lvl="0" defTabSz="444500">
              <a:lnSpc>
                <a:spcPct val="90000"/>
              </a:lnSpc>
              <a:spcBef>
                <a:spcPct val="0"/>
              </a:spcBef>
              <a:spcAft>
                <a:spcPct val="35000"/>
              </a:spcAft>
            </a:pPr>
            <a:r>
              <a:rPr lang="en-US" sz="1400" dirty="0" smtClean="0">
                <a:solidFill>
                  <a:srgbClr val="004F84"/>
                </a:solidFill>
                <a:latin typeface="Trebuchet MS" panose="020B0603020202020204" pitchFamily="34" charset="0"/>
              </a:rPr>
              <a:t>What we are seeking, and the activity we are undertaking, around each of our thematic priorities for 2017-18 is documented below.</a:t>
            </a:r>
          </a:p>
          <a:p>
            <a:pPr lvl="0" defTabSz="444500">
              <a:lnSpc>
                <a:spcPct val="90000"/>
              </a:lnSpc>
              <a:spcBef>
                <a:spcPct val="0"/>
              </a:spcBef>
              <a:spcAft>
                <a:spcPct val="35000"/>
              </a:spcAft>
            </a:pPr>
            <a:endParaRPr lang="en-US" sz="1400" kern="1200" dirty="0">
              <a:solidFill>
                <a:srgbClr val="004F84"/>
              </a:solidFill>
              <a:latin typeface="Trebuchet MS" panose="020B0603020202020204" pitchFamily="34" charset="0"/>
            </a:endParaRPr>
          </a:p>
          <a:p>
            <a:pPr lvl="0" defTabSz="444500">
              <a:lnSpc>
                <a:spcPct val="90000"/>
              </a:lnSpc>
              <a:spcBef>
                <a:spcPct val="0"/>
              </a:spcBef>
              <a:spcAft>
                <a:spcPct val="35000"/>
              </a:spcAft>
            </a:pPr>
            <a:r>
              <a:rPr lang="en-US" sz="1400" dirty="0" smtClean="0">
                <a:solidFill>
                  <a:srgbClr val="004F84"/>
                </a:solidFill>
                <a:latin typeface="Trebuchet MS" panose="020B0603020202020204" pitchFamily="34" charset="0"/>
              </a:rPr>
              <a:t>We will continue to communicate our work and what we have heard dynamically through reporting, attendance at meetings and our media strategy.</a:t>
            </a:r>
            <a:endParaRPr lang="en-GB" sz="1400" kern="1200" dirty="0">
              <a:solidFill>
                <a:srgbClr val="004F84"/>
              </a:solidFill>
              <a:latin typeface="Trebuchet MS" panose="020B0603020202020204" pitchFamily="34" charset="0"/>
            </a:endParaRPr>
          </a:p>
        </p:txBody>
      </p:sp>
      <p:sp>
        <p:nvSpPr>
          <p:cNvPr id="5" name="TextBox 4"/>
          <p:cNvSpPr txBox="1"/>
          <p:nvPr/>
        </p:nvSpPr>
        <p:spPr>
          <a:xfrm>
            <a:off x="245385" y="110069"/>
            <a:ext cx="6794393" cy="646331"/>
          </a:xfrm>
          <a:prstGeom prst="rect">
            <a:avLst/>
          </a:prstGeom>
          <a:noFill/>
        </p:spPr>
        <p:txBody>
          <a:bodyPr wrap="square" rtlCol="0">
            <a:spAutoFit/>
          </a:bodyPr>
          <a:lstStyle/>
          <a:p>
            <a:r>
              <a:rPr lang="en-US" sz="3600" b="1" dirty="0" smtClean="0">
                <a:solidFill>
                  <a:srgbClr val="004F84"/>
                </a:solidFill>
                <a:latin typeface="Trebuchet MS" panose="020B0603020202020204" pitchFamily="34" charset="0"/>
              </a:rPr>
              <a:t>Influencing Work Plan 2017-18</a:t>
            </a:r>
            <a:endParaRPr lang="en-GB" sz="3600" b="1" dirty="0">
              <a:solidFill>
                <a:srgbClr val="004F84"/>
              </a:solidFill>
              <a:latin typeface="Trebuchet MS" panose="020B0603020202020204" pitchFamily="34" charset="0"/>
            </a:endParaRPr>
          </a:p>
        </p:txBody>
      </p:sp>
    </p:spTree>
    <p:extLst>
      <p:ext uri="{BB962C8B-B14F-4D97-AF65-F5344CB8AC3E}">
        <p14:creationId xmlns:p14="http://schemas.microsoft.com/office/powerpoint/2010/main" val="71952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991518" y="110069"/>
            <a:ext cx="10510093" cy="461665"/>
          </a:xfrm>
          <a:prstGeom prst="rect">
            <a:avLst/>
          </a:prstGeom>
          <a:noFill/>
        </p:spPr>
        <p:txBody>
          <a:bodyPr wrap="square" rtlCol="0">
            <a:spAutoFit/>
          </a:bodyPr>
          <a:lstStyle/>
          <a:p>
            <a:pPr algn="ctr"/>
            <a:r>
              <a:rPr lang="en-US" sz="2400" b="1" dirty="0" smtClean="0">
                <a:latin typeface="Trebuchet MS" panose="020B0603020202020204" pitchFamily="34" charset="0"/>
              </a:rPr>
              <a:t>Amplify the Voices of Care Home Residents</a:t>
            </a:r>
            <a:endParaRPr lang="en-GB" sz="2400" b="1" dirty="0">
              <a:latin typeface="Trebuchet MS" panose="020B0603020202020204" pitchFamily="34" charset="0"/>
            </a:endParaRPr>
          </a:p>
        </p:txBody>
      </p:sp>
      <p:grpSp>
        <p:nvGrpSpPr>
          <p:cNvPr id="83" name="Group 82"/>
          <p:cNvGrpSpPr/>
          <p:nvPr/>
        </p:nvGrpSpPr>
        <p:grpSpPr>
          <a:xfrm>
            <a:off x="991518" y="571734"/>
            <a:ext cx="10510093" cy="6005336"/>
            <a:chOff x="5248" y="-2577850"/>
            <a:chExt cx="2022172" cy="18260467"/>
          </a:xfrm>
        </p:grpSpPr>
        <p:sp>
          <p:nvSpPr>
            <p:cNvPr id="84" name="Rounded Rectangle 83"/>
            <p:cNvSpPr/>
            <p:nvPr/>
          </p:nvSpPr>
          <p:spPr>
            <a:xfrm>
              <a:off x="5248" y="-2577850"/>
              <a:ext cx="2022172" cy="18260467"/>
            </a:xfrm>
            <a:prstGeom prst="roundRect">
              <a:avLst>
                <a:gd name="adj" fmla="val 10000"/>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5" name="Rounded Rectangle 4"/>
            <p:cNvSpPr/>
            <p:nvPr/>
          </p:nvSpPr>
          <p:spPr>
            <a:xfrm>
              <a:off x="98651" y="-1808509"/>
              <a:ext cx="1838551" cy="17197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defTabSz="444500">
                <a:lnSpc>
                  <a:spcPct val="90000"/>
                </a:lnSpc>
                <a:spcBef>
                  <a:spcPct val="0"/>
                </a:spcBef>
                <a:spcAft>
                  <a:spcPct val="35000"/>
                </a:spcAft>
              </a:pPr>
              <a:r>
                <a:rPr lang="en-US" sz="1300" b="1" dirty="0" smtClean="0">
                  <a:solidFill>
                    <a:schemeClr val="tx2"/>
                  </a:solidFill>
                  <a:latin typeface="Trebuchet MS" panose="020B0603020202020204" pitchFamily="34" charset="0"/>
                </a:rPr>
                <a:t>Background</a:t>
              </a:r>
            </a:p>
            <a:p>
              <a:pPr lvl="0" defTabSz="444500">
                <a:lnSpc>
                  <a:spcPct val="90000"/>
                </a:lnSpc>
                <a:spcBef>
                  <a:spcPct val="0"/>
                </a:spcBef>
                <a:spcAft>
                  <a:spcPct val="35000"/>
                </a:spcAft>
              </a:pPr>
              <a:r>
                <a:rPr lang="en-US" sz="1300" dirty="0" smtClean="0">
                  <a:solidFill>
                    <a:schemeClr val="tx2"/>
                  </a:solidFill>
                  <a:latin typeface="Trebuchet MS" panose="020B0603020202020204" pitchFamily="34" charset="0"/>
                </a:rPr>
                <a:t>Care home admissions are increasing in Surrey and are predicted to rise by 60% by 2030, putting extra pressure on homes. We have heard ongoing negative sentiment regarding residential care, and within this complaints regarding nutrition and hydration have been common</a:t>
              </a:r>
              <a:r>
                <a:rPr lang="en-US" sz="1300" dirty="0">
                  <a:solidFill>
                    <a:schemeClr val="tx2"/>
                  </a:solidFill>
                  <a:latin typeface="Trebuchet MS" panose="020B0603020202020204" pitchFamily="34" charset="0"/>
                </a:rPr>
                <a:t>. According to Age UK there are significant barriers for older people to express </a:t>
              </a:r>
              <a:r>
                <a:rPr lang="en-US" sz="1300" dirty="0" smtClean="0">
                  <a:solidFill>
                    <a:schemeClr val="tx2"/>
                  </a:solidFill>
                  <a:latin typeface="Trebuchet MS" panose="020B0603020202020204" pitchFamily="34" charset="0"/>
                </a:rPr>
                <a:t>their views </a:t>
              </a:r>
              <a:r>
                <a:rPr lang="en-US" sz="1300" dirty="0">
                  <a:solidFill>
                    <a:schemeClr val="tx2"/>
                  </a:solidFill>
                  <a:latin typeface="Trebuchet MS" panose="020B0603020202020204" pitchFamily="34" charset="0"/>
                </a:rPr>
                <a:t>about their </a:t>
              </a:r>
              <a:r>
                <a:rPr lang="en-US" sz="1300" dirty="0" smtClean="0">
                  <a:solidFill>
                    <a:schemeClr val="tx2"/>
                  </a:solidFill>
                  <a:latin typeface="Trebuchet MS" panose="020B0603020202020204" pitchFamily="34" charset="0"/>
                </a:rPr>
                <a:t>care.</a:t>
              </a:r>
            </a:p>
            <a:p>
              <a:pPr lvl="0" defTabSz="444500">
                <a:lnSpc>
                  <a:spcPct val="90000"/>
                </a:lnSpc>
                <a:spcBef>
                  <a:spcPct val="0"/>
                </a:spcBef>
                <a:spcAft>
                  <a:spcPct val="35000"/>
                </a:spcAft>
              </a:pPr>
              <a:r>
                <a:rPr lang="en-US" sz="1300" b="1" dirty="0" smtClean="0">
                  <a:solidFill>
                    <a:schemeClr val="tx2"/>
                  </a:solidFill>
                  <a:latin typeface="Trebuchet MS" panose="020B0603020202020204" pitchFamily="34" charset="0"/>
                </a:rPr>
                <a:t/>
              </a:r>
              <a:br>
                <a:rPr lang="en-US" sz="1300" b="1" dirty="0" smtClean="0">
                  <a:solidFill>
                    <a:schemeClr val="tx2"/>
                  </a:solidFill>
                  <a:latin typeface="Trebuchet MS" panose="020B0603020202020204" pitchFamily="34" charset="0"/>
                </a:rPr>
              </a:br>
              <a:r>
                <a:rPr lang="en-US" sz="1300" b="1" dirty="0" smtClean="0">
                  <a:solidFill>
                    <a:schemeClr val="tx2"/>
                  </a:solidFill>
                  <a:latin typeface="Trebuchet MS" panose="020B0603020202020204" pitchFamily="34" charset="0"/>
                </a:rPr>
                <a:t>The Issue</a:t>
              </a:r>
            </a:p>
            <a:p>
              <a:pPr lvl="0" defTabSz="444500">
                <a:lnSpc>
                  <a:spcPct val="90000"/>
                </a:lnSpc>
                <a:spcBef>
                  <a:spcPct val="0"/>
                </a:spcBef>
                <a:spcAft>
                  <a:spcPct val="35000"/>
                </a:spcAft>
              </a:pPr>
              <a:r>
                <a:rPr lang="en-US" sz="1300" dirty="0" smtClean="0">
                  <a:solidFill>
                    <a:schemeClr val="tx2"/>
                  </a:solidFill>
                  <a:latin typeface="Trebuchet MS" panose="020B0603020202020204" pitchFamily="34" charset="0"/>
                </a:rPr>
                <a:t>Elderly people in residential care in Surrey, and their families, should be given more opportunities to confidentially share their views about their care and the choices they are given, and have their voices amplified through appropriate channels.</a:t>
              </a:r>
              <a:br>
                <a:rPr lang="en-US" sz="1300" dirty="0" smtClean="0">
                  <a:solidFill>
                    <a:schemeClr val="tx2"/>
                  </a:solidFill>
                  <a:latin typeface="Trebuchet MS" panose="020B0603020202020204" pitchFamily="34" charset="0"/>
                </a:rPr>
              </a:br>
              <a:endParaRPr lang="en-US" sz="1300" dirty="0">
                <a:solidFill>
                  <a:schemeClr val="tx2"/>
                </a:solidFill>
                <a:latin typeface="Trebuchet MS" panose="020B0603020202020204" pitchFamily="34" charset="0"/>
              </a:endParaRPr>
            </a:p>
            <a:p>
              <a:pPr lvl="0" defTabSz="444500">
                <a:lnSpc>
                  <a:spcPct val="90000"/>
                </a:lnSpc>
                <a:spcBef>
                  <a:spcPct val="0"/>
                </a:spcBef>
                <a:spcAft>
                  <a:spcPct val="35000"/>
                </a:spcAft>
              </a:pPr>
              <a:r>
                <a:rPr lang="en-US" sz="1300" b="1" dirty="0" smtClean="0">
                  <a:solidFill>
                    <a:schemeClr val="tx2"/>
                  </a:solidFill>
                  <a:latin typeface="Trebuchet MS" panose="020B0603020202020204" pitchFamily="34" charset="0"/>
                </a:rPr>
                <a:t>Our aspiration:</a:t>
              </a:r>
              <a:endParaRPr lang="en-US" sz="1300" b="1" dirty="0">
                <a:solidFill>
                  <a:schemeClr val="tx2"/>
                </a:solidFill>
                <a:latin typeface="Trebuchet MS" panose="020B0603020202020204" pitchFamily="34" charset="0"/>
              </a:endParaRPr>
            </a:p>
            <a:p>
              <a:pPr defTabSz="444500">
                <a:lnSpc>
                  <a:spcPct val="90000"/>
                </a:lnSpc>
                <a:spcBef>
                  <a:spcPct val="0"/>
                </a:spcBef>
                <a:spcAft>
                  <a:spcPct val="35000"/>
                </a:spcAft>
              </a:pPr>
              <a:r>
                <a:rPr lang="en-GB" sz="1200" dirty="0" smtClean="0">
                  <a:solidFill>
                    <a:schemeClr val="tx2"/>
                  </a:solidFill>
                  <a:latin typeface="Trebuchet MS" panose="020B0603020202020204" pitchFamily="34" charset="0"/>
                </a:rPr>
                <a:t>Elderly residents in Surrey care homes (and their families) have a sustainable increase in opportunity to express their views and experiences to </a:t>
              </a:r>
              <a:r>
                <a:rPr lang="en-GB" sz="1200" dirty="0" err="1" smtClean="0">
                  <a:solidFill>
                    <a:schemeClr val="tx2"/>
                  </a:solidFill>
                  <a:latin typeface="Trebuchet MS" panose="020B0603020202020204" pitchFamily="34" charset="0"/>
                </a:rPr>
                <a:t>Healthwatch</a:t>
              </a:r>
              <a:r>
                <a:rPr lang="en-GB" sz="1200" dirty="0" smtClean="0">
                  <a:solidFill>
                    <a:schemeClr val="tx2"/>
                  </a:solidFill>
                  <a:latin typeface="Trebuchet MS" panose="020B0603020202020204" pitchFamily="34" charset="0"/>
                </a:rPr>
                <a:t> Surrey.</a:t>
              </a:r>
            </a:p>
            <a:p>
              <a:pPr defTabSz="444500">
                <a:lnSpc>
                  <a:spcPct val="90000"/>
                </a:lnSpc>
                <a:spcBef>
                  <a:spcPct val="0"/>
                </a:spcBef>
                <a:spcAft>
                  <a:spcPct val="35000"/>
                </a:spcAft>
              </a:pPr>
              <a:endParaRPr lang="en-GB" sz="1400" b="1" dirty="0">
                <a:solidFill>
                  <a:schemeClr val="tx2"/>
                </a:solidFill>
                <a:latin typeface="Trebuchet MS" panose="020B0603020202020204" pitchFamily="34" charset="0"/>
              </a:endParaRPr>
            </a:p>
            <a:p>
              <a:pPr defTabSz="444500">
                <a:lnSpc>
                  <a:spcPct val="90000"/>
                </a:lnSpc>
                <a:spcBef>
                  <a:spcPct val="0"/>
                </a:spcBef>
                <a:spcAft>
                  <a:spcPct val="35000"/>
                </a:spcAft>
              </a:pPr>
              <a:r>
                <a:rPr lang="en-US" sz="1300" b="1" dirty="0" smtClean="0">
                  <a:solidFill>
                    <a:schemeClr val="tx2"/>
                  </a:solidFill>
                  <a:latin typeface="Trebuchet MS" panose="020B0603020202020204" pitchFamily="34" charset="0"/>
                </a:rPr>
                <a:t>What </a:t>
              </a:r>
              <a:r>
                <a:rPr lang="en-US" sz="1300" b="1" dirty="0">
                  <a:solidFill>
                    <a:schemeClr val="tx2"/>
                  </a:solidFill>
                  <a:latin typeface="Trebuchet MS" panose="020B0603020202020204" pitchFamily="34" charset="0"/>
                </a:rPr>
                <a:t>we will do </a:t>
              </a:r>
              <a:r>
                <a:rPr lang="en-US" sz="1300" b="1" dirty="0" smtClean="0">
                  <a:solidFill>
                    <a:schemeClr val="tx2"/>
                  </a:solidFill>
                  <a:latin typeface="Trebuchet MS" panose="020B0603020202020204" pitchFamily="34" charset="0"/>
                </a:rPr>
                <a:t>(</a:t>
              </a:r>
              <a:r>
                <a:rPr lang="en-US" sz="1300" b="1" i="1" dirty="0" smtClean="0">
                  <a:solidFill>
                    <a:schemeClr val="tx2"/>
                  </a:solidFill>
                  <a:latin typeface="Trebuchet MS" panose="020B0603020202020204" pitchFamily="34" charset="0"/>
                </a:rPr>
                <a:t>and desired </a:t>
              </a:r>
              <a:r>
                <a:rPr lang="en-US" sz="1300" b="1" i="1" dirty="0">
                  <a:solidFill>
                    <a:schemeClr val="tx2"/>
                  </a:solidFill>
                  <a:latin typeface="Trebuchet MS" panose="020B0603020202020204" pitchFamily="34" charset="0"/>
                </a:rPr>
                <a:t>outcomes</a:t>
              </a:r>
              <a:r>
                <a:rPr lang="en-US" sz="1300" b="1" dirty="0" smtClean="0">
                  <a:solidFill>
                    <a:schemeClr val="tx2"/>
                  </a:solidFill>
                  <a:latin typeface="Trebuchet MS" panose="020B0603020202020204" pitchFamily="34" charset="0"/>
                </a:rPr>
                <a:t>):</a:t>
              </a:r>
              <a:endParaRPr lang="en-US" sz="1300" dirty="0" smtClean="0">
                <a:solidFill>
                  <a:schemeClr val="tx2"/>
                </a:solidFill>
                <a:latin typeface="Trebuchet MS" panose="020B0603020202020204" pitchFamily="34" charset="0"/>
              </a:endParaRPr>
            </a:p>
            <a:p>
              <a:pPr marL="228600" lvl="0" indent="-228600" defTabSz="444500">
                <a:lnSpc>
                  <a:spcPct val="90000"/>
                </a:lnSpc>
                <a:spcBef>
                  <a:spcPct val="0"/>
                </a:spcBef>
                <a:spcAft>
                  <a:spcPct val="35000"/>
                </a:spcAft>
                <a:buFont typeface="+mj-lt"/>
                <a:buAutoNum type="arabicPeriod"/>
              </a:pPr>
              <a:r>
                <a:rPr lang="en-US" sz="1300" dirty="0" smtClean="0">
                  <a:solidFill>
                    <a:schemeClr val="tx2"/>
                  </a:solidFill>
                  <a:latin typeface="Trebuchet MS" panose="020B0603020202020204" pitchFamily="34" charset="0"/>
                </a:rPr>
                <a:t>Conduct a survey of care providers to introduce </a:t>
              </a:r>
              <a:r>
                <a:rPr lang="en-US" sz="1300" dirty="0" err="1" smtClean="0">
                  <a:solidFill>
                    <a:schemeClr val="tx2"/>
                  </a:solidFill>
                  <a:latin typeface="Trebuchet MS" panose="020B0603020202020204" pitchFamily="34" charset="0"/>
                </a:rPr>
                <a:t>HWSy</a:t>
              </a:r>
              <a:r>
                <a:rPr lang="en-US" sz="1300" dirty="0" smtClean="0">
                  <a:solidFill>
                    <a:schemeClr val="tx2"/>
                  </a:solidFill>
                  <a:latin typeface="Trebuchet MS" panose="020B0603020202020204" pitchFamily="34" charset="0"/>
                </a:rPr>
                <a:t>, scoping out provider openness to further involvement with </a:t>
              </a:r>
              <a:r>
                <a:rPr lang="en-US" sz="1300" dirty="0" err="1" smtClean="0">
                  <a:solidFill>
                    <a:schemeClr val="tx2"/>
                  </a:solidFill>
                  <a:latin typeface="Trebuchet MS" panose="020B0603020202020204" pitchFamily="34" charset="0"/>
                </a:rPr>
                <a:t>HWSy</a:t>
              </a:r>
              <a:r>
                <a:rPr lang="en-US" sz="1300" dirty="0" smtClean="0">
                  <a:solidFill>
                    <a:schemeClr val="tx2"/>
                  </a:solidFill>
                  <a:latin typeface="Trebuchet MS" panose="020B0603020202020204" pitchFamily="34" charset="0"/>
                </a:rPr>
                <a:t> and receiving feedback from service users. Outcomes:</a:t>
              </a:r>
            </a:p>
            <a:p>
              <a:pPr marL="800100" lvl="1" indent="-342900" defTabSz="444500">
                <a:lnSpc>
                  <a:spcPct val="90000"/>
                </a:lnSpc>
                <a:spcBef>
                  <a:spcPct val="0"/>
                </a:spcBef>
                <a:spcAft>
                  <a:spcPct val="35000"/>
                </a:spcAft>
                <a:buFont typeface="+mj-lt"/>
                <a:buAutoNum type="alphaLcParenR"/>
              </a:pPr>
              <a:r>
                <a:rPr lang="en-US" sz="1300" i="1" dirty="0" smtClean="0">
                  <a:solidFill>
                    <a:schemeClr val="tx2"/>
                  </a:solidFill>
                  <a:latin typeface="Trebuchet MS" panose="020B0603020202020204" pitchFamily="34" charset="0"/>
                </a:rPr>
                <a:t>Indication of where to focus the Enter &amp; View </a:t>
              </a:r>
              <a:r>
                <a:rPr lang="en-US" sz="1300" i="1" dirty="0" err="1" smtClean="0">
                  <a:solidFill>
                    <a:schemeClr val="tx2"/>
                  </a:solidFill>
                  <a:latin typeface="Trebuchet MS" panose="020B0603020202020204" pitchFamily="34" charset="0"/>
                </a:rPr>
                <a:t>programme</a:t>
              </a:r>
              <a:endParaRPr lang="en-US" sz="1300" i="1" dirty="0">
                <a:solidFill>
                  <a:schemeClr val="tx2"/>
                </a:solidFill>
                <a:latin typeface="Trebuchet MS" panose="020B0603020202020204" pitchFamily="34" charset="0"/>
              </a:endParaRPr>
            </a:p>
            <a:p>
              <a:pPr marL="800100" lvl="1" indent="-342900" defTabSz="444500">
                <a:lnSpc>
                  <a:spcPct val="90000"/>
                </a:lnSpc>
                <a:spcBef>
                  <a:spcPct val="0"/>
                </a:spcBef>
                <a:spcAft>
                  <a:spcPct val="35000"/>
                </a:spcAft>
                <a:buFont typeface="+mj-lt"/>
                <a:buAutoNum type="alphaLcParenR"/>
              </a:pPr>
              <a:r>
                <a:rPr lang="en-US" sz="1300" i="1" dirty="0" err="1" smtClean="0">
                  <a:solidFill>
                    <a:schemeClr val="tx2"/>
                  </a:solidFill>
                  <a:latin typeface="Trebuchet MS" panose="020B0603020202020204" pitchFamily="34" charset="0"/>
                </a:rPr>
                <a:t>Healthwatch</a:t>
              </a:r>
              <a:r>
                <a:rPr lang="en-US" sz="1300" i="1" dirty="0" smtClean="0">
                  <a:solidFill>
                    <a:schemeClr val="tx2"/>
                  </a:solidFill>
                  <a:latin typeface="Trebuchet MS" panose="020B0603020202020204" pitchFamily="34" charset="0"/>
                </a:rPr>
                <a:t> Surrey materials displayed in more care homes for residents/families to access</a:t>
              </a:r>
            </a:p>
            <a:p>
              <a:pPr marL="800100" lvl="1" indent="-342900" defTabSz="444500">
                <a:lnSpc>
                  <a:spcPct val="90000"/>
                </a:lnSpc>
                <a:spcBef>
                  <a:spcPct val="0"/>
                </a:spcBef>
                <a:spcAft>
                  <a:spcPct val="35000"/>
                </a:spcAft>
                <a:buFont typeface="+mj-lt"/>
                <a:buAutoNum type="alphaLcParenR"/>
              </a:pPr>
              <a:r>
                <a:rPr lang="en-US" sz="1300" i="1" dirty="0" err="1" smtClean="0">
                  <a:solidFill>
                    <a:schemeClr val="tx2"/>
                  </a:solidFill>
                  <a:latin typeface="Trebuchet MS" panose="020B0603020202020204" pitchFamily="34" charset="0"/>
                </a:rPr>
                <a:t>Healthwatch</a:t>
              </a:r>
              <a:r>
                <a:rPr lang="en-US" sz="1300" i="1" dirty="0" smtClean="0">
                  <a:solidFill>
                    <a:schemeClr val="tx2"/>
                  </a:solidFill>
                  <a:latin typeface="Trebuchet MS" panose="020B0603020202020204" pitchFamily="34" charset="0"/>
                </a:rPr>
                <a:t> Surrey are invited to attend care home open days/family days</a:t>
              </a:r>
            </a:p>
            <a:p>
              <a:pPr lvl="1" defTabSz="444500">
                <a:lnSpc>
                  <a:spcPct val="90000"/>
                </a:lnSpc>
                <a:spcBef>
                  <a:spcPct val="0"/>
                </a:spcBef>
                <a:spcAft>
                  <a:spcPct val="35000"/>
                </a:spcAft>
              </a:pPr>
              <a:endParaRPr lang="en-US" sz="1300" dirty="0">
                <a:solidFill>
                  <a:schemeClr val="tx2"/>
                </a:solidFill>
                <a:latin typeface="Trebuchet MS" panose="020B0603020202020204" pitchFamily="34" charset="0"/>
              </a:endParaRPr>
            </a:p>
            <a:p>
              <a:pPr marL="228600" lvl="0" indent="-228600" defTabSz="444500">
                <a:lnSpc>
                  <a:spcPct val="90000"/>
                </a:lnSpc>
                <a:spcBef>
                  <a:spcPct val="0"/>
                </a:spcBef>
                <a:spcAft>
                  <a:spcPct val="35000"/>
                </a:spcAft>
                <a:buFont typeface="+mj-lt"/>
                <a:buAutoNum type="arabicPeriod"/>
              </a:pPr>
              <a:r>
                <a:rPr lang="en-US" sz="1300" dirty="0" smtClean="0">
                  <a:solidFill>
                    <a:schemeClr val="tx2"/>
                  </a:solidFill>
                  <a:latin typeface="Trebuchet MS" panose="020B0603020202020204" pitchFamily="34" charset="0"/>
                </a:rPr>
                <a:t>A second </a:t>
              </a:r>
              <a:r>
                <a:rPr lang="en-US" sz="1300" dirty="0">
                  <a:solidFill>
                    <a:schemeClr val="tx2"/>
                  </a:solidFill>
                  <a:latin typeface="Trebuchet MS" panose="020B0603020202020204" pitchFamily="34" charset="0"/>
                </a:rPr>
                <a:t>Enter &amp; View programme which focuses on </a:t>
              </a:r>
              <a:r>
                <a:rPr lang="en-US" sz="1300" dirty="0" smtClean="0">
                  <a:solidFill>
                    <a:schemeClr val="tx2"/>
                  </a:solidFill>
                  <a:latin typeface="Trebuchet MS" panose="020B0603020202020204" pitchFamily="34" charset="0"/>
                </a:rPr>
                <a:t>person-</a:t>
              </a:r>
              <a:r>
                <a:rPr lang="en-US" sz="1300" dirty="0" err="1" smtClean="0">
                  <a:solidFill>
                    <a:schemeClr val="tx2"/>
                  </a:solidFill>
                  <a:latin typeface="Trebuchet MS" panose="020B0603020202020204" pitchFamily="34" charset="0"/>
                </a:rPr>
                <a:t>centred</a:t>
              </a:r>
              <a:r>
                <a:rPr lang="en-US" sz="1300" dirty="0" smtClean="0">
                  <a:solidFill>
                    <a:schemeClr val="tx2"/>
                  </a:solidFill>
                  <a:latin typeface="Trebuchet MS" panose="020B0603020202020204" pitchFamily="34" charset="0"/>
                </a:rPr>
                <a:t> care and nutrition – choice, respect, responsiveness – which </a:t>
              </a:r>
              <a:r>
                <a:rPr lang="en-US" sz="1300" dirty="0">
                  <a:solidFill>
                    <a:schemeClr val="tx2"/>
                  </a:solidFill>
                  <a:latin typeface="Trebuchet MS" panose="020B0603020202020204" pitchFamily="34" charset="0"/>
                </a:rPr>
                <a:t>leads to a report with conclusions and </a:t>
              </a:r>
              <a:r>
                <a:rPr lang="en-US" sz="1300" dirty="0" smtClean="0">
                  <a:solidFill>
                    <a:schemeClr val="tx2"/>
                  </a:solidFill>
                  <a:latin typeface="Trebuchet MS" panose="020B0603020202020204" pitchFamily="34" charset="0"/>
                </a:rPr>
                <a:t>recommendations. Outcomes:</a:t>
              </a:r>
            </a:p>
            <a:p>
              <a:pPr marL="800100" lvl="1" indent="-342900" defTabSz="444500">
                <a:lnSpc>
                  <a:spcPct val="90000"/>
                </a:lnSpc>
                <a:spcBef>
                  <a:spcPct val="0"/>
                </a:spcBef>
                <a:spcAft>
                  <a:spcPct val="35000"/>
                </a:spcAft>
                <a:buFont typeface="+mj-lt"/>
                <a:buAutoNum type="alphaLcParenR"/>
              </a:pPr>
              <a:r>
                <a:rPr lang="en-US" sz="1300" i="1" dirty="0" smtClean="0">
                  <a:solidFill>
                    <a:schemeClr val="tx2"/>
                  </a:solidFill>
                  <a:latin typeface="Trebuchet MS" panose="020B0603020202020204" pitchFamily="34" charset="0"/>
                </a:rPr>
                <a:t>Positive </a:t>
              </a:r>
              <a:r>
                <a:rPr lang="en-US" sz="1300" i="1" dirty="0">
                  <a:solidFill>
                    <a:schemeClr val="tx2"/>
                  </a:solidFill>
                  <a:latin typeface="Trebuchet MS" panose="020B0603020202020204" pitchFamily="34" charset="0"/>
                </a:rPr>
                <a:t>response from decision </a:t>
              </a:r>
              <a:r>
                <a:rPr lang="en-US" sz="1300" i="1" dirty="0" smtClean="0">
                  <a:solidFill>
                    <a:schemeClr val="tx2"/>
                  </a:solidFill>
                  <a:latin typeface="Trebuchet MS" panose="020B0603020202020204" pitchFamily="34" charset="0"/>
                </a:rPr>
                <a:t>makers &amp; providers</a:t>
              </a:r>
            </a:p>
            <a:p>
              <a:pPr marL="800100" lvl="1" indent="-342900" defTabSz="444500">
                <a:lnSpc>
                  <a:spcPct val="90000"/>
                </a:lnSpc>
                <a:spcBef>
                  <a:spcPct val="0"/>
                </a:spcBef>
                <a:spcAft>
                  <a:spcPct val="35000"/>
                </a:spcAft>
                <a:buFont typeface="+mj-lt"/>
                <a:buAutoNum type="alphaLcParenR"/>
              </a:pPr>
              <a:r>
                <a:rPr lang="en-US" sz="1300" i="1" dirty="0" smtClean="0">
                  <a:solidFill>
                    <a:schemeClr val="tx2"/>
                  </a:solidFill>
                  <a:latin typeface="Trebuchet MS" panose="020B0603020202020204" pitchFamily="34" charset="0"/>
                </a:rPr>
                <a:t>Adoption </a:t>
              </a:r>
              <a:r>
                <a:rPr lang="en-US" sz="1300" i="1" dirty="0">
                  <a:solidFill>
                    <a:schemeClr val="tx2"/>
                  </a:solidFill>
                  <a:latin typeface="Trebuchet MS" panose="020B0603020202020204" pitchFamily="34" charset="0"/>
                </a:rPr>
                <a:t>of </a:t>
              </a:r>
              <a:r>
                <a:rPr lang="en-US" sz="1300" i="1" dirty="0" smtClean="0">
                  <a:solidFill>
                    <a:schemeClr val="tx2"/>
                  </a:solidFill>
                  <a:latin typeface="Trebuchet MS" panose="020B0603020202020204" pitchFamily="34" charset="0"/>
                </a:rPr>
                <a:t>recommendations</a:t>
              </a:r>
              <a:endParaRPr lang="en-US" sz="1300" dirty="0" smtClean="0">
                <a:solidFill>
                  <a:schemeClr val="tx2"/>
                </a:solidFill>
                <a:latin typeface="Trebuchet MS" panose="020B0603020202020204" pitchFamily="34" charset="0"/>
              </a:endParaRPr>
            </a:p>
            <a:p>
              <a:pPr marL="228600" lvl="0" indent="-228600" defTabSz="444500">
                <a:lnSpc>
                  <a:spcPct val="90000"/>
                </a:lnSpc>
                <a:spcBef>
                  <a:spcPct val="0"/>
                </a:spcBef>
                <a:spcAft>
                  <a:spcPct val="35000"/>
                </a:spcAft>
                <a:buFont typeface="+mj-lt"/>
                <a:buAutoNum type="arabicPeriod"/>
              </a:pPr>
              <a:endParaRPr lang="en-US" sz="1300" dirty="0">
                <a:solidFill>
                  <a:schemeClr val="tx2"/>
                </a:solidFill>
                <a:latin typeface="Trebuchet MS" panose="020B0603020202020204" pitchFamily="34" charset="0"/>
              </a:endParaRPr>
            </a:p>
          </p:txBody>
        </p:sp>
      </p:grpSp>
      <p:grpSp>
        <p:nvGrpSpPr>
          <p:cNvPr id="90" name="Group 89"/>
          <p:cNvGrpSpPr/>
          <p:nvPr/>
        </p:nvGrpSpPr>
        <p:grpSpPr>
          <a:xfrm>
            <a:off x="283331" y="571734"/>
            <a:ext cx="509883" cy="6005335"/>
            <a:chOff x="2176784" y="0"/>
            <a:chExt cx="2024148" cy="525131"/>
          </a:xfrm>
          <a:solidFill>
            <a:schemeClr val="tx2"/>
          </a:solidFill>
        </p:grpSpPr>
        <p:sp>
          <p:nvSpPr>
            <p:cNvPr id="91" name="Rounded Rectangle 90"/>
            <p:cNvSpPr/>
            <p:nvPr/>
          </p:nvSpPr>
          <p:spPr>
            <a:xfrm>
              <a:off x="2176784" y="0"/>
              <a:ext cx="2024148" cy="525131"/>
            </a:xfrm>
            <a:prstGeom prst="roundRect">
              <a:avLst>
                <a:gd name="adj" fmla="val 10000"/>
              </a:avLst>
            </a:prstGeom>
            <a:grpFill/>
            <a:ln w="3175">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Rounded Rectangle 4"/>
            <p:cNvSpPr/>
            <p:nvPr/>
          </p:nvSpPr>
          <p:spPr>
            <a:xfrm>
              <a:off x="2192165" y="15381"/>
              <a:ext cx="1993386" cy="494369"/>
            </a:xfrm>
            <a:prstGeom prst="rect">
              <a:avLst/>
            </a:prstGeom>
            <a:grp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vert270" wrap="square" lIns="41910" tIns="41910" rIns="41910" bIns="41910" numCol="1" spcCol="1270" anchor="ctr" anchorCtr="0">
              <a:noAutofit/>
            </a:bodyPr>
            <a:lstStyle/>
            <a:p>
              <a:pPr lvl="0" defTabSz="488950">
                <a:lnSpc>
                  <a:spcPct val="90000"/>
                </a:lnSpc>
                <a:spcBef>
                  <a:spcPct val="0"/>
                </a:spcBef>
                <a:spcAft>
                  <a:spcPct val="35000"/>
                </a:spcAft>
              </a:pPr>
              <a:r>
                <a:rPr lang="en-US" kern="1200" dirty="0" smtClean="0">
                  <a:latin typeface="Trebuchet MS" panose="020B0603020202020204" pitchFamily="34" charset="0"/>
                </a:rPr>
                <a:t>Empowering the voice of </a:t>
              </a:r>
              <a:r>
                <a:rPr lang="en-US" b="1" kern="1200" dirty="0" smtClean="0">
                  <a:latin typeface="Trebuchet MS" panose="020B0603020202020204" pitchFamily="34" charset="0"/>
                </a:rPr>
                <a:t>Care Home residents</a:t>
              </a:r>
              <a:endParaRPr lang="en-GB" b="1" kern="1200" dirty="0">
                <a:latin typeface="Trebuchet MS" panose="020B0603020202020204" pitchFamily="34" charset="0"/>
              </a:endParaRPr>
            </a:p>
          </p:txBody>
        </p:sp>
      </p:grpSp>
    </p:spTree>
    <p:extLst>
      <p:ext uri="{BB962C8B-B14F-4D97-AF65-F5344CB8AC3E}">
        <p14:creationId xmlns:p14="http://schemas.microsoft.com/office/powerpoint/2010/main" val="3002542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995422" y="110069"/>
            <a:ext cx="10505447" cy="461665"/>
          </a:xfrm>
          <a:prstGeom prst="rect">
            <a:avLst/>
          </a:prstGeom>
          <a:noFill/>
        </p:spPr>
        <p:txBody>
          <a:bodyPr wrap="square" rtlCol="0">
            <a:spAutoFit/>
          </a:bodyPr>
          <a:lstStyle/>
          <a:p>
            <a:pPr algn="ctr"/>
            <a:r>
              <a:rPr lang="en-US" sz="2400" b="1" dirty="0" smtClean="0">
                <a:latin typeface="Trebuchet MS" panose="020B0603020202020204" pitchFamily="34" charset="0"/>
              </a:rPr>
              <a:t>Investigating the experience of Hospital Discharge</a:t>
            </a:r>
            <a:endParaRPr lang="en-GB" sz="2400" b="1" dirty="0">
              <a:latin typeface="Trebuchet MS" panose="020B0603020202020204" pitchFamily="34" charset="0"/>
            </a:endParaRPr>
          </a:p>
        </p:txBody>
      </p:sp>
      <p:graphicFrame>
        <p:nvGraphicFramePr>
          <p:cNvPr id="43" name="Diagram 42"/>
          <p:cNvGraphicFramePr/>
          <p:nvPr>
            <p:extLst>
              <p:ext uri="{D42A27DB-BD31-4B8C-83A1-F6EECF244321}">
                <p14:modId xmlns:p14="http://schemas.microsoft.com/office/powerpoint/2010/main" val="3957858170"/>
              </p:ext>
            </p:extLst>
          </p:nvPr>
        </p:nvGraphicFramePr>
        <p:xfrm>
          <a:off x="835275" y="1930490"/>
          <a:ext cx="2024148" cy="525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3" name="Group 82"/>
          <p:cNvGrpSpPr/>
          <p:nvPr/>
        </p:nvGrpSpPr>
        <p:grpSpPr>
          <a:xfrm>
            <a:off x="995423" y="571734"/>
            <a:ext cx="10505447" cy="6005337"/>
            <a:chOff x="5248" y="-2577850"/>
            <a:chExt cx="2022172" cy="18260467"/>
          </a:xfrm>
        </p:grpSpPr>
        <p:sp>
          <p:nvSpPr>
            <p:cNvPr id="84" name="Rounded Rectangle 83"/>
            <p:cNvSpPr/>
            <p:nvPr/>
          </p:nvSpPr>
          <p:spPr>
            <a:xfrm>
              <a:off x="5248" y="-2577850"/>
              <a:ext cx="2022172" cy="18260467"/>
            </a:xfrm>
            <a:prstGeom prst="roundRect">
              <a:avLst>
                <a:gd name="adj" fmla="val 10000"/>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5" name="Rounded Rectangle 4"/>
            <p:cNvSpPr/>
            <p:nvPr/>
          </p:nvSpPr>
          <p:spPr>
            <a:xfrm>
              <a:off x="98651" y="-1214507"/>
              <a:ext cx="1838551" cy="156292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defTabSz="444500">
                <a:lnSpc>
                  <a:spcPct val="90000"/>
                </a:lnSpc>
                <a:spcBef>
                  <a:spcPct val="0"/>
                </a:spcBef>
                <a:spcAft>
                  <a:spcPct val="35000"/>
                </a:spcAft>
              </a:pPr>
              <a:r>
                <a:rPr lang="en-US" sz="1300" b="1" dirty="0" smtClean="0">
                  <a:solidFill>
                    <a:schemeClr val="tx2"/>
                  </a:solidFill>
                  <a:latin typeface="Trebuchet MS" panose="020B0603020202020204" pitchFamily="34" charset="0"/>
                </a:rPr>
                <a:t>Background</a:t>
              </a:r>
            </a:p>
            <a:p>
              <a:pPr lvl="0" defTabSz="444500">
                <a:lnSpc>
                  <a:spcPct val="90000"/>
                </a:lnSpc>
                <a:spcBef>
                  <a:spcPct val="0"/>
                </a:spcBef>
                <a:spcAft>
                  <a:spcPct val="35000"/>
                </a:spcAft>
              </a:pPr>
              <a:r>
                <a:rPr lang="en-US" sz="1300" dirty="0" smtClean="0">
                  <a:solidFill>
                    <a:schemeClr val="tx2"/>
                  </a:solidFill>
                  <a:latin typeface="Trebuchet MS" panose="020B0603020202020204" pitchFamily="34" charset="0"/>
                </a:rPr>
                <a:t>National </a:t>
              </a:r>
              <a:r>
                <a:rPr lang="en-US" sz="1300" dirty="0">
                  <a:solidFill>
                    <a:schemeClr val="tx2"/>
                  </a:solidFill>
                  <a:latin typeface="Trebuchet MS" panose="020B0603020202020204" pitchFamily="34" charset="0"/>
                </a:rPr>
                <a:t>research (</a:t>
              </a:r>
              <a:r>
                <a:rPr lang="en-US" sz="1300" dirty="0" err="1">
                  <a:solidFill>
                    <a:schemeClr val="tx2"/>
                  </a:solidFill>
                  <a:latin typeface="Trebuchet MS" panose="020B0603020202020204" pitchFamily="34" charset="0"/>
                </a:rPr>
                <a:t>Healthwatch</a:t>
              </a:r>
              <a:r>
                <a:rPr lang="en-US" sz="1300" dirty="0">
                  <a:solidFill>
                    <a:schemeClr val="tx2"/>
                  </a:solidFill>
                  <a:latin typeface="Trebuchet MS" panose="020B0603020202020204" pitchFamily="34" charset="0"/>
                </a:rPr>
                <a:t> England) identifies that people are experiencing a lack of co-ordination between different services at the point of leaving hospital, despite NHS England endorsing coordinated/integrated care as good practice</a:t>
              </a:r>
              <a:r>
                <a:rPr lang="en-US" sz="1300" dirty="0" smtClean="0">
                  <a:solidFill>
                    <a:schemeClr val="tx2"/>
                  </a:solidFill>
                  <a:latin typeface="Trebuchet MS" panose="020B0603020202020204" pitchFamily="34" charset="0"/>
                </a:rPr>
                <a:t>. In ‘The Hospital Discharge Survey’ (</a:t>
              </a:r>
              <a:r>
                <a:rPr lang="en-US" sz="1300" dirty="0" err="1" smtClean="0">
                  <a:solidFill>
                    <a:schemeClr val="tx2"/>
                  </a:solidFill>
                  <a:latin typeface="Trebuchet MS" panose="020B0603020202020204" pitchFamily="34" charset="0"/>
                </a:rPr>
                <a:t>HWSy</a:t>
              </a:r>
              <a:r>
                <a:rPr lang="en-US" sz="1300" dirty="0" smtClean="0">
                  <a:solidFill>
                    <a:schemeClr val="tx2"/>
                  </a:solidFill>
                  <a:latin typeface="Trebuchet MS" panose="020B0603020202020204" pitchFamily="34" charset="0"/>
                </a:rPr>
                <a:t> in collaboration) over half of respondents reported having to repeat their medical history, and 15% reported that their discharge plan was not discussed with them and they were unsure what was going to happen next. We continue to hear about people’s concerns regarding discharge, particularly around poor communication and planning of the discharge process.</a:t>
              </a:r>
            </a:p>
            <a:p>
              <a:pPr lvl="0" defTabSz="444500">
                <a:lnSpc>
                  <a:spcPct val="90000"/>
                </a:lnSpc>
                <a:spcBef>
                  <a:spcPct val="0"/>
                </a:spcBef>
                <a:spcAft>
                  <a:spcPct val="35000"/>
                </a:spcAft>
              </a:pPr>
              <a:endParaRPr lang="en-US" sz="1300" dirty="0" smtClean="0">
                <a:solidFill>
                  <a:schemeClr val="tx2"/>
                </a:solidFill>
                <a:latin typeface="Trebuchet MS" panose="020B0603020202020204" pitchFamily="34" charset="0"/>
              </a:endParaRPr>
            </a:p>
            <a:p>
              <a:pPr lvl="0" defTabSz="444500">
                <a:lnSpc>
                  <a:spcPct val="90000"/>
                </a:lnSpc>
                <a:spcBef>
                  <a:spcPct val="0"/>
                </a:spcBef>
                <a:spcAft>
                  <a:spcPct val="35000"/>
                </a:spcAft>
              </a:pPr>
              <a:r>
                <a:rPr lang="en-US" sz="1300" b="1" dirty="0" smtClean="0">
                  <a:solidFill>
                    <a:schemeClr val="tx2"/>
                  </a:solidFill>
                  <a:latin typeface="Trebuchet MS" panose="020B0603020202020204" pitchFamily="34" charset="0"/>
                </a:rPr>
                <a:t>The Issue</a:t>
              </a:r>
            </a:p>
            <a:p>
              <a:pPr lvl="0" defTabSz="444500">
                <a:lnSpc>
                  <a:spcPct val="90000"/>
                </a:lnSpc>
                <a:spcBef>
                  <a:spcPct val="0"/>
                </a:spcBef>
                <a:spcAft>
                  <a:spcPct val="35000"/>
                </a:spcAft>
              </a:pPr>
              <a:r>
                <a:rPr lang="en-US" sz="1300" dirty="0" smtClean="0">
                  <a:solidFill>
                    <a:schemeClr val="tx2"/>
                  </a:solidFill>
                  <a:latin typeface="Trebuchet MS" panose="020B0603020202020204" pitchFamily="34" charset="0"/>
                </a:rPr>
                <a:t>People being discharged from hospital (and their relatives) would like better communication of their discharge plan and planned follow-up care.</a:t>
              </a:r>
              <a:br>
                <a:rPr lang="en-US" sz="1300" dirty="0" smtClean="0">
                  <a:solidFill>
                    <a:schemeClr val="tx2"/>
                  </a:solidFill>
                  <a:latin typeface="Trebuchet MS" panose="020B0603020202020204" pitchFamily="34" charset="0"/>
                </a:rPr>
              </a:br>
              <a:endParaRPr lang="en-US" sz="1300" dirty="0" smtClean="0">
                <a:solidFill>
                  <a:schemeClr val="tx2"/>
                </a:solidFill>
                <a:latin typeface="Trebuchet MS" panose="020B0603020202020204" pitchFamily="34" charset="0"/>
              </a:endParaRPr>
            </a:p>
            <a:p>
              <a:pPr lvl="0" defTabSz="444500">
                <a:lnSpc>
                  <a:spcPct val="90000"/>
                </a:lnSpc>
                <a:spcBef>
                  <a:spcPct val="0"/>
                </a:spcBef>
                <a:spcAft>
                  <a:spcPct val="35000"/>
                </a:spcAft>
              </a:pPr>
              <a:r>
                <a:rPr lang="en-US" sz="1300" b="1" dirty="0" smtClean="0">
                  <a:solidFill>
                    <a:schemeClr val="tx2"/>
                  </a:solidFill>
                  <a:latin typeface="Trebuchet MS" panose="020B0603020202020204" pitchFamily="34" charset="0"/>
                </a:rPr>
                <a:t>Our aspiration: </a:t>
              </a:r>
              <a:r>
                <a:rPr lang="en-US" sz="1300" dirty="0" smtClean="0">
                  <a:solidFill>
                    <a:schemeClr val="tx2"/>
                  </a:solidFill>
                  <a:latin typeface="Trebuchet MS" panose="020B0603020202020204" pitchFamily="34" charset="0"/>
                </a:rPr>
                <a:t>Following discharge, people in Surrey have a clear understanding of their care plan and feel confident about their follow-up care.</a:t>
              </a:r>
            </a:p>
            <a:p>
              <a:pPr lvl="0" defTabSz="444500">
                <a:lnSpc>
                  <a:spcPct val="90000"/>
                </a:lnSpc>
                <a:spcBef>
                  <a:spcPct val="0"/>
                </a:spcBef>
                <a:spcAft>
                  <a:spcPct val="35000"/>
                </a:spcAft>
              </a:pPr>
              <a:endParaRPr lang="en-US" sz="1300" dirty="0">
                <a:solidFill>
                  <a:schemeClr val="tx2"/>
                </a:solidFill>
                <a:latin typeface="Trebuchet MS" panose="020B0603020202020204" pitchFamily="34" charset="0"/>
              </a:endParaRPr>
            </a:p>
            <a:p>
              <a:pPr lvl="0" defTabSz="444500">
                <a:lnSpc>
                  <a:spcPct val="90000"/>
                </a:lnSpc>
                <a:spcBef>
                  <a:spcPct val="0"/>
                </a:spcBef>
                <a:spcAft>
                  <a:spcPct val="35000"/>
                </a:spcAft>
              </a:pPr>
              <a:r>
                <a:rPr lang="en-US" sz="1300" b="1" dirty="0">
                  <a:solidFill>
                    <a:schemeClr val="tx2"/>
                  </a:solidFill>
                  <a:latin typeface="Trebuchet MS" panose="020B0603020202020204" pitchFamily="34" charset="0"/>
                </a:rPr>
                <a:t>What we will do </a:t>
              </a:r>
              <a:r>
                <a:rPr lang="en-US" sz="1300" b="1" dirty="0" smtClean="0">
                  <a:solidFill>
                    <a:schemeClr val="tx2"/>
                  </a:solidFill>
                  <a:latin typeface="Trebuchet MS" panose="020B0603020202020204" pitchFamily="34" charset="0"/>
                </a:rPr>
                <a:t>(</a:t>
              </a:r>
              <a:r>
                <a:rPr lang="en-US" sz="1300" b="1" i="1" dirty="0" smtClean="0">
                  <a:solidFill>
                    <a:schemeClr val="tx2"/>
                  </a:solidFill>
                  <a:latin typeface="Trebuchet MS" panose="020B0603020202020204" pitchFamily="34" charset="0"/>
                </a:rPr>
                <a:t>and desired </a:t>
              </a:r>
              <a:r>
                <a:rPr lang="en-US" sz="1300" b="1" i="1" dirty="0">
                  <a:solidFill>
                    <a:schemeClr val="tx2"/>
                  </a:solidFill>
                  <a:latin typeface="Trebuchet MS" panose="020B0603020202020204" pitchFamily="34" charset="0"/>
                </a:rPr>
                <a:t>outcomes</a:t>
              </a:r>
              <a:r>
                <a:rPr lang="en-US" sz="1300" b="1" dirty="0" smtClean="0">
                  <a:solidFill>
                    <a:schemeClr val="tx2"/>
                  </a:solidFill>
                  <a:latin typeface="Trebuchet MS" panose="020B0603020202020204" pitchFamily="34" charset="0"/>
                </a:rPr>
                <a:t>):</a:t>
              </a:r>
              <a:endParaRPr lang="en-US" sz="1300" dirty="0">
                <a:solidFill>
                  <a:schemeClr val="tx2"/>
                </a:solidFill>
                <a:latin typeface="Trebuchet MS" panose="020B0603020202020204" pitchFamily="34" charset="0"/>
              </a:endParaRPr>
            </a:p>
            <a:p>
              <a:pPr marL="228600" indent="-228600" defTabSz="444500">
                <a:lnSpc>
                  <a:spcPct val="90000"/>
                </a:lnSpc>
                <a:spcBef>
                  <a:spcPct val="0"/>
                </a:spcBef>
                <a:spcAft>
                  <a:spcPct val="35000"/>
                </a:spcAft>
                <a:buFont typeface="+mj-lt"/>
                <a:buAutoNum type="arabicPeriod"/>
              </a:pPr>
              <a:r>
                <a:rPr lang="en-US" sz="1300" dirty="0" smtClean="0">
                  <a:solidFill>
                    <a:schemeClr val="tx2"/>
                  </a:solidFill>
                  <a:latin typeface="Trebuchet MS" panose="020B0603020202020204" pitchFamily="34" charset="0"/>
                </a:rPr>
                <a:t>Investigate the views and experiences of people in Surrey regarding existing services using an integrated model of discharge, leading </a:t>
              </a:r>
              <a:r>
                <a:rPr lang="en-US" sz="1300" dirty="0">
                  <a:solidFill>
                    <a:schemeClr val="tx2"/>
                  </a:solidFill>
                  <a:latin typeface="Trebuchet MS" panose="020B0603020202020204" pitchFamily="34" charset="0"/>
                </a:rPr>
                <a:t>to a report with conclusions and </a:t>
              </a:r>
              <a:r>
                <a:rPr lang="en-US" sz="1300" dirty="0" smtClean="0">
                  <a:solidFill>
                    <a:schemeClr val="tx2"/>
                  </a:solidFill>
                  <a:latin typeface="Trebuchet MS" panose="020B0603020202020204" pitchFamily="34" charset="0"/>
                </a:rPr>
                <a:t>recommendations. Outcomes:</a:t>
              </a:r>
            </a:p>
            <a:p>
              <a:pPr marL="800100" lvl="1" indent="-342900" defTabSz="444500">
                <a:lnSpc>
                  <a:spcPct val="90000"/>
                </a:lnSpc>
                <a:spcBef>
                  <a:spcPct val="0"/>
                </a:spcBef>
                <a:spcAft>
                  <a:spcPct val="35000"/>
                </a:spcAft>
                <a:buFont typeface="+mj-lt"/>
                <a:buAutoNum type="alphaLcParenR"/>
              </a:pPr>
              <a:r>
                <a:rPr lang="en-US" sz="1300" i="1" dirty="0" smtClean="0">
                  <a:solidFill>
                    <a:schemeClr val="tx2"/>
                  </a:solidFill>
                  <a:latin typeface="Trebuchet MS" panose="020B0603020202020204" pitchFamily="34" charset="0"/>
                </a:rPr>
                <a:t>Positive </a:t>
              </a:r>
              <a:r>
                <a:rPr lang="en-US" sz="1300" i="1" dirty="0">
                  <a:solidFill>
                    <a:schemeClr val="tx2"/>
                  </a:solidFill>
                  <a:latin typeface="Trebuchet MS" panose="020B0603020202020204" pitchFamily="34" charset="0"/>
                </a:rPr>
                <a:t>response from decision </a:t>
              </a:r>
              <a:r>
                <a:rPr lang="en-US" sz="1300" i="1" dirty="0" smtClean="0">
                  <a:solidFill>
                    <a:schemeClr val="tx2"/>
                  </a:solidFill>
                  <a:latin typeface="Trebuchet MS" panose="020B0603020202020204" pitchFamily="34" charset="0"/>
                </a:rPr>
                <a:t>makers</a:t>
              </a:r>
            </a:p>
            <a:p>
              <a:pPr marL="800100" lvl="1" indent="-342900" defTabSz="444500">
                <a:lnSpc>
                  <a:spcPct val="90000"/>
                </a:lnSpc>
                <a:spcBef>
                  <a:spcPct val="0"/>
                </a:spcBef>
                <a:spcAft>
                  <a:spcPct val="35000"/>
                </a:spcAft>
                <a:buFont typeface="+mj-lt"/>
                <a:buAutoNum type="alphaLcParenR"/>
              </a:pPr>
              <a:r>
                <a:rPr lang="en-US" sz="1300" i="1" dirty="0" smtClean="0">
                  <a:solidFill>
                    <a:schemeClr val="tx2"/>
                  </a:solidFill>
                  <a:latin typeface="Trebuchet MS" panose="020B0603020202020204" pitchFamily="34" charset="0"/>
                </a:rPr>
                <a:t>Adoption </a:t>
              </a:r>
              <a:r>
                <a:rPr lang="en-US" sz="1300" i="1" dirty="0">
                  <a:solidFill>
                    <a:schemeClr val="tx2"/>
                  </a:solidFill>
                  <a:latin typeface="Trebuchet MS" panose="020B0603020202020204" pitchFamily="34" charset="0"/>
                </a:rPr>
                <a:t>of </a:t>
              </a:r>
              <a:r>
                <a:rPr lang="en-US" sz="1300" i="1" dirty="0" smtClean="0">
                  <a:solidFill>
                    <a:schemeClr val="tx2"/>
                  </a:solidFill>
                  <a:latin typeface="Trebuchet MS" panose="020B0603020202020204" pitchFamily="34" charset="0"/>
                </a:rPr>
                <a:t>recommendations</a:t>
              </a:r>
              <a:endParaRPr lang="en-US" sz="1300" dirty="0" smtClean="0">
                <a:solidFill>
                  <a:schemeClr val="tx2"/>
                </a:solidFill>
                <a:latin typeface="Trebuchet MS" panose="020B0603020202020204" pitchFamily="34" charset="0"/>
              </a:endParaRPr>
            </a:p>
            <a:p>
              <a:pPr marL="228600" indent="-228600" defTabSz="444500">
                <a:lnSpc>
                  <a:spcPct val="90000"/>
                </a:lnSpc>
                <a:spcBef>
                  <a:spcPct val="0"/>
                </a:spcBef>
                <a:spcAft>
                  <a:spcPct val="35000"/>
                </a:spcAft>
                <a:buFont typeface="+mj-lt"/>
                <a:buAutoNum type="arabicPeriod"/>
              </a:pPr>
              <a:r>
                <a:rPr lang="en-US" sz="1300" dirty="0" smtClean="0">
                  <a:solidFill>
                    <a:schemeClr val="tx2"/>
                  </a:solidFill>
                  <a:latin typeface="Trebuchet MS" panose="020B0603020202020204" pitchFamily="34" charset="0"/>
                </a:rPr>
                <a:t>Engage with people in a hospital setting to understand what is needed to ensure good communication and planning of care prior to discharge, leading to a checklist to empower people to guide their own discharge journey. Outcomes:</a:t>
              </a:r>
            </a:p>
            <a:p>
              <a:pPr marL="800100" lvl="1" indent="-342900" defTabSz="444500">
                <a:lnSpc>
                  <a:spcPct val="90000"/>
                </a:lnSpc>
                <a:spcBef>
                  <a:spcPct val="0"/>
                </a:spcBef>
                <a:spcAft>
                  <a:spcPct val="35000"/>
                </a:spcAft>
                <a:buFont typeface="+mj-lt"/>
                <a:buAutoNum type="alphaLcParenR"/>
              </a:pPr>
              <a:r>
                <a:rPr lang="en-US" sz="1300" i="1" dirty="0" smtClean="0">
                  <a:solidFill>
                    <a:schemeClr val="tx2"/>
                  </a:solidFill>
                  <a:latin typeface="Trebuchet MS" panose="020B0603020202020204" pitchFamily="34" charset="0"/>
                </a:rPr>
                <a:t>Use of checklist by patients and hospital staff</a:t>
              </a:r>
            </a:p>
            <a:p>
              <a:pPr marL="800100" lvl="1" indent="-342900" defTabSz="444500">
                <a:lnSpc>
                  <a:spcPct val="90000"/>
                </a:lnSpc>
                <a:spcBef>
                  <a:spcPct val="0"/>
                </a:spcBef>
                <a:spcAft>
                  <a:spcPct val="35000"/>
                </a:spcAft>
                <a:buFont typeface="+mj-lt"/>
                <a:buAutoNum type="alphaLcParenR"/>
              </a:pPr>
              <a:r>
                <a:rPr lang="en-US" sz="1300" i="1" dirty="0">
                  <a:solidFill>
                    <a:schemeClr val="tx2"/>
                  </a:solidFill>
                  <a:latin typeface="Trebuchet MS" panose="020B0603020202020204" pitchFamily="34" charset="0"/>
                </a:rPr>
                <a:t>Service users report feeling empowered</a:t>
              </a:r>
            </a:p>
            <a:p>
              <a:pPr lvl="1" defTabSz="444500">
                <a:lnSpc>
                  <a:spcPct val="90000"/>
                </a:lnSpc>
                <a:spcBef>
                  <a:spcPct val="0"/>
                </a:spcBef>
                <a:spcAft>
                  <a:spcPct val="35000"/>
                </a:spcAft>
              </a:pPr>
              <a:endParaRPr lang="en-US" sz="1300" dirty="0" smtClean="0">
                <a:solidFill>
                  <a:schemeClr val="tx2"/>
                </a:solidFill>
                <a:latin typeface="Trebuchet MS" panose="020B0603020202020204" pitchFamily="34" charset="0"/>
              </a:endParaRPr>
            </a:p>
          </p:txBody>
        </p:sp>
      </p:grpSp>
      <p:grpSp>
        <p:nvGrpSpPr>
          <p:cNvPr id="90" name="Group 89"/>
          <p:cNvGrpSpPr/>
          <p:nvPr/>
        </p:nvGrpSpPr>
        <p:grpSpPr>
          <a:xfrm>
            <a:off x="283331" y="571734"/>
            <a:ext cx="512064" cy="6005337"/>
            <a:chOff x="2176784" y="0"/>
            <a:chExt cx="2024148" cy="525131"/>
          </a:xfrm>
          <a:solidFill>
            <a:schemeClr val="tx2"/>
          </a:solidFill>
        </p:grpSpPr>
        <p:sp>
          <p:nvSpPr>
            <p:cNvPr id="91" name="Rounded Rectangle 90"/>
            <p:cNvSpPr/>
            <p:nvPr/>
          </p:nvSpPr>
          <p:spPr>
            <a:xfrm>
              <a:off x="2176784" y="0"/>
              <a:ext cx="2024148" cy="525131"/>
            </a:xfrm>
            <a:prstGeom prst="roundRect">
              <a:avLst>
                <a:gd name="adj" fmla="val 10000"/>
              </a:avLst>
            </a:prstGeom>
            <a:grpFill/>
            <a:ln w="3175">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Rounded Rectangle 4"/>
            <p:cNvSpPr/>
            <p:nvPr/>
          </p:nvSpPr>
          <p:spPr>
            <a:xfrm>
              <a:off x="2192165" y="15381"/>
              <a:ext cx="1993386" cy="494369"/>
            </a:xfrm>
            <a:prstGeom prst="rect">
              <a:avLst/>
            </a:prstGeom>
            <a:grpFill/>
            <a:ln w="3175">
              <a:solidFill>
                <a:schemeClr val="tx2"/>
              </a:solidFill>
            </a:ln>
          </p:spPr>
          <p:style>
            <a:lnRef idx="0">
              <a:scrgbClr r="0" g="0" b="0"/>
            </a:lnRef>
            <a:fillRef idx="0">
              <a:scrgbClr r="0" g="0" b="0"/>
            </a:fillRef>
            <a:effectRef idx="0">
              <a:scrgbClr r="0" g="0" b="0"/>
            </a:effectRef>
            <a:fontRef idx="minor">
              <a:schemeClr val="lt1"/>
            </a:fontRef>
          </p:style>
          <p:txBody>
            <a:bodyPr spcFirstLastPara="0" vert="vert270" wrap="square" lIns="41910" tIns="41910" rIns="41910" bIns="41910" numCol="1" spcCol="1270" anchor="ctr" anchorCtr="0">
              <a:noAutofit/>
            </a:bodyPr>
            <a:lstStyle/>
            <a:p>
              <a:pPr lvl="0" defTabSz="488950">
                <a:lnSpc>
                  <a:spcPct val="90000"/>
                </a:lnSpc>
                <a:spcBef>
                  <a:spcPct val="0"/>
                </a:spcBef>
                <a:spcAft>
                  <a:spcPct val="35000"/>
                </a:spcAft>
              </a:pPr>
              <a:r>
                <a:rPr lang="en-US" dirty="0">
                  <a:latin typeface="Trebuchet MS" panose="020B0603020202020204" pitchFamily="34" charset="0"/>
                </a:rPr>
                <a:t>Investigating the experience of </a:t>
              </a:r>
              <a:r>
                <a:rPr lang="en-US" b="1" dirty="0">
                  <a:latin typeface="Trebuchet MS" panose="020B0603020202020204" pitchFamily="34" charset="0"/>
                </a:rPr>
                <a:t>Hospital Discharge</a:t>
              </a:r>
            </a:p>
          </p:txBody>
        </p:sp>
      </p:grpSp>
    </p:spTree>
    <p:extLst>
      <p:ext uri="{BB962C8B-B14F-4D97-AF65-F5344CB8AC3E}">
        <p14:creationId xmlns:p14="http://schemas.microsoft.com/office/powerpoint/2010/main" val="2274109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1463</TotalTime>
  <Words>1792</Words>
  <Application>Microsoft Office PowerPoint</Application>
  <PresentationFormat>Widescreen</PresentationFormat>
  <Paragraphs>207</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MS PGothic</vt: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Influencing Work Plan 2017-18</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Parris</dc:creator>
  <cp:lastModifiedBy>Lisa Sian</cp:lastModifiedBy>
  <cp:revision>295</cp:revision>
  <cp:lastPrinted>2016-07-11T14:35:24Z</cp:lastPrinted>
  <dcterms:created xsi:type="dcterms:W3CDTF">2016-07-01T12:35:23Z</dcterms:created>
  <dcterms:modified xsi:type="dcterms:W3CDTF">2017-07-17T18:14:23Z</dcterms:modified>
</cp:coreProperties>
</file>